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709" r:id="rId2"/>
    <p:sldId id="708" r:id="rId3"/>
    <p:sldId id="710" r:id="rId4"/>
    <p:sldId id="705" r:id="rId5"/>
    <p:sldId id="704" r:id="rId6"/>
  </p:sldIdLst>
  <p:sldSz cx="12599988" cy="864076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DC1C94-774A-4D16-8B42-AB4A49FA85BB}">
          <p14:sldIdLst>
            <p14:sldId id="709"/>
            <p14:sldId id="708"/>
            <p14:sldId id="710"/>
            <p14:sldId id="705"/>
            <p14:sldId id="704"/>
          </p14:sldIdLst>
        </p14:section>
        <p14:section name="Раздел без заголовка" id="{8909D09E-7496-4FCE-9063-A17F4914F960}">
          <p14:sldIdLst/>
        </p14:section>
        <p14:section name="Раздел без заголовка" id="{01F40EA7-DEB3-4F54-BB01-7080CB1BA26F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635" userDrawn="1">
          <p15:clr>
            <a:srgbClr val="A4A3A4"/>
          </p15:clr>
        </p15:guide>
        <p15:guide id="2" pos="2488" userDrawn="1">
          <p15:clr>
            <a:srgbClr val="A4A3A4"/>
          </p15:clr>
        </p15:guide>
        <p15:guide id="3" orient="horz" pos="5218">
          <p15:clr>
            <a:srgbClr val="A4A3A4"/>
          </p15:clr>
        </p15:guide>
        <p15:guide id="4" orient="horz" pos="181" userDrawn="1">
          <p15:clr>
            <a:srgbClr val="A4A3A4"/>
          </p15:clr>
        </p15:guide>
        <p15:guide id="5" orient="horz" pos="23" userDrawn="1">
          <p15:clr>
            <a:srgbClr val="A4A3A4"/>
          </p15:clr>
        </p15:guide>
        <p15:guide id="6" pos="7756" userDrawn="1">
          <p15:clr>
            <a:srgbClr val="A4A3A4"/>
          </p15:clr>
        </p15:guide>
        <p15:guide id="7" pos="178">
          <p15:clr>
            <a:srgbClr val="A4A3A4"/>
          </p15:clr>
        </p15:guide>
        <p15:guide id="8" pos="5488" userDrawn="1">
          <p15:clr>
            <a:srgbClr val="A4A3A4"/>
          </p15:clr>
        </p15:guide>
        <p15:guide id="9" orient="horz" pos="5239" userDrawn="1">
          <p15:clr>
            <a:srgbClr val="A4A3A4"/>
          </p15:clr>
        </p15:guide>
        <p15:guide id="10" pos="7779" userDrawn="1">
          <p15:clr>
            <a:srgbClr val="A4A3A4"/>
          </p15:clr>
        </p15:guide>
        <p15:guide id="11" orient="horz" pos="4695" userDrawn="1">
          <p15:clr>
            <a:srgbClr val="A4A3A4"/>
          </p15:clr>
        </p15:guide>
        <p15:guide id="12" orient="horz" pos="35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C9F4"/>
    <a:srgbClr val="1F4E79"/>
    <a:srgbClr val="E7F5FE"/>
    <a:srgbClr val="ED7D31"/>
    <a:srgbClr val="CBCDD6"/>
    <a:srgbClr val="E5581F"/>
    <a:srgbClr val="AE4828"/>
    <a:srgbClr val="253917"/>
    <a:srgbClr val="CE087E"/>
    <a:srgbClr val="1888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535" autoAdjust="0"/>
  </p:normalViewPr>
  <p:slideViewPr>
    <p:cSldViewPr snapToGrid="0">
      <p:cViewPr>
        <p:scale>
          <a:sx n="99" d="100"/>
          <a:sy n="99" d="100"/>
        </p:scale>
        <p:origin x="-732" y="-72"/>
      </p:cViewPr>
      <p:guideLst>
        <p:guide orient="horz" pos="635"/>
        <p:guide orient="horz" pos="5218"/>
        <p:guide orient="horz" pos="181"/>
        <p:guide orient="horz" pos="23"/>
        <p:guide orient="horz" pos="5239"/>
        <p:guide orient="horz" pos="4695"/>
        <p:guide orient="horz" pos="3583"/>
        <p:guide pos="2488"/>
        <p:guide pos="7756"/>
        <p:guide pos="178"/>
        <p:guide pos="5488"/>
        <p:guide pos="77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D71B2-C074-4B13-AB67-B32509399B4C}" type="datetimeFigureOut">
              <a:rPr lang="ru-RU" smtClean="0"/>
              <a:pPr/>
              <a:t>31.07.2018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A3FB5-6A54-469C-AF8A-E30B739F1A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9374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4A145-E748-45E6-9541-8C569DD64A20}" type="datetimeFigureOut">
              <a:rPr lang="ru-RU" smtClean="0"/>
              <a:pPr/>
              <a:t>31.07.2018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7263" y="1241425"/>
            <a:ext cx="48831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FF0B7-6C7A-444D-BC86-99C02D58423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1369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1pPr>
    <a:lvl2pPr marL="4739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2pPr>
    <a:lvl3pPr marL="947867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3pPr>
    <a:lvl4pPr marL="14218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4pPr>
    <a:lvl5pPr marL="18957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5pPr>
    <a:lvl6pPr marL="23696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6pPr>
    <a:lvl7pPr marL="28436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7pPr>
    <a:lvl8pPr marL="3317535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8pPr>
    <a:lvl9pPr marL="37914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99" y="1414125"/>
            <a:ext cx="10709990" cy="3008266"/>
          </a:xfrm>
        </p:spPr>
        <p:txBody>
          <a:bodyPr anchor="b"/>
          <a:lstStyle>
            <a:lvl1pPr algn="ctr">
              <a:defRPr sz="75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4999" y="4538401"/>
            <a:ext cx="9449991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72" indent="0" algn="ctr">
              <a:buNone/>
              <a:defRPr sz="2520"/>
            </a:lvl2pPr>
            <a:lvl3pPr marL="1152144" indent="0" algn="ctr">
              <a:buNone/>
              <a:defRPr sz="2268"/>
            </a:lvl3pPr>
            <a:lvl4pPr marL="1728216" indent="0" algn="ctr">
              <a:buNone/>
              <a:defRPr sz="2016"/>
            </a:lvl4pPr>
            <a:lvl5pPr marL="2304288" indent="0" algn="ctr">
              <a:buNone/>
              <a:defRPr sz="2016"/>
            </a:lvl5pPr>
            <a:lvl6pPr marL="2880360" indent="0" algn="ctr">
              <a:buNone/>
              <a:defRPr sz="2016"/>
            </a:lvl6pPr>
            <a:lvl7pPr marL="3456432" indent="0" algn="ctr">
              <a:buNone/>
              <a:defRPr sz="2016"/>
            </a:lvl7pPr>
            <a:lvl8pPr marL="4032504" indent="0" algn="ctr">
              <a:buNone/>
              <a:defRPr sz="2016"/>
            </a:lvl8pPr>
            <a:lvl9pPr marL="4608576" indent="0" algn="ctr">
              <a:buNone/>
              <a:defRPr sz="2016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0C43-879B-42CC-8FDB-2630D1254683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76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3DFF-D307-4F8E-9875-4A5F6FF1D4F5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818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867" y="460041"/>
            <a:ext cx="2716872" cy="732264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50" y="460041"/>
            <a:ext cx="7993117" cy="73226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6C73-7750-4094-ADA8-4D18DC78749D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9219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3" y="8257871"/>
            <a:ext cx="387770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93324" rtl="0" eaLnBrk="1" fontAlgn="base" latinLnBrk="0" hangingPunct="1">
              <a:lnSpc>
                <a:spcPts val="1434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747F3F-2E8A-4EAB-A46A-01A88D87E637}" type="slidenum">
              <a:rPr kumimoji="0" lang="en-US" sz="1272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1093324" rtl="0" eaLnBrk="1" fontAlgn="base" latinLnBrk="0" hangingPunct="1">
                <a:lnSpc>
                  <a:spcPts val="1434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72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3427288" y="152402"/>
            <a:ext cx="8827415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400" kern="1200" dirty="0" smtClean="0">
                <a:solidFill>
                  <a:srgbClr val="1F4E79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062099"/>
            <a:ext cx="11903353" cy="7257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62" indent="0">
              <a:buNone/>
              <a:defRPr>
                <a:solidFill>
                  <a:schemeClr val="tx1"/>
                </a:solidFill>
              </a:defRPr>
            </a:lvl3pPr>
            <a:lvl4pPr marL="476432" indent="0">
              <a:buNone/>
              <a:defRPr>
                <a:solidFill>
                  <a:schemeClr val="tx1"/>
                </a:solidFill>
              </a:defRPr>
            </a:lvl4pPr>
            <a:lvl5pPr marL="71939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6040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5247-511B-41E2-ABBB-C6CCBFB02BFE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7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7" y="2154193"/>
            <a:ext cx="10867490" cy="3594317"/>
          </a:xfrm>
        </p:spPr>
        <p:txBody>
          <a:bodyPr anchor="b"/>
          <a:lstStyle>
            <a:lvl1pPr>
              <a:defRPr sz="75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7" y="5782513"/>
            <a:ext cx="10867490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576072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F57B-94BF-4336-845A-A8E9CE162161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51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49" y="2300203"/>
            <a:ext cx="5354995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8744" y="2300203"/>
            <a:ext cx="5354995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5F3C-F060-4F67-BC1D-235895CA6ED7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074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460043"/>
            <a:ext cx="10867490" cy="16701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92" y="2118188"/>
            <a:ext cx="5330385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72" indent="0">
              <a:buNone/>
              <a:defRPr sz="2520" b="1"/>
            </a:lvl2pPr>
            <a:lvl3pPr marL="1152144" indent="0">
              <a:buNone/>
              <a:defRPr sz="2268" b="1"/>
            </a:lvl3pPr>
            <a:lvl4pPr marL="1728216" indent="0">
              <a:buNone/>
              <a:defRPr sz="2016" b="1"/>
            </a:lvl4pPr>
            <a:lvl5pPr marL="2304288" indent="0">
              <a:buNone/>
              <a:defRPr sz="2016" b="1"/>
            </a:lvl5pPr>
            <a:lvl6pPr marL="2880360" indent="0">
              <a:buNone/>
              <a:defRPr sz="2016" b="1"/>
            </a:lvl6pPr>
            <a:lvl7pPr marL="3456432" indent="0">
              <a:buNone/>
              <a:defRPr sz="2016" b="1"/>
            </a:lvl7pPr>
            <a:lvl8pPr marL="4032504" indent="0">
              <a:buNone/>
              <a:defRPr sz="2016" b="1"/>
            </a:lvl8pPr>
            <a:lvl9pPr marL="4608576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892" y="3156278"/>
            <a:ext cx="5330385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8745" y="2118188"/>
            <a:ext cx="5356636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72" indent="0">
              <a:buNone/>
              <a:defRPr sz="2520" b="1"/>
            </a:lvl2pPr>
            <a:lvl3pPr marL="1152144" indent="0">
              <a:buNone/>
              <a:defRPr sz="2268" b="1"/>
            </a:lvl3pPr>
            <a:lvl4pPr marL="1728216" indent="0">
              <a:buNone/>
              <a:defRPr sz="2016" b="1"/>
            </a:lvl4pPr>
            <a:lvl5pPr marL="2304288" indent="0">
              <a:buNone/>
              <a:defRPr sz="2016" b="1"/>
            </a:lvl5pPr>
            <a:lvl6pPr marL="2880360" indent="0">
              <a:buNone/>
              <a:defRPr sz="2016" b="1"/>
            </a:lvl6pPr>
            <a:lvl7pPr marL="3456432" indent="0">
              <a:buNone/>
              <a:defRPr sz="2016" b="1"/>
            </a:lvl7pPr>
            <a:lvl8pPr marL="4032504" indent="0">
              <a:buNone/>
              <a:defRPr sz="2016" b="1"/>
            </a:lvl8pPr>
            <a:lvl9pPr marL="4608576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8745" y="3156278"/>
            <a:ext cx="5356636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30D4-7B18-4B7F-9C63-7DF0D3EE8480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18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2788-76F0-4651-A844-1EB724AFF0A1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99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7A7B-2CA9-461D-8DDA-32EDF7098AE9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1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636" y="1244112"/>
            <a:ext cx="6378744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2592229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72" indent="0">
              <a:buNone/>
              <a:defRPr sz="1764"/>
            </a:lvl2pPr>
            <a:lvl3pPr marL="1152144" indent="0">
              <a:buNone/>
              <a:defRPr sz="1512"/>
            </a:lvl3pPr>
            <a:lvl4pPr marL="1728216" indent="0">
              <a:buNone/>
              <a:defRPr sz="1260"/>
            </a:lvl4pPr>
            <a:lvl5pPr marL="2304288" indent="0">
              <a:buNone/>
              <a:defRPr sz="1260"/>
            </a:lvl5pPr>
            <a:lvl6pPr marL="2880360" indent="0">
              <a:buNone/>
              <a:defRPr sz="1260"/>
            </a:lvl6pPr>
            <a:lvl7pPr marL="3456432" indent="0">
              <a:buNone/>
              <a:defRPr sz="1260"/>
            </a:lvl7pPr>
            <a:lvl8pPr marL="4032504" indent="0">
              <a:buNone/>
              <a:defRPr sz="1260"/>
            </a:lvl8pPr>
            <a:lvl9pPr marL="4608576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52CB-ADE7-4E5E-A2C0-C60ADB98DCF4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690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6636" y="1244112"/>
            <a:ext cx="6378744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72" indent="0">
              <a:buNone/>
              <a:defRPr sz="3528"/>
            </a:lvl2pPr>
            <a:lvl3pPr marL="1152144" indent="0">
              <a:buNone/>
              <a:defRPr sz="3024"/>
            </a:lvl3pPr>
            <a:lvl4pPr marL="1728216" indent="0">
              <a:buNone/>
              <a:defRPr sz="2520"/>
            </a:lvl4pPr>
            <a:lvl5pPr marL="2304288" indent="0">
              <a:buNone/>
              <a:defRPr sz="2520"/>
            </a:lvl5pPr>
            <a:lvl6pPr marL="2880360" indent="0">
              <a:buNone/>
              <a:defRPr sz="2520"/>
            </a:lvl6pPr>
            <a:lvl7pPr marL="3456432" indent="0">
              <a:buNone/>
              <a:defRPr sz="2520"/>
            </a:lvl7pPr>
            <a:lvl8pPr marL="4032504" indent="0">
              <a:buNone/>
              <a:defRPr sz="2520"/>
            </a:lvl8pPr>
            <a:lvl9pPr marL="4608576" indent="0">
              <a:buNone/>
              <a:defRPr sz="252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2592229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72" indent="0">
              <a:buNone/>
              <a:defRPr sz="1764"/>
            </a:lvl2pPr>
            <a:lvl3pPr marL="1152144" indent="0">
              <a:buNone/>
              <a:defRPr sz="1512"/>
            </a:lvl3pPr>
            <a:lvl4pPr marL="1728216" indent="0">
              <a:buNone/>
              <a:defRPr sz="1260"/>
            </a:lvl4pPr>
            <a:lvl5pPr marL="2304288" indent="0">
              <a:buNone/>
              <a:defRPr sz="1260"/>
            </a:lvl5pPr>
            <a:lvl6pPr marL="2880360" indent="0">
              <a:buNone/>
              <a:defRPr sz="1260"/>
            </a:lvl6pPr>
            <a:lvl7pPr marL="3456432" indent="0">
              <a:buNone/>
              <a:defRPr sz="1260"/>
            </a:lvl7pPr>
            <a:lvl8pPr marL="4032504" indent="0">
              <a:buNone/>
              <a:defRPr sz="1260"/>
            </a:lvl8pPr>
            <a:lvl9pPr marL="4608576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FDFF-166A-43FC-B297-94E615F04A11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95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249" y="460043"/>
            <a:ext cx="108674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49" y="2300203"/>
            <a:ext cx="108674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249" y="8008709"/>
            <a:ext cx="283499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1E2D8-BE14-4FE6-A411-46A9A93785B2}" type="datetime1">
              <a:rPr lang="ru-RU" smtClean="0"/>
              <a:t>31.07.2018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3746" y="8008709"/>
            <a:ext cx="425249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98742" y="8008709"/>
            <a:ext cx="283499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5E221-E10C-40C7-8143-48F6241B28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746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2118" y="3311946"/>
            <a:ext cx="12146973" cy="269399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РЕАЛИЗАЦИЯ МЕР ПОДДЕРЖКИ СУБЪЕТОВ МСП </a:t>
            </a:r>
          </a:p>
          <a:p>
            <a:pPr algn="ctr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НА ТЕРРИТОРИИ МОНОГОРОДОВ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50879" y="7495921"/>
            <a:ext cx="3052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 Narrow" panose="020B0606020202030204" pitchFamily="34" charset="0"/>
              </a:rPr>
              <a:t>г</a:t>
            </a:r>
            <a:r>
              <a:rPr lang="ru-RU" sz="2000" b="1" dirty="0" smtClean="0">
                <a:latin typeface="Arial Narrow" panose="020B0606020202030204" pitchFamily="34" charset="0"/>
              </a:rPr>
              <a:t>. Москва, </a:t>
            </a:r>
          </a:p>
          <a:p>
            <a:pPr algn="ctr"/>
            <a:r>
              <a:rPr lang="ru-RU" sz="2000" b="1" dirty="0" smtClean="0">
                <a:latin typeface="Arial Narrow" panose="020B0606020202030204" pitchFamily="34" charset="0"/>
              </a:rPr>
              <a:t>март 2018 г</a:t>
            </a:r>
            <a:r>
              <a:rPr lang="ru-RU" b="1" dirty="0" smtClean="0">
                <a:latin typeface="Arial Narrow" panose="020B0606020202030204" pitchFamily="34" charset="0"/>
              </a:rPr>
              <a:t>.</a:t>
            </a:r>
            <a:endParaRPr lang="ru-RU" b="1" dirty="0">
              <a:latin typeface="Arial Narrow" panose="020B0606020202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73" y="1724890"/>
            <a:ext cx="4161348" cy="189303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246" y="113361"/>
            <a:ext cx="1962150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77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54" y="118507"/>
            <a:ext cx="1667706" cy="663571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008022" y="224637"/>
            <a:ext cx="10138951" cy="572937"/>
          </a:xfrm>
        </p:spPr>
        <p:txBody>
          <a:bodyPr/>
          <a:lstStyle/>
          <a:p>
            <a:r>
              <a:rPr lang="ru-RU" sz="2000" b="1" dirty="0" smtClean="0">
                <a:latin typeface="+mj-lt"/>
              </a:rPr>
              <a:t>Оказание мер поддержки субъектам МСП на территории моногородов в 2017 году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Group 1462"/>
          <p:cNvGrpSpPr/>
          <p:nvPr/>
        </p:nvGrpSpPr>
        <p:grpSpPr>
          <a:xfrm>
            <a:off x="1620764" y="6791614"/>
            <a:ext cx="366649" cy="450748"/>
            <a:chOff x="2489201" y="17492663"/>
            <a:chExt cx="379413" cy="500063"/>
          </a:xfrm>
          <a:solidFill>
            <a:schemeClr val="bg1"/>
          </a:solidFill>
        </p:grpSpPr>
        <p:sp>
          <p:nvSpPr>
            <p:cNvPr id="81" name="Freeform 584"/>
            <p:cNvSpPr>
              <a:spLocks/>
            </p:cNvSpPr>
            <p:nvPr/>
          </p:nvSpPr>
          <p:spPr bwMode="auto">
            <a:xfrm>
              <a:off x="2555876" y="17681575"/>
              <a:ext cx="246063" cy="36513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39" tIns="36719" rIns="73439" bIns="36719" numCol="1" anchor="t" anchorCtr="0" compatLnSpc="1">
              <a:prstTxWarp prst="textNoShape">
                <a:avLst/>
              </a:prstTxWarp>
            </a:bodyPr>
            <a:lstStyle/>
            <a:p>
              <a:pPr defTabSz="837378"/>
              <a:endParaRPr lang="en-US" sz="170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82" name="Freeform 585"/>
            <p:cNvSpPr>
              <a:spLocks/>
            </p:cNvSpPr>
            <p:nvPr/>
          </p:nvSpPr>
          <p:spPr bwMode="auto">
            <a:xfrm>
              <a:off x="2555876" y="17740313"/>
              <a:ext cx="246063" cy="34925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39" tIns="36719" rIns="73439" bIns="36719" numCol="1" anchor="t" anchorCtr="0" compatLnSpc="1">
              <a:prstTxWarp prst="textNoShape">
                <a:avLst/>
              </a:prstTxWarp>
            </a:bodyPr>
            <a:lstStyle/>
            <a:p>
              <a:pPr defTabSz="837378"/>
              <a:endParaRPr lang="en-US" sz="170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83" name="Freeform 586"/>
            <p:cNvSpPr>
              <a:spLocks/>
            </p:cNvSpPr>
            <p:nvPr/>
          </p:nvSpPr>
          <p:spPr bwMode="auto">
            <a:xfrm>
              <a:off x="2555876" y="17799050"/>
              <a:ext cx="246063" cy="34925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39" tIns="36719" rIns="73439" bIns="36719" numCol="1" anchor="t" anchorCtr="0" compatLnSpc="1">
              <a:prstTxWarp prst="textNoShape">
                <a:avLst/>
              </a:prstTxWarp>
            </a:bodyPr>
            <a:lstStyle/>
            <a:p>
              <a:pPr defTabSz="837378"/>
              <a:endParaRPr lang="en-US" sz="170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84" name="Freeform 587"/>
            <p:cNvSpPr>
              <a:spLocks/>
            </p:cNvSpPr>
            <p:nvPr/>
          </p:nvSpPr>
          <p:spPr bwMode="auto">
            <a:xfrm>
              <a:off x="2555876" y="17860963"/>
              <a:ext cx="141288" cy="34925"/>
            </a:xfrm>
            <a:custGeom>
              <a:avLst/>
              <a:gdLst>
                <a:gd name="T0" fmla="*/ 42 w 48"/>
                <a:gd name="T1" fmla="*/ 12 h 12"/>
                <a:gd name="T2" fmla="*/ 6 w 48"/>
                <a:gd name="T3" fmla="*/ 12 h 12"/>
                <a:gd name="T4" fmla="*/ 0 w 48"/>
                <a:gd name="T5" fmla="*/ 6 h 12"/>
                <a:gd name="T6" fmla="*/ 6 w 48"/>
                <a:gd name="T7" fmla="*/ 0 h 12"/>
                <a:gd name="T8" fmla="*/ 42 w 48"/>
                <a:gd name="T9" fmla="*/ 0 h 12"/>
                <a:gd name="T10" fmla="*/ 48 w 48"/>
                <a:gd name="T11" fmla="*/ 6 h 12"/>
                <a:gd name="T12" fmla="*/ 42 w 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2">
                  <a:moveTo>
                    <a:pt x="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2"/>
                    <a:pt x="48" y="6"/>
                  </a:cubicBezTo>
                  <a:cubicBezTo>
                    <a:pt x="48" y="9"/>
                    <a:pt x="45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39" tIns="36719" rIns="73439" bIns="36719" numCol="1" anchor="t" anchorCtr="0" compatLnSpc="1">
              <a:prstTxWarp prst="textNoShape">
                <a:avLst/>
              </a:prstTxWarp>
            </a:bodyPr>
            <a:lstStyle/>
            <a:p>
              <a:pPr defTabSz="837378"/>
              <a:endParaRPr lang="en-US" sz="170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85" name="Freeform 588"/>
            <p:cNvSpPr>
              <a:spLocks/>
            </p:cNvSpPr>
            <p:nvPr/>
          </p:nvSpPr>
          <p:spPr bwMode="auto">
            <a:xfrm>
              <a:off x="2489201" y="17492663"/>
              <a:ext cx="379413" cy="500063"/>
            </a:xfrm>
            <a:custGeom>
              <a:avLst/>
              <a:gdLst>
                <a:gd name="T0" fmla="*/ 112 w 130"/>
                <a:gd name="T1" fmla="*/ 171 h 171"/>
                <a:gd name="T2" fmla="*/ 17 w 130"/>
                <a:gd name="T3" fmla="*/ 171 h 171"/>
                <a:gd name="T4" fmla="*/ 0 w 130"/>
                <a:gd name="T5" fmla="*/ 153 h 171"/>
                <a:gd name="T6" fmla="*/ 0 w 130"/>
                <a:gd name="T7" fmla="*/ 18 h 171"/>
                <a:gd name="T8" fmla="*/ 17 w 130"/>
                <a:gd name="T9" fmla="*/ 0 h 171"/>
                <a:gd name="T10" fmla="*/ 23 w 130"/>
                <a:gd name="T11" fmla="*/ 6 h 171"/>
                <a:gd name="T12" fmla="*/ 17 w 130"/>
                <a:gd name="T13" fmla="*/ 12 h 171"/>
                <a:gd name="T14" fmla="*/ 12 w 130"/>
                <a:gd name="T15" fmla="*/ 18 h 171"/>
                <a:gd name="T16" fmla="*/ 12 w 130"/>
                <a:gd name="T17" fmla="*/ 153 h 171"/>
                <a:gd name="T18" fmla="*/ 17 w 130"/>
                <a:gd name="T19" fmla="*/ 159 h 171"/>
                <a:gd name="T20" fmla="*/ 112 w 130"/>
                <a:gd name="T21" fmla="*/ 159 h 171"/>
                <a:gd name="T22" fmla="*/ 118 w 130"/>
                <a:gd name="T23" fmla="*/ 153 h 171"/>
                <a:gd name="T24" fmla="*/ 118 w 130"/>
                <a:gd name="T25" fmla="*/ 18 h 171"/>
                <a:gd name="T26" fmla="*/ 112 w 130"/>
                <a:gd name="T27" fmla="*/ 12 h 171"/>
                <a:gd name="T28" fmla="*/ 89 w 130"/>
                <a:gd name="T29" fmla="*/ 12 h 171"/>
                <a:gd name="T30" fmla="*/ 83 w 130"/>
                <a:gd name="T31" fmla="*/ 6 h 171"/>
                <a:gd name="T32" fmla="*/ 89 w 130"/>
                <a:gd name="T33" fmla="*/ 0 h 171"/>
                <a:gd name="T34" fmla="*/ 112 w 130"/>
                <a:gd name="T35" fmla="*/ 0 h 171"/>
                <a:gd name="T36" fmla="*/ 130 w 130"/>
                <a:gd name="T37" fmla="*/ 18 h 171"/>
                <a:gd name="T38" fmla="*/ 130 w 130"/>
                <a:gd name="T39" fmla="*/ 153 h 171"/>
                <a:gd name="T40" fmla="*/ 112 w 130"/>
                <a:gd name="T41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71">
                  <a:moveTo>
                    <a:pt x="112" y="171"/>
                  </a:moveTo>
                  <a:cubicBezTo>
                    <a:pt x="17" y="171"/>
                    <a:pt x="17" y="171"/>
                    <a:pt x="17" y="171"/>
                  </a:cubicBezTo>
                  <a:cubicBezTo>
                    <a:pt x="8" y="171"/>
                    <a:pt x="0" y="163"/>
                    <a:pt x="0" y="15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1" y="0"/>
                    <a:pt x="23" y="3"/>
                    <a:pt x="23" y="6"/>
                  </a:cubicBezTo>
                  <a:cubicBezTo>
                    <a:pt x="23" y="9"/>
                    <a:pt x="21" y="12"/>
                    <a:pt x="17" y="12"/>
                  </a:cubicBezTo>
                  <a:cubicBezTo>
                    <a:pt x="14" y="12"/>
                    <a:pt x="12" y="14"/>
                    <a:pt x="12" y="18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2" y="156"/>
                    <a:pt x="14" y="159"/>
                    <a:pt x="17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16" y="159"/>
                    <a:pt x="118" y="156"/>
                    <a:pt x="118" y="153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4"/>
                    <a:pt x="116" y="12"/>
                    <a:pt x="112" y="12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6" y="12"/>
                    <a:pt x="83" y="9"/>
                    <a:pt x="83" y="6"/>
                  </a:cubicBezTo>
                  <a:cubicBezTo>
                    <a:pt x="83" y="3"/>
                    <a:pt x="86" y="0"/>
                    <a:pt x="89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2" y="0"/>
                    <a:pt x="130" y="8"/>
                    <a:pt x="130" y="18"/>
                  </a:cubicBezTo>
                  <a:cubicBezTo>
                    <a:pt x="130" y="153"/>
                    <a:pt x="130" y="153"/>
                    <a:pt x="130" y="153"/>
                  </a:cubicBezTo>
                  <a:cubicBezTo>
                    <a:pt x="130" y="163"/>
                    <a:pt x="122" y="171"/>
                    <a:pt x="112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39" tIns="36719" rIns="73439" bIns="36719" numCol="1" anchor="t" anchorCtr="0" compatLnSpc="1">
              <a:prstTxWarp prst="textNoShape">
                <a:avLst/>
              </a:prstTxWarp>
            </a:bodyPr>
            <a:lstStyle/>
            <a:p>
              <a:pPr defTabSz="837378"/>
              <a:endParaRPr lang="en-US" sz="170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  <p:sp>
          <p:nvSpPr>
            <p:cNvPr id="86" name="Freeform 589"/>
            <p:cNvSpPr>
              <a:spLocks/>
            </p:cNvSpPr>
            <p:nvPr/>
          </p:nvSpPr>
          <p:spPr bwMode="auto">
            <a:xfrm>
              <a:off x="2573338" y="17492663"/>
              <a:ext cx="141288" cy="142875"/>
            </a:xfrm>
            <a:custGeom>
              <a:avLst/>
              <a:gdLst>
                <a:gd name="T0" fmla="*/ 32 w 48"/>
                <a:gd name="T1" fmla="*/ 49 h 49"/>
                <a:gd name="T2" fmla="*/ 16 w 48"/>
                <a:gd name="T3" fmla="*/ 49 h 49"/>
                <a:gd name="T4" fmla="*/ 0 w 48"/>
                <a:gd name="T5" fmla="*/ 32 h 49"/>
                <a:gd name="T6" fmla="*/ 0 w 48"/>
                <a:gd name="T7" fmla="*/ 6 h 49"/>
                <a:gd name="T8" fmla="*/ 6 w 48"/>
                <a:gd name="T9" fmla="*/ 0 h 49"/>
                <a:gd name="T10" fmla="*/ 12 w 48"/>
                <a:gd name="T11" fmla="*/ 6 h 49"/>
                <a:gd name="T12" fmla="*/ 12 w 48"/>
                <a:gd name="T13" fmla="*/ 32 h 49"/>
                <a:gd name="T14" fmla="*/ 16 w 48"/>
                <a:gd name="T15" fmla="*/ 37 h 49"/>
                <a:gd name="T16" fmla="*/ 32 w 48"/>
                <a:gd name="T17" fmla="*/ 37 h 49"/>
                <a:gd name="T18" fmla="*/ 36 w 48"/>
                <a:gd name="T19" fmla="*/ 32 h 49"/>
                <a:gd name="T20" fmla="*/ 36 w 48"/>
                <a:gd name="T21" fmla="*/ 6 h 49"/>
                <a:gd name="T22" fmla="*/ 42 w 48"/>
                <a:gd name="T23" fmla="*/ 0 h 49"/>
                <a:gd name="T24" fmla="*/ 48 w 48"/>
                <a:gd name="T25" fmla="*/ 6 h 49"/>
                <a:gd name="T26" fmla="*/ 48 w 48"/>
                <a:gd name="T27" fmla="*/ 32 h 49"/>
                <a:gd name="T28" fmla="*/ 32 w 48"/>
                <a:gd name="T2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49">
                  <a:moveTo>
                    <a:pt x="32" y="49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7" y="49"/>
                    <a:pt x="0" y="42"/>
                    <a:pt x="0" y="3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5"/>
                    <a:pt x="14" y="37"/>
                    <a:pt x="16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7"/>
                    <a:pt x="36" y="35"/>
                    <a:pt x="36" y="32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9" y="0"/>
                    <a:pt x="42" y="0"/>
                  </a:cubicBezTo>
                  <a:cubicBezTo>
                    <a:pt x="46" y="0"/>
                    <a:pt x="48" y="3"/>
                    <a:pt x="48" y="6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42"/>
                    <a:pt x="41" y="49"/>
                    <a:pt x="3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39" tIns="36719" rIns="73439" bIns="36719" numCol="1" anchor="t" anchorCtr="0" compatLnSpc="1">
              <a:prstTxWarp prst="textNoShape">
                <a:avLst/>
              </a:prstTxWarp>
            </a:bodyPr>
            <a:lstStyle/>
            <a:p>
              <a:pPr defTabSz="837378"/>
              <a:endParaRPr lang="en-US" sz="1700" dirty="0">
                <a:solidFill>
                  <a:prstClr val="black"/>
                </a:solidFill>
                <a:latin typeface="Calibri" panose="020F0502020204030204"/>
                <a:cs typeface="Arial" pitchFamily="34" charset="0"/>
              </a:endParaRPr>
            </a:p>
          </p:txBody>
        </p:sp>
      </p:grpSp>
      <p:cxnSp>
        <p:nvCxnSpPr>
          <p:cNvPr id="55" name="Прямая соединительная линия 54"/>
          <p:cNvCxnSpPr/>
          <p:nvPr/>
        </p:nvCxnSpPr>
        <p:spPr>
          <a:xfrm>
            <a:off x="282575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628193" y="2598110"/>
            <a:ext cx="4603234" cy="661720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10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945032"/>
            <a:endParaRPr lang="ru-RU" sz="900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 defTabSz="945032"/>
            <a:r>
              <a:rPr lang="ru-RU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ИСТОЧНИКИ ДАННЫХ </a:t>
            </a:r>
          </a:p>
          <a:p>
            <a:pPr algn="ctr" defTabSz="945032"/>
            <a:endParaRPr lang="ru-RU" sz="10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28193" y="3432204"/>
            <a:ext cx="4603234" cy="400110"/>
          </a:xfrm>
          <a:prstGeom prst="rect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Меры поддержки субъектов МСП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738446" y="4004688"/>
            <a:ext cx="4492981" cy="40934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Кредитно-гарантийная поддержка                           АО «Корпорация «МСП», АО «МСП Банк», РГО</a:t>
            </a:r>
            <a:endParaRPr lang="ru-RU" sz="20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20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>
                <a:latin typeface="Arial Narrow" panose="020B0606020202030204" pitchFamily="34" charset="0"/>
                <a:cs typeface="Times New Roman" panose="02020603050405020304" pitchFamily="18" charset="0"/>
              </a:rPr>
              <a:t>Объем закупок крупнейшими заказчиками у субъектов МСП, зарегистрированных на территории </a:t>
            </a:r>
            <a:r>
              <a:rPr 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моногородов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20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000" dirty="0">
                <a:latin typeface="Arial Narrow" panose="020B0606020202030204" pitchFamily="34" charset="0"/>
                <a:cs typeface="Times New Roman" panose="02020603050405020304" pitchFamily="18" charset="0"/>
              </a:rPr>
              <a:t>Имущественная </a:t>
            </a:r>
            <a:r>
              <a:rPr 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поддержка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20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000" dirty="0">
                <a:latin typeface="Arial Narrow" panose="020B0606020202030204" pitchFamily="34" charset="0"/>
                <a:cs typeface="Times New Roman" panose="02020603050405020304" pitchFamily="18" charset="0"/>
              </a:rPr>
              <a:t>Информационно-маркетинговая поддержка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7342757" y="2601000"/>
            <a:ext cx="4603234" cy="677108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10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945032"/>
            <a:endParaRPr lang="ru-RU" sz="1000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 defTabSz="945032"/>
            <a:r>
              <a:rPr lang="ru-RU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РЕЗУЛЬТАТ АНАЛИЗА</a:t>
            </a:r>
          </a:p>
          <a:p>
            <a:pPr algn="ctr" defTabSz="945032"/>
            <a:endParaRPr lang="ru-RU" sz="1000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453010" y="4294186"/>
            <a:ext cx="4492981" cy="39703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ПЕРВАЯ ГРУППА </a:t>
            </a: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(4 </a:t>
            </a:r>
            <a:r>
              <a:rPr lang="ru-RU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меры поддержки</a:t>
            </a: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)</a:t>
            </a:r>
            <a:r>
              <a:rPr lang="ru-RU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–                   </a:t>
            </a:r>
            <a:r>
              <a:rPr lang="ru-RU" sz="2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95 </a:t>
            </a:r>
            <a:r>
              <a:rPr lang="ru-RU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моногородов</a:t>
            </a:r>
            <a:endParaRPr lang="ru-RU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20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ВТОРАЯ ГРУППА </a:t>
            </a:r>
            <a:r>
              <a:rPr lang="ru-RU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(3 меры поддержки) </a:t>
            </a:r>
            <a:r>
              <a:rPr 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–                     </a:t>
            </a:r>
            <a:r>
              <a:rPr lang="ru-RU" sz="2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95</a:t>
            </a:r>
            <a:r>
              <a:rPr lang="ru-RU" sz="30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моногородов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20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ТРЕТЬЯ ГРУППА </a:t>
            </a:r>
            <a:r>
              <a:rPr lang="ru-RU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(2 меры поддержки)</a:t>
            </a:r>
            <a:r>
              <a:rPr 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–                       </a:t>
            </a:r>
            <a:r>
              <a:rPr lang="ru-RU" sz="2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78</a:t>
            </a:r>
            <a:r>
              <a:rPr 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моногородов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20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ЧЕТВЕРТАЯ ГРУППА </a:t>
            </a:r>
            <a:r>
              <a:rPr lang="ru-RU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(1 мера поддержки) </a:t>
            </a:r>
            <a:r>
              <a:rPr 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– </a:t>
            </a:r>
            <a:r>
              <a:rPr lang="ru-RU" sz="2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51</a:t>
            </a:r>
            <a:r>
              <a:rPr lang="ru-RU" sz="20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моногород</a:t>
            </a:r>
            <a:endParaRPr lang="ru-RU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28193" y="1098697"/>
            <a:ext cx="11317799" cy="707886"/>
          </a:xfrm>
          <a:prstGeom prst="rect">
            <a:avLst/>
          </a:prstGeom>
          <a:solidFill>
            <a:schemeClr val="accent1">
              <a:lumMod val="50000"/>
            </a:schemeClr>
          </a:solidFill>
          <a:ln w="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АНАЛИЗ реализации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на территории моногородов мер поддержки субъектам МСП</a:t>
            </a:r>
            <a:endParaRPr lang="ru-RU" sz="2000" b="1" dirty="0" smtClean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342757" y="3432204"/>
            <a:ext cx="4603234" cy="707886"/>
          </a:xfrm>
          <a:prstGeom prst="rect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defTabSz="945032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Формирование групп по </a:t>
            </a:r>
            <a:r>
              <a:rPr lang="ru-RU" sz="2000" dirty="0">
                <a:latin typeface="Arial Narrow" panose="020B0606020202030204" pitchFamily="34" charset="0"/>
                <a:cs typeface="Arial" panose="020B0604020202020204" pitchFamily="34" charset="0"/>
              </a:rPr>
              <a:t>числу </a:t>
            </a:r>
            <a:r>
              <a:rPr lang="ru-RU" sz="2000" dirty="0">
                <a:latin typeface="Arial Narrow" panose="020B0606020202030204" pitchFamily="34" charset="0"/>
              </a:rPr>
              <a:t>мер поддержки, оказываемых в моногородах</a:t>
            </a:r>
            <a:endParaRPr lang="ru-RU" sz="20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5" name="Полилиния 94"/>
          <p:cNvSpPr/>
          <p:nvPr/>
        </p:nvSpPr>
        <p:spPr>
          <a:xfrm>
            <a:off x="2357284" y="1950268"/>
            <a:ext cx="627652" cy="431782"/>
          </a:xfrm>
          <a:custGeom>
            <a:avLst/>
            <a:gdLst>
              <a:gd name="connsiteX0" fmla="*/ 0 w 1595106"/>
              <a:gd name="connsiteY0" fmla="*/ 0 h 1116574"/>
              <a:gd name="connsiteX1" fmla="*/ 1036819 w 1595106"/>
              <a:gd name="connsiteY1" fmla="*/ 0 h 1116574"/>
              <a:gd name="connsiteX2" fmla="*/ 1595106 w 1595106"/>
              <a:gd name="connsiteY2" fmla="*/ 558287 h 1116574"/>
              <a:gd name="connsiteX3" fmla="*/ 1036819 w 1595106"/>
              <a:gd name="connsiteY3" fmla="*/ 1116574 h 1116574"/>
              <a:gd name="connsiteX4" fmla="*/ 0 w 1595106"/>
              <a:gd name="connsiteY4" fmla="*/ 1116574 h 1116574"/>
              <a:gd name="connsiteX5" fmla="*/ 558287 w 1595106"/>
              <a:gd name="connsiteY5" fmla="*/ 558287 h 1116574"/>
              <a:gd name="connsiteX6" fmla="*/ 0 w 1595106"/>
              <a:gd name="connsiteY6" fmla="*/ 0 h 1116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5106" h="1116574">
                <a:moveTo>
                  <a:pt x="1595106" y="0"/>
                </a:moveTo>
                <a:lnTo>
                  <a:pt x="1595106" y="725773"/>
                </a:lnTo>
                <a:lnTo>
                  <a:pt x="797553" y="1116574"/>
                </a:lnTo>
                <a:lnTo>
                  <a:pt x="0" y="725773"/>
                </a:lnTo>
                <a:lnTo>
                  <a:pt x="0" y="0"/>
                </a:lnTo>
                <a:lnTo>
                  <a:pt x="797553" y="390801"/>
                </a:lnTo>
                <a:lnTo>
                  <a:pt x="159510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45" tIns="575432" rIns="17145" bIns="575432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700" kern="1200"/>
          </a:p>
        </p:txBody>
      </p:sp>
      <p:sp>
        <p:nvSpPr>
          <p:cNvPr id="97" name="Полилиния 96"/>
          <p:cNvSpPr/>
          <p:nvPr/>
        </p:nvSpPr>
        <p:spPr>
          <a:xfrm>
            <a:off x="9524185" y="1950268"/>
            <a:ext cx="627652" cy="431782"/>
          </a:xfrm>
          <a:custGeom>
            <a:avLst/>
            <a:gdLst>
              <a:gd name="connsiteX0" fmla="*/ 0 w 1595106"/>
              <a:gd name="connsiteY0" fmla="*/ 0 h 1116574"/>
              <a:gd name="connsiteX1" fmla="*/ 1036819 w 1595106"/>
              <a:gd name="connsiteY1" fmla="*/ 0 h 1116574"/>
              <a:gd name="connsiteX2" fmla="*/ 1595106 w 1595106"/>
              <a:gd name="connsiteY2" fmla="*/ 558287 h 1116574"/>
              <a:gd name="connsiteX3" fmla="*/ 1036819 w 1595106"/>
              <a:gd name="connsiteY3" fmla="*/ 1116574 h 1116574"/>
              <a:gd name="connsiteX4" fmla="*/ 0 w 1595106"/>
              <a:gd name="connsiteY4" fmla="*/ 1116574 h 1116574"/>
              <a:gd name="connsiteX5" fmla="*/ 558287 w 1595106"/>
              <a:gd name="connsiteY5" fmla="*/ 558287 h 1116574"/>
              <a:gd name="connsiteX6" fmla="*/ 0 w 1595106"/>
              <a:gd name="connsiteY6" fmla="*/ 0 h 1116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5106" h="1116574">
                <a:moveTo>
                  <a:pt x="1595106" y="0"/>
                </a:moveTo>
                <a:lnTo>
                  <a:pt x="1595106" y="725773"/>
                </a:lnTo>
                <a:lnTo>
                  <a:pt x="797553" y="1116574"/>
                </a:lnTo>
                <a:lnTo>
                  <a:pt x="0" y="725773"/>
                </a:lnTo>
                <a:lnTo>
                  <a:pt x="0" y="0"/>
                </a:lnTo>
                <a:lnTo>
                  <a:pt x="797553" y="390801"/>
                </a:lnTo>
                <a:lnTo>
                  <a:pt x="159510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45" tIns="575432" rIns="17145" bIns="575432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700" kern="1200"/>
          </a:p>
        </p:txBody>
      </p:sp>
    </p:spTree>
    <p:extLst>
      <p:ext uri="{BB962C8B-B14F-4D97-AF65-F5344CB8AC3E}">
        <p14:creationId xmlns:p14="http://schemas.microsoft.com/office/powerpoint/2010/main" val="319291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263542"/>
              </p:ext>
            </p:extLst>
          </p:nvPr>
        </p:nvGraphicFramePr>
        <p:xfrm>
          <a:off x="516368" y="1733998"/>
          <a:ext cx="5113118" cy="62842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3666">
                  <a:extLst>
                    <a:ext uri="{9D8B030D-6E8A-4147-A177-3AD203B41FA5}">
                      <a16:colId xmlns:a16="http://schemas.microsoft.com/office/drawing/2014/main" xmlns="" val="3175573317"/>
                    </a:ext>
                  </a:extLst>
                </a:gridCol>
                <a:gridCol w="13878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11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7364">
                  <a:extLst>
                    <a:ext uri="{9D8B030D-6E8A-4147-A177-3AD203B41FA5}">
                      <a16:colId xmlns:a16="http://schemas.microsoft.com/office/drawing/2014/main" xmlns="" val="2681037022"/>
                    </a:ext>
                  </a:extLst>
                </a:gridCol>
                <a:gridCol w="654627">
                  <a:extLst>
                    <a:ext uri="{9D8B030D-6E8A-4147-A177-3AD203B41FA5}">
                      <a16:colId xmlns:a16="http://schemas.microsoft.com/office/drawing/2014/main" xmlns="" val="1409917110"/>
                    </a:ext>
                  </a:extLst>
                </a:gridCol>
                <a:gridCol w="654627">
                  <a:extLst>
                    <a:ext uri="{9D8B030D-6E8A-4147-A177-3AD203B41FA5}">
                      <a16:colId xmlns:a16="http://schemas.microsoft.com/office/drawing/2014/main" xmlns="" val="3585230270"/>
                    </a:ext>
                  </a:extLst>
                </a:gridCol>
                <a:gridCol w="6338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999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№ п/п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72000" marT="72000" marB="72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Наименование моногорода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72000" marT="72000" marB="72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Финансовая поддержка </a:t>
                      </a: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в рамках НГС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72000" marT="72000" marB="72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72000" marT="72000" marB="72000" vert="vert270" anchor="ctr">
                    <a:solidFill>
                      <a:srgbClr val="E7F5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72000" marT="72000" marB="72000" vert="vert270" anchor="ctr">
                    <a:solidFill>
                      <a:srgbClr val="E7F5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Закупки у субъектов МСП </a:t>
                      </a: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(Да/Нет)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72000" marT="72000" marB="72000" vert="vert27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Имущественная поддержка </a:t>
                      </a:r>
                    </a:p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субъектов МСП </a:t>
                      </a: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(Да/Нет)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72000" marT="72000" marB="72000" vert="vert27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3607">
                <a:tc vMerge="1">
                  <a:txBody>
                    <a:bodyPr/>
                    <a:lstStyle/>
                    <a:p>
                      <a:pPr marL="0" marR="0" lvl="0" indent="0" algn="ctr" defTabSz="115214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i="0" u="none" strike="noStrike" dirty="0" smtClean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solidFill>
                      <a:srgbClr val="E7F5F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4000" marR="9525" marT="9525" marB="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Финансовая поддержка </a:t>
                      </a:r>
                    </a:p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АО</a:t>
                      </a:r>
                      <a:r>
                        <a:rPr lang="ru-RU" sz="11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«Корпорация «МСП» </a:t>
                      </a: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(Да/Нет)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72000" marT="72000" marB="72000" vert="vert27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Финансовая поддержка </a:t>
                      </a: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АО «МСП Банк» </a:t>
                      </a: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(Да/Нет)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72000" marT="72000" marB="72000" vert="vert27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Поддержка РГО</a:t>
                      </a: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(Да/Нет)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72000" marT="72000" marB="72000" vert="vert27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11521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7F5F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11521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E7F5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3763310"/>
                  </a:ext>
                </a:extLst>
              </a:tr>
              <a:tr h="254836">
                <a:tc>
                  <a:txBody>
                    <a:bodyPr/>
                    <a:lstStyle/>
                    <a:p>
                      <a:pPr marL="0" marR="0" lvl="0" indent="0" algn="ctr" defTabSz="115214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пос. Савино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Елабуга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9173059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Гаврилов-Ям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Закаменск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3631975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пос. Красный Яр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70135022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Мирный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26992584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пос. </a:t>
                      </a:r>
                      <a:r>
                        <a:rPr lang="ru-RU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Новоорловск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03103561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Кумертау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9556448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Кондрово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64333360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Верхняя Салда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41804256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Павлово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0723551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Петухово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88600454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Россошь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41431219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Кувшиново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нет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83286007"/>
                  </a:ext>
                </a:extLst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2000" marR="36000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 Вязники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3799517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54" y="118507"/>
            <a:ext cx="1667706" cy="663571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008022" y="224637"/>
            <a:ext cx="10138951" cy="572937"/>
          </a:xfrm>
        </p:spPr>
        <p:txBody>
          <a:bodyPr/>
          <a:lstStyle/>
          <a:p>
            <a:r>
              <a:rPr lang="ru-RU" sz="2000" b="1" dirty="0" smtClean="0">
                <a:latin typeface="+mj-lt"/>
              </a:rPr>
              <a:t/>
            </a:r>
            <a:br>
              <a:rPr lang="ru-RU" sz="2000" b="1" dirty="0" smtClean="0">
                <a:latin typeface="+mj-lt"/>
              </a:rPr>
            </a:br>
            <a:r>
              <a:rPr lang="ru-RU" sz="2000" b="1" dirty="0" smtClean="0">
                <a:latin typeface="+mj-lt"/>
              </a:rPr>
              <a:t>Результата анализа </a:t>
            </a:r>
            <a:r>
              <a:rPr lang="ru-RU" sz="2000" b="1" dirty="0">
                <a:latin typeface="+mj-lt"/>
              </a:rPr>
              <a:t>реализации </a:t>
            </a:r>
            <a:r>
              <a:rPr lang="ru-RU" sz="2000" b="1" dirty="0" smtClean="0">
                <a:latin typeface="+mj-lt"/>
              </a:rPr>
              <a:t>на </a:t>
            </a:r>
            <a:r>
              <a:rPr lang="ru-RU" sz="2000" b="1" dirty="0">
                <a:latin typeface="+mj-lt"/>
              </a:rPr>
              <a:t>территории моногородов мер поддержки </a:t>
            </a:r>
            <a:r>
              <a:rPr lang="ru-RU" sz="2000" b="1" dirty="0" smtClean="0">
                <a:latin typeface="+mj-lt"/>
              </a:rPr>
              <a:t>субъектам </a:t>
            </a:r>
            <a:r>
              <a:rPr lang="ru-RU" sz="2000" b="1" dirty="0">
                <a:latin typeface="+mj-lt"/>
              </a:rPr>
              <a:t>МСП</a:t>
            </a:r>
            <a:r>
              <a:rPr lang="ru-RU" sz="2000" b="1" dirty="0">
                <a:latin typeface="+mj-lt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+mj-lt"/>
                <a:cs typeface="Times New Roman" panose="02020603050405020304" pitchFamily="18" charset="0"/>
              </a:rPr>
            </a:br>
            <a:endParaRPr lang="ru-RU" sz="2000" b="1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2575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850116" y="1142861"/>
            <a:ext cx="4603234" cy="338554"/>
          </a:xfrm>
          <a:prstGeom prst="rect">
            <a:avLst/>
          </a:prstGeom>
          <a:solidFill>
            <a:srgbClr val="A2C9F4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ИНФОРМАЦИЯ О МЕРАХ ПОДДЕРЖКИ</a:t>
            </a:r>
          </a:p>
        </p:txBody>
      </p:sp>
      <p:sp>
        <p:nvSpPr>
          <p:cNvPr id="17" name="Rectangle 48"/>
          <p:cNvSpPr/>
          <p:nvPr/>
        </p:nvSpPr>
        <p:spPr>
          <a:xfrm rot="5400000">
            <a:off x="9029799" y="781679"/>
            <a:ext cx="922371" cy="5483209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Проведение совещаний в формате ВКС с ОГВ, ОМС моногородов </a:t>
            </a:r>
            <a:r>
              <a:rPr kumimoji="0" lang="ru-RU" sz="16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(в 2018 году проведены ВКС</a:t>
            </a:r>
            <a:r>
              <a:rPr kumimoji="0" lang="ru-RU" sz="1600" i="1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с 13 субъектами РФ и 60 моногородами)</a:t>
            </a:r>
            <a:endParaRPr kumimoji="0" lang="ru-RU" sz="1600" i="1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6092326" y="1241574"/>
            <a:ext cx="6322000" cy="1528287"/>
            <a:chOff x="2539523" y="2241756"/>
            <a:chExt cx="2218690" cy="36116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9" name="Rectangle 6"/>
            <p:cNvSpPr/>
            <p:nvPr/>
          </p:nvSpPr>
          <p:spPr>
            <a:xfrm>
              <a:off x="2539523" y="2241756"/>
              <a:ext cx="2091130" cy="244796"/>
            </a:xfrm>
            <a:prstGeom prst="rec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20" name="Rectangle 6"/>
            <p:cNvSpPr/>
            <p:nvPr/>
          </p:nvSpPr>
          <p:spPr>
            <a:xfrm>
              <a:off x="2603303" y="2299941"/>
              <a:ext cx="2091130" cy="244796"/>
            </a:xfrm>
            <a:prstGeom prst="rec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21" name="Rectangle 6"/>
            <p:cNvSpPr/>
            <p:nvPr/>
          </p:nvSpPr>
          <p:spPr>
            <a:xfrm>
              <a:off x="2667083" y="2358126"/>
              <a:ext cx="2091130" cy="244796"/>
            </a:xfrm>
            <a:prstGeom prst="rect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defRPr/>
              </a:pPr>
              <a:r>
                <a:rPr kumimoji="0" lang="ru-RU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Narrow" panose="020B0606020202030204" pitchFamily="34" charset="0"/>
                </a:rPr>
                <a:t>Мероприятий, </a:t>
              </a:r>
              <a:r>
                <a:rPr lang="ru-RU" sz="17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проводимые АО «Корпорация «МСП», </a:t>
              </a:r>
              <a:r>
                <a:rPr lang="ru-RU" sz="1700" b="1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АО </a:t>
              </a:r>
              <a:r>
                <a:rPr lang="ru-RU" sz="1700" b="1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«МСП Банк</a:t>
              </a:r>
              <a:r>
                <a:rPr lang="ru-RU" sz="1700" b="1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», ФРМ </a:t>
              </a:r>
              <a:r>
                <a:rPr kumimoji="0" lang="ru-RU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Narrow" panose="020B0606020202030204" pitchFamily="34" charset="0"/>
                </a:rPr>
                <a:t>по</a:t>
              </a:r>
              <a:r>
                <a:rPr kumimoji="0" lang="ru-RU" sz="1700" b="1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 Narrow" panose="020B0606020202030204" pitchFamily="34" charset="0"/>
                </a:rPr>
                <a:t> расширению </a:t>
              </a:r>
              <a:r>
                <a:rPr lang="ru-RU" sz="1700" b="1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перечня моногородов, на территории которых реализуются меры финансовой поддержки </a:t>
              </a:r>
              <a:endPara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</p:grpSp>
      <p:sp>
        <p:nvSpPr>
          <p:cNvPr id="32" name="Rectangle 48"/>
          <p:cNvSpPr/>
          <p:nvPr/>
        </p:nvSpPr>
        <p:spPr>
          <a:xfrm rot="5400000">
            <a:off x="9276387" y="2172582"/>
            <a:ext cx="797795" cy="5114608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Рассмотрение портфеля инвестиционных проектов субъектов МСП в рамках ВКС </a:t>
            </a:r>
            <a:r>
              <a:rPr kumimoji="0" lang="ru-RU" sz="16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(в 2018 году рассмотрено              72 проекта субъектов МСП)</a:t>
            </a:r>
            <a:endParaRPr kumimoji="0" lang="ru-RU" sz="1600" i="1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3" name="Rectangle 48"/>
          <p:cNvSpPr/>
          <p:nvPr/>
        </p:nvSpPr>
        <p:spPr>
          <a:xfrm rot="5400000">
            <a:off x="9365905" y="3674341"/>
            <a:ext cx="1065722" cy="4667645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 Narrow" panose="020B0606020202030204" pitchFamily="34" charset="0"/>
              </a:rPr>
              <a:t>Формирование </a:t>
            </a:r>
            <a:r>
              <a:rPr lang="ru-RU" sz="1600" b="1" dirty="0">
                <a:solidFill>
                  <a:srgbClr val="1F4E79"/>
                </a:solidFill>
                <a:latin typeface="Arial Narrow" panose="020B0606020202030204" pitchFamily="34" charset="0"/>
              </a:rPr>
              <a:t>плана мероприятий по оказанию </a:t>
            </a:r>
            <a:endParaRPr lang="ru-RU" sz="1600" b="1" dirty="0" smtClean="0">
              <a:solidFill>
                <a:srgbClr val="1F4E79"/>
              </a:solidFill>
              <a:latin typeface="Arial Narrow" panose="020B0606020202030204" pitchFamily="34" charset="0"/>
            </a:endParaRPr>
          </a:p>
          <a:p>
            <a:pPr lvl="0">
              <a:defRPr/>
            </a:pPr>
            <a:r>
              <a:rPr lang="ru-RU" sz="16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мер </a:t>
            </a:r>
            <a:r>
              <a:rPr lang="ru-RU" sz="1600" b="1" dirty="0">
                <a:solidFill>
                  <a:srgbClr val="1F4E79"/>
                </a:solidFill>
                <a:latin typeface="Arial Narrow" panose="020B0606020202030204" pitchFamily="34" charset="0"/>
              </a:rPr>
              <a:t>финансовой поддержки субъектам </a:t>
            </a:r>
            <a:r>
              <a:rPr lang="ru-RU" sz="16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МСП на </a:t>
            </a:r>
            <a:r>
              <a:rPr lang="ru-RU" sz="1600" b="1" dirty="0">
                <a:solidFill>
                  <a:srgbClr val="1F4E79"/>
                </a:solidFill>
                <a:latin typeface="Arial Narrow" panose="020B0606020202030204" pitchFamily="34" charset="0"/>
              </a:rPr>
              <a:t>территории моногородов </a:t>
            </a:r>
            <a:r>
              <a:rPr lang="ru-RU" sz="1600" b="1" dirty="0" smtClean="0">
                <a:solidFill>
                  <a:srgbClr val="1F4E79"/>
                </a:solidFill>
                <a:latin typeface="Arial Narrow" panose="020B0606020202030204" pitchFamily="34" charset="0"/>
              </a:rPr>
              <a:t>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1F4E79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34" name="Полилиния 33"/>
          <p:cNvSpPr/>
          <p:nvPr/>
        </p:nvSpPr>
        <p:spPr>
          <a:xfrm rot="16200000">
            <a:off x="5986961" y="3160033"/>
            <a:ext cx="627652" cy="431782"/>
          </a:xfrm>
          <a:custGeom>
            <a:avLst/>
            <a:gdLst>
              <a:gd name="connsiteX0" fmla="*/ 0 w 1595106"/>
              <a:gd name="connsiteY0" fmla="*/ 0 h 1116574"/>
              <a:gd name="connsiteX1" fmla="*/ 1036819 w 1595106"/>
              <a:gd name="connsiteY1" fmla="*/ 0 h 1116574"/>
              <a:gd name="connsiteX2" fmla="*/ 1595106 w 1595106"/>
              <a:gd name="connsiteY2" fmla="*/ 558287 h 1116574"/>
              <a:gd name="connsiteX3" fmla="*/ 1036819 w 1595106"/>
              <a:gd name="connsiteY3" fmla="*/ 1116574 h 1116574"/>
              <a:gd name="connsiteX4" fmla="*/ 0 w 1595106"/>
              <a:gd name="connsiteY4" fmla="*/ 1116574 h 1116574"/>
              <a:gd name="connsiteX5" fmla="*/ 558287 w 1595106"/>
              <a:gd name="connsiteY5" fmla="*/ 558287 h 1116574"/>
              <a:gd name="connsiteX6" fmla="*/ 0 w 1595106"/>
              <a:gd name="connsiteY6" fmla="*/ 0 h 1116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5106" h="1116574">
                <a:moveTo>
                  <a:pt x="1595106" y="0"/>
                </a:moveTo>
                <a:lnTo>
                  <a:pt x="1595106" y="725773"/>
                </a:lnTo>
                <a:lnTo>
                  <a:pt x="797553" y="1116574"/>
                </a:lnTo>
                <a:lnTo>
                  <a:pt x="0" y="725773"/>
                </a:lnTo>
                <a:lnTo>
                  <a:pt x="0" y="0"/>
                </a:lnTo>
                <a:lnTo>
                  <a:pt x="797553" y="390801"/>
                </a:lnTo>
                <a:lnTo>
                  <a:pt x="1595106" y="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45" tIns="575432" rIns="17145" bIns="575432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700" kern="1200"/>
          </a:p>
        </p:txBody>
      </p:sp>
      <p:sp>
        <p:nvSpPr>
          <p:cNvPr id="35" name="Полилиния 34"/>
          <p:cNvSpPr/>
          <p:nvPr/>
        </p:nvSpPr>
        <p:spPr>
          <a:xfrm rot="16200000">
            <a:off x="6335697" y="4428923"/>
            <a:ext cx="627652" cy="431782"/>
          </a:xfrm>
          <a:custGeom>
            <a:avLst/>
            <a:gdLst>
              <a:gd name="connsiteX0" fmla="*/ 0 w 1595106"/>
              <a:gd name="connsiteY0" fmla="*/ 0 h 1116574"/>
              <a:gd name="connsiteX1" fmla="*/ 1036819 w 1595106"/>
              <a:gd name="connsiteY1" fmla="*/ 0 h 1116574"/>
              <a:gd name="connsiteX2" fmla="*/ 1595106 w 1595106"/>
              <a:gd name="connsiteY2" fmla="*/ 558287 h 1116574"/>
              <a:gd name="connsiteX3" fmla="*/ 1036819 w 1595106"/>
              <a:gd name="connsiteY3" fmla="*/ 1116574 h 1116574"/>
              <a:gd name="connsiteX4" fmla="*/ 0 w 1595106"/>
              <a:gd name="connsiteY4" fmla="*/ 1116574 h 1116574"/>
              <a:gd name="connsiteX5" fmla="*/ 558287 w 1595106"/>
              <a:gd name="connsiteY5" fmla="*/ 558287 h 1116574"/>
              <a:gd name="connsiteX6" fmla="*/ 0 w 1595106"/>
              <a:gd name="connsiteY6" fmla="*/ 0 h 1116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5106" h="1116574">
                <a:moveTo>
                  <a:pt x="1595106" y="0"/>
                </a:moveTo>
                <a:lnTo>
                  <a:pt x="1595106" y="725773"/>
                </a:lnTo>
                <a:lnTo>
                  <a:pt x="797553" y="1116574"/>
                </a:lnTo>
                <a:lnTo>
                  <a:pt x="0" y="725773"/>
                </a:lnTo>
                <a:lnTo>
                  <a:pt x="0" y="0"/>
                </a:lnTo>
                <a:lnTo>
                  <a:pt x="797553" y="390801"/>
                </a:lnTo>
                <a:lnTo>
                  <a:pt x="1595106" y="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45" tIns="575432" rIns="17145" bIns="575432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700" kern="1200"/>
          </a:p>
        </p:txBody>
      </p:sp>
      <p:sp>
        <p:nvSpPr>
          <p:cNvPr id="36" name="Полилиния 35"/>
          <p:cNvSpPr/>
          <p:nvPr/>
        </p:nvSpPr>
        <p:spPr>
          <a:xfrm rot="16200000">
            <a:off x="6767479" y="5573238"/>
            <a:ext cx="627652" cy="431782"/>
          </a:xfrm>
          <a:custGeom>
            <a:avLst/>
            <a:gdLst>
              <a:gd name="connsiteX0" fmla="*/ 0 w 1595106"/>
              <a:gd name="connsiteY0" fmla="*/ 0 h 1116574"/>
              <a:gd name="connsiteX1" fmla="*/ 1036819 w 1595106"/>
              <a:gd name="connsiteY1" fmla="*/ 0 h 1116574"/>
              <a:gd name="connsiteX2" fmla="*/ 1595106 w 1595106"/>
              <a:gd name="connsiteY2" fmla="*/ 558287 h 1116574"/>
              <a:gd name="connsiteX3" fmla="*/ 1036819 w 1595106"/>
              <a:gd name="connsiteY3" fmla="*/ 1116574 h 1116574"/>
              <a:gd name="connsiteX4" fmla="*/ 0 w 1595106"/>
              <a:gd name="connsiteY4" fmla="*/ 1116574 h 1116574"/>
              <a:gd name="connsiteX5" fmla="*/ 558287 w 1595106"/>
              <a:gd name="connsiteY5" fmla="*/ 558287 h 1116574"/>
              <a:gd name="connsiteX6" fmla="*/ 0 w 1595106"/>
              <a:gd name="connsiteY6" fmla="*/ 0 h 1116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5106" h="1116574">
                <a:moveTo>
                  <a:pt x="1595106" y="0"/>
                </a:moveTo>
                <a:lnTo>
                  <a:pt x="1595106" y="725773"/>
                </a:lnTo>
                <a:lnTo>
                  <a:pt x="797553" y="1116574"/>
                </a:lnTo>
                <a:lnTo>
                  <a:pt x="0" y="725773"/>
                </a:lnTo>
                <a:lnTo>
                  <a:pt x="0" y="0"/>
                </a:lnTo>
                <a:lnTo>
                  <a:pt x="797553" y="390801"/>
                </a:lnTo>
                <a:lnTo>
                  <a:pt x="1595106" y="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145" tIns="575432" rIns="17145" bIns="575432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700" kern="1200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6804769" y="7349231"/>
            <a:ext cx="5125461" cy="9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Рисунок 4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762" y="7517808"/>
            <a:ext cx="523613" cy="523613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769" y="6656426"/>
            <a:ext cx="503606" cy="503606"/>
          </a:xfrm>
          <a:prstGeom prst="rect">
            <a:avLst/>
          </a:prstGeom>
        </p:spPr>
      </p:pic>
      <p:sp>
        <p:nvSpPr>
          <p:cNvPr id="49" name="Прямоугольник 1"/>
          <p:cNvSpPr>
            <a:spLocks noChangeArrowheads="1"/>
          </p:cNvSpPr>
          <p:nvPr/>
        </p:nvSpPr>
        <p:spPr bwMode="auto">
          <a:xfrm>
            <a:off x="7511482" y="6684408"/>
            <a:ext cx="41605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УТВЕРЖДЕНИЕ плана мероприятий – в течение 1 недели</a:t>
            </a:r>
            <a:endParaRPr kumimoji="0" lang="ru-RU" alt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2" name="Прямоугольник 1"/>
          <p:cNvSpPr>
            <a:spLocks noChangeArrowheads="1"/>
          </p:cNvSpPr>
          <p:nvPr/>
        </p:nvSpPr>
        <p:spPr bwMode="auto">
          <a:xfrm>
            <a:off x="7511481" y="7482404"/>
            <a:ext cx="44187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СРОК реализации плана мероприятий – в течение 1,5 месяцев</a:t>
            </a:r>
            <a:endParaRPr kumimoji="0" lang="ru-RU" alt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6871105" y="8179363"/>
            <a:ext cx="5125461" cy="9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27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33195" cy="763793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949305" y="0"/>
            <a:ext cx="10494819" cy="78971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План мероприятий (дорожная карта) по организации работы по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оказанию мер финансовой поддержки субъектам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МСП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42014" y="789709"/>
            <a:ext cx="11860822" cy="12337"/>
          </a:xfrm>
          <a:prstGeom prst="line">
            <a:avLst/>
          </a:prstGeom>
          <a:ln w="2222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268575" y="1018282"/>
            <a:ext cx="2789473" cy="911093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10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Создание </a:t>
            </a:r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ЦЕНТРА КОМПЕТЕНЦИЙ в </a:t>
            </a:r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субъектах РФ и ОМС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76265" y="2068818"/>
            <a:ext cx="2781783" cy="2031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поиск проектов субъектов </a:t>
            </a:r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МСП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 Narrow" panose="020B0606020202030204" pitchFamily="34" charset="0"/>
                <a:cs typeface="Arial" panose="020B0604020202020204" pitchFamily="34" charset="0"/>
              </a:rPr>
              <a:t>формирование </a:t>
            </a:r>
            <a:r>
              <a:rPr lang="ru-RU" sz="1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портфеля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 Narrow" panose="020B0606020202030204" pitchFamily="34" charset="0"/>
                <a:cs typeface="Arial" panose="020B0604020202020204" pitchFamily="34" charset="0"/>
              </a:rPr>
              <a:t>проектов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>
                <a:latin typeface="Arial Narrow" panose="020B0606020202030204" pitchFamily="34" charset="0"/>
                <a:cs typeface="Arial" panose="020B0604020202020204" pitchFamily="34" charset="0"/>
              </a:rPr>
              <a:t>консультирование субъектов МСП по продуктам АО «Корпорация «МСП», АО « МСП Банк», </a:t>
            </a:r>
            <a:r>
              <a:rPr lang="ru-RU" sz="1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РГО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>
                <a:latin typeface="Arial Narrow" panose="020B0606020202030204" pitchFamily="34" charset="0"/>
                <a:cs typeface="Arial" panose="020B0604020202020204" pitchFamily="34" charset="0"/>
              </a:rPr>
              <a:t>заполнение первичного пакета документов </a:t>
            </a: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51744" y="1018283"/>
            <a:ext cx="2789473" cy="906520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10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Разработка схемы и порядка 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взаимодействия </a:t>
            </a:r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ЦЕНТРА КОМПЕТЕНЦИЙ </a:t>
            </a: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53008" y="2068126"/>
            <a:ext cx="2801676" cy="2031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организации, образующие </a:t>
            </a:r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инфраструктуру поддержки субъектов </a:t>
            </a: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МСП </a:t>
            </a: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Arial Narrow" panose="020B0606020202030204" pitchFamily="34" charset="0"/>
                <a:cs typeface="Arial" panose="020B0604020202020204" pitchFamily="34" charset="0"/>
              </a:rPr>
              <a:t>общественные организации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Arial Narrow" panose="020B0606020202030204" pitchFamily="34" charset="0"/>
                <a:cs typeface="Arial" panose="020B0604020202020204" pitchFamily="34" charset="0"/>
              </a:rPr>
              <a:t>предпринимательские объединения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МФЦ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latin typeface="Arial Narrow" panose="020B0606020202030204" pitchFamily="34" charset="0"/>
                <a:cs typeface="Arial" panose="020B0604020202020204" pitchFamily="34" charset="0"/>
              </a:rPr>
              <a:t>структурные подразделения ОИВ и </a:t>
            </a:r>
            <a:r>
              <a:rPr lang="ru-RU" sz="1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ОМС</a:t>
            </a:r>
            <a:endParaRPr lang="ru-RU" sz="14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107702" y="1018282"/>
            <a:ext cx="2828848" cy="738761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10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Информирование субъектов МСП</a:t>
            </a:r>
          </a:p>
        </p:txBody>
      </p:sp>
      <p:cxnSp>
        <p:nvCxnSpPr>
          <p:cNvPr id="17" name="Прямая со стрелкой 16"/>
          <p:cNvCxnSpPr>
            <a:stCxn id="12" idx="3"/>
          </p:cNvCxnSpPr>
          <p:nvPr/>
        </p:nvCxnSpPr>
        <p:spPr>
          <a:xfrm>
            <a:off x="7541217" y="1471543"/>
            <a:ext cx="578199" cy="92"/>
          </a:xfrm>
          <a:prstGeom prst="straightConnector1">
            <a:avLst/>
          </a:prstGeom>
          <a:ln>
            <a:solidFill>
              <a:srgbClr val="1F4E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7" idx="3"/>
            <a:endCxn id="12" idx="1"/>
          </p:cNvCxnSpPr>
          <p:nvPr/>
        </p:nvCxnSpPr>
        <p:spPr>
          <a:xfrm flipV="1">
            <a:off x="4058048" y="1471543"/>
            <a:ext cx="693696" cy="2286"/>
          </a:xfrm>
          <a:prstGeom prst="straightConnector1">
            <a:avLst/>
          </a:prstGeom>
          <a:ln>
            <a:solidFill>
              <a:srgbClr val="1F4E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8107702" y="1915665"/>
            <a:ext cx="2857415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проведение обучающих мероприятий по мерам поддержки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размещение информации на сайтах ОГВ, ОМС и т.д.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рассылка презентационных материалов о мерах поддержки на адреса электронных почт субъектов МСП </a:t>
            </a:r>
          </a:p>
        </p:txBody>
      </p:sp>
      <p:cxnSp>
        <p:nvCxnSpPr>
          <p:cNvPr id="51" name="Соединительная линия уступом 50"/>
          <p:cNvCxnSpPr>
            <a:stCxn id="16" idx="3"/>
          </p:cNvCxnSpPr>
          <p:nvPr/>
        </p:nvCxnSpPr>
        <p:spPr>
          <a:xfrm>
            <a:off x="10936550" y="1387663"/>
            <a:ext cx="496144" cy="3748480"/>
          </a:xfrm>
          <a:prstGeom prst="bentConnector2">
            <a:avLst/>
          </a:prstGeom>
          <a:ln w="6350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8162974" y="4523281"/>
            <a:ext cx="2843491" cy="1349186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10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Сбор </a:t>
            </a:r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ЦЕНТРОМ КОМПЕТЕНЦИЙ проектов </a:t>
            </a: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субъектов МСП и 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их первичный</a:t>
            </a:r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анализ</a:t>
            </a:r>
          </a:p>
        </p:txBody>
      </p:sp>
      <p:cxnSp>
        <p:nvCxnSpPr>
          <p:cNvPr id="53" name="Прямая со стрелкой 52"/>
          <p:cNvCxnSpPr/>
          <p:nvPr/>
        </p:nvCxnSpPr>
        <p:spPr>
          <a:xfrm flipH="1">
            <a:off x="11006465" y="5136143"/>
            <a:ext cx="427067" cy="0"/>
          </a:xfrm>
          <a:prstGeom prst="straightConnector1">
            <a:avLst/>
          </a:prstGeom>
          <a:ln>
            <a:solidFill>
              <a:srgbClr val="1F4E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4857035" y="4523281"/>
            <a:ext cx="2838362" cy="1349186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10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Формирование </a:t>
            </a:r>
            <a:r>
              <a:rPr lang="ru-RU" sz="15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ЦЕНТРОМ КОМПЕТЕНЦИЙ </a:t>
            </a:r>
            <a:r>
              <a:rPr lang="ru-RU" sz="15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перечня проектов </a:t>
            </a:r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субъектов МСП и направление его в Корпорацию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1551096" y="4523281"/>
            <a:ext cx="2838362" cy="1349186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10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Рассмотрение перечня проектов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рамках ВКС с ОГВ, ОМС, 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/>
            </a:r>
            <a:b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АО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«Корпорация «МСП», 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/>
            </a:r>
            <a:b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АО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«МСП Банк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», РГО</a:t>
            </a:r>
            <a:endParaRPr lang="ru-RU" sz="1500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Прямая со стрелкой 64"/>
          <p:cNvCxnSpPr/>
          <p:nvPr/>
        </p:nvCxnSpPr>
        <p:spPr>
          <a:xfrm flipH="1" flipV="1">
            <a:off x="7695397" y="5136595"/>
            <a:ext cx="459608" cy="452"/>
          </a:xfrm>
          <a:prstGeom prst="straightConnector1">
            <a:avLst/>
          </a:prstGeom>
          <a:ln>
            <a:solidFill>
              <a:srgbClr val="1F4E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H="1" flipV="1">
            <a:off x="4385974" y="5136143"/>
            <a:ext cx="459608" cy="452"/>
          </a:xfrm>
          <a:prstGeom prst="straightConnector1">
            <a:avLst/>
          </a:prstGeom>
          <a:ln>
            <a:solidFill>
              <a:srgbClr val="1F4E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Прямоугольник 69"/>
          <p:cNvSpPr/>
          <p:nvPr/>
        </p:nvSpPr>
        <p:spPr>
          <a:xfrm>
            <a:off x="6694110" y="6543079"/>
            <a:ext cx="2838362" cy="1349186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10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Мониторинг </a:t>
            </a:r>
            <a:r>
              <a:rPr lang="ru-RU" sz="15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ЦЕНТРОМ КОМПЕТЕНЦИЙ рассмотрения  заявок 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участниками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НГС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3332563" y="6560476"/>
            <a:ext cx="2838362" cy="1349186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10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  <a:ln w="127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Взаимодействие </a:t>
            </a:r>
            <a:endParaRPr lang="ru-RU" sz="1500" b="1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ЦЕНТРА КОМПЕТЕНЦИЙ с </a:t>
            </a:r>
            <a:r>
              <a:rPr lang="ru-RU" sz="15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потенциальными заемщиками </a:t>
            </a:r>
            <a:endParaRPr lang="ru-RU" sz="1500" b="1" dirty="0" smtClean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заполнению первичного пакета документов и иным вопросам</a:t>
            </a: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6170925" y="7200764"/>
            <a:ext cx="523185" cy="16908"/>
          </a:xfrm>
          <a:prstGeom prst="straightConnector1">
            <a:avLst/>
          </a:prstGeom>
          <a:ln>
            <a:solidFill>
              <a:srgbClr val="1F4E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Соединительная линия уступом 81"/>
          <p:cNvCxnSpPr>
            <a:stCxn id="61" idx="1"/>
          </p:cNvCxnSpPr>
          <p:nvPr/>
        </p:nvCxnSpPr>
        <p:spPr>
          <a:xfrm rot="10800000" flipV="1">
            <a:off x="1236138" y="5197873"/>
            <a:ext cx="314959" cy="2044595"/>
          </a:xfrm>
          <a:prstGeom prst="bentConnector2">
            <a:avLst/>
          </a:prstGeom>
          <a:ln w="6350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 flipV="1">
            <a:off x="1225042" y="7217672"/>
            <a:ext cx="2107521" cy="24796"/>
          </a:xfrm>
          <a:prstGeom prst="straightConnector1">
            <a:avLst/>
          </a:prstGeom>
          <a:ln>
            <a:solidFill>
              <a:srgbClr val="1F4E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28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3898" y="142010"/>
            <a:ext cx="8827415" cy="698685"/>
          </a:xfrm>
        </p:spPr>
        <p:txBody>
          <a:bodyPr/>
          <a:lstStyle/>
          <a:p>
            <a:r>
              <a:rPr lang="ru-RU" sz="2000" b="1" dirty="0" smtClean="0"/>
              <a:t>Пошаговый алгоритм действий по получению финансовой поддержки </a:t>
            </a:r>
            <a:endParaRPr lang="ru-RU" sz="2000" b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708823" y="864391"/>
            <a:ext cx="11891165" cy="0"/>
          </a:xfrm>
          <a:prstGeom prst="line">
            <a:avLst/>
          </a:prstGeom>
          <a:ln w="2222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33195" cy="76379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86282" y="1220653"/>
            <a:ext cx="890616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b="1" dirty="0">
                <a:latin typeface="Arial Narrow" panose="020B0606020202030204" pitchFamily="34" charset="0"/>
                <a:cs typeface="Arial" panose="020B0604020202020204" pitchFamily="34" charset="0"/>
              </a:rPr>
              <a:t>Проверка в Едином реестре субъектов </a:t>
            </a:r>
            <a:r>
              <a:rPr lang="ru-RU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МСП на  </a:t>
            </a:r>
            <a:r>
              <a:rPr lang="ru-RU" b="1" dirty="0">
                <a:latin typeface="Arial Narrow" panose="020B0606020202030204" pitchFamily="34" charset="0"/>
                <a:cs typeface="Arial" panose="020B0604020202020204" pitchFamily="34" charset="0"/>
              </a:rPr>
              <a:t>сайте </a:t>
            </a:r>
            <a:r>
              <a:rPr 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https://rmsp.nalog.ru/search.html</a:t>
            </a:r>
            <a:endParaRPr lang="ru-RU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информации </a:t>
            </a:r>
            <a:r>
              <a:rPr lang="ru-RU" b="1" dirty="0">
                <a:latin typeface="Arial Narrow" panose="020B0606020202030204" pitchFamily="34" charset="0"/>
                <a:cs typeface="Arial" panose="020B0604020202020204" pitchFamily="34" charset="0"/>
              </a:rPr>
              <a:t>о</a:t>
            </a:r>
            <a:r>
              <a:rPr lang="ru-RU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 принадлежности субъекта </a:t>
            </a:r>
            <a:r>
              <a:rPr lang="ru-RU" b="1" dirty="0">
                <a:latin typeface="Arial Narrow" panose="020B0606020202030204" pitchFamily="34" charset="0"/>
                <a:cs typeface="Arial" panose="020B0604020202020204" pitchFamily="34" charset="0"/>
              </a:rPr>
              <a:t>МСП (по ИНН</a:t>
            </a:r>
            <a:r>
              <a:rPr lang="ru-RU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)*</a:t>
            </a:r>
            <a:endParaRPr lang="ru-RU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6017" y="1206706"/>
            <a:ext cx="1245294" cy="461665"/>
          </a:xfrm>
          <a:prstGeom prst="rect">
            <a:avLst/>
          </a:prstGeom>
          <a:solidFill>
            <a:srgbClr val="1F4E79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4715" y="2536743"/>
            <a:ext cx="1246595" cy="477054"/>
          </a:xfrm>
          <a:prstGeom prst="rect">
            <a:avLst/>
          </a:prstGeom>
          <a:solidFill>
            <a:srgbClr val="1F4E79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endParaRPr lang="ru-RU" sz="25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84980" y="2606343"/>
            <a:ext cx="8897073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b="1" dirty="0">
                <a:latin typeface="Arial Narrow" panose="020B0606020202030204" pitchFamily="34" charset="0"/>
                <a:cs typeface="Arial" panose="020B0604020202020204" pitchFamily="34" charset="0"/>
              </a:rPr>
              <a:t>Скачать на сайте </a:t>
            </a:r>
            <a:r>
              <a:rPr lang="en-US" b="1" dirty="0">
                <a:latin typeface="Arial Narrow" panose="020B0606020202030204" pitchFamily="34" charset="0"/>
                <a:cs typeface="Arial" panose="020B0604020202020204" pitchFamily="34" charset="0"/>
              </a:rPr>
              <a:t>https://corpmsp.ru/</a:t>
            </a:r>
            <a:r>
              <a:rPr lang="ru-RU" b="1" dirty="0">
                <a:latin typeface="Arial Narrow" panose="020B0606020202030204" pitchFamily="34" charset="0"/>
                <a:cs typeface="Arial" panose="020B0604020202020204" pitchFamily="34" charset="0"/>
              </a:rPr>
              <a:t>  формы документов: </a:t>
            </a:r>
          </a:p>
          <a:p>
            <a:pPr marL="342900" indent="-342900">
              <a:buFontTx/>
              <a:buChar char="-"/>
            </a:pPr>
            <a:r>
              <a:rPr lang="ru-RU" b="1" dirty="0">
                <a:latin typeface="Arial Narrow" panose="020B0606020202030204" pitchFamily="34" charset="0"/>
                <a:cs typeface="Arial" panose="020B0604020202020204" pitchFamily="34" charset="0"/>
              </a:rPr>
              <a:t>заявку на получение поддержки </a:t>
            </a:r>
          </a:p>
          <a:p>
            <a:pPr marL="342900" indent="-342900">
              <a:buFontTx/>
              <a:buChar char="-"/>
            </a:pPr>
            <a:r>
              <a:rPr lang="ru-RU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анкету </a:t>
            </a:r>
            <a:r>
              <a:rPr lang="ru-RU" b="1" dirty="0">
                <a:latin typeface="Arial Narrow" panose="020B0606020202030204" pitchFamily="34" charset="0"/>
                <a:cs typeface="Arial" panose="020B0604020202020204" pitchFamily="34" charset="0"/>
              </a:rPr>
              <a:t>проекта субъекта МСП</a:t>
            </a:r>
          </a:p>
          <a:p>
            <a:pPr marL="342900" indent="-342900">
              <a:buFontTx/>
              <a:buChar char="-"/>
            </a:pPr>
            <a:r>
              <a:rPr lang="ru-RU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чек-лист </a:t>
            </a:r>
            <a:endParaRPr lang="ru-RU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резюме </a:t>
            </a:r>
            <a:r>
              <a:rPr lang="ru-RU" b="1" dirty="0">
                <a:latin typeface="Arial Narrow" panose="020B0606020202030204" pitchFamily="34" charset="0"/>
                <a:cs typeface="Arial" panose="020B0604020202020204" pitchFamily="34" charset="0"/>
              </a:rPr>
              <a:t>проекта моногородов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25091" y="5605900"/>
            <a:ext cx="8956962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ngsana New" panose="02020603050405020304" pitchFamily="18" charset="-34"/>
              </a:rPr>
              <a:t> </a:t>
            </a:r>
            <a:r>
              <a:rPr lang="ru-RU" b="1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Направить заполненные формы документов в </a:t>
            </a:r>
            <a:r>
              <a:rPr lang="ru-RU" b="1" dirty="0">
                <a:latin typeface="Arial Narrow" panose="020B0606020202030204" pitchFamily="34" charset="0"/>
                <a:cs typeface="Angsana New" panose="02020603050405020304" pitchFamily="18" charset="-34"/>
              </a:rPr>
              <a:t>АО «Корпорацию «МСП»</a:t>
            </a:r>
            <a:r>
              <a:rPr lang="en-US" b="1" dirty="0">
                <a:latin typeface="Arial Narrow" panose="020B0606020202030204" pitchFamily="34" charset="0"/>
                <a:cs typeface="Angsana New" panose="02020603050405020304" pitchFamily="18" charset="-34"/>
              </a:rPr>
              <a:t> </a:t>
            </a:r>
            <a:r>
              <a:rPr lang="ru-RU" b="1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:</a:t>
            </a:r>
            <a:endParaRPr lang="ru-RU" dirty="0">
              <a:latin typeface="Arial Narrow" panose="020B0606020202030204" pitchFamily="34" charset="0"/>
              <a:cs typeface="Angsana New" panose="02020603050405020304" pitchFamily="18" charset="-34"/>
            </a:endParaRPr>
          </a:p>
          <a:p>
            <a:endParaRPr lang="ru-RU" b="1" dirty="0" smtClean="0">
              <a:latin typeface="Arial Narrow" panose="020B0606020202030204" pitchFamily="34" charset="0"/>
              <a:cs typeface="Angsana New" panose="02020603050405020304" pitchFamily="18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по </a:t>
            </a:r>
            <a:r>
              <a:rPr lang="ru-RU" b="1" dirty="0">
                <a:latin typeface="Arial Narrow" panose="020B0606020202030204" pitchFamily="34" charset="0"/>
                <a:cs typeface="Angsana New" panose="02020603050405020304" pitchFamily="18" charset="-34"/>
              </a:rPr>
              <a:t>почте: 109074, г. Москва, Славянская площадь, д. 4 стр.1 </a:t>
            </a:r>
            <a:endParaRPr lang="ru-RU" b="1" dirty="0" smtClean="0">
              <a:latin typeface="Arial Narrow" panose="020B0606020202030204" pitchFamily="34" charset="0"/>
              <a:cs typeface="Angsana New" panose="02020603050405020304" pitchFamily="18" charset="-34"/>
            </a:endParaRPr>
          </a:p>
          <a:p>
            <a:r>
              <a:rPr lang="ru-RU" b="1" dirty="0">
                <a:latin typeface="Arial Narrow" panose="020B0606020202030204" pitchFamily="34" charset="0"/>
                <a:cs typeface="Angsana New" panose="02020603050405020304" pitchFamily="18" charset="-34"/>
              </a:rPr>
              <a:t> </a:t>
            </a:r>
            <a:r>
              <a:rPr lang="ru-RU" b="1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   (в бумажном виде)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Arial Narrow" panose="020B0606020202030204" pitchFamily="34" charset="0"/>
              <a:cs typeface="Angsana New" panose="02020603050405020304" pitchFamily="18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Arial Narrow" panose="020B0606020202030204" pitchFamily="34" charset="0"/>
                <a:cs typeface="Angsana New" panose="02020603050405020304" pitchFamily="18" charset="-34"/>
              </a:rPr>
              <a:t>н</a:t>
            </a:r>
            <a:r>
              <a:rPr lang="ru-RU" b="1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а электронный адрес:</a:t>
            </a:r>
            <a:r>
              <a:rPr lang="en-US" b="1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 info@corpmsp.ru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14714" y="4343399"/>
            <a:ext cx="1267377" cy="477054"/>
          </a:xfrm>
          <a:prstGeom prst="rect">
            <a:avLst/>
          </a:prstGeom>
          <a:solidFill>
            <a:srgbClr val="1F4E79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endParaRPr lang="ru-RU" sz="25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387187" y="4459494"/>
            <a:ext cx="8894866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Заполнить и подписать </a:t>
            </a:r>
            <a:r>
              <a:rPr lang="ru-RU" b="1" dirty="0">
                <a:latin typeface="Arial Narrow" panose="020B0606020202030204" pitchFamily="34" charset="0"/>
                <a:cs typeface="Angsana New" panose="02020603050405020304" pitchFamily="18" charset="-34"/>
              </a:rPr>
              <a:t>формы документов 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880079" y="5535962"/>
            <a:ext cx="1276311" cy="477054"/>
          </a:xfrm>
          <a:prstGeom prst="rect">
            <a:avLst/>
          </a:prstGeom>
          <a:solidFill>
            <a:srgbClr val="1F4E79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500" dirty="0"/>
          </a:p>
        </p:txBody>
      </p:sp>
      <p:pic>
        <p:nvPicPr>
          <p:cNvPr id="33" name="Picture 98" descr="D:\УМ\презентации\мои отрисованные\Другие\АЦК РС\03\Ресурс 30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544" y="6972299"/>
            <a:ext cx="414284" cy="48772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58" descr="D:\УМ\презентации\мои отрисованные\Другие\SAUMI-WEB\Новая папка\Ресурс 1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667" y="6130635"/>
            <a:ext cx="366351" cy="3360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11" descr="D:\УМ\презентации\мои отрисованные\Другие\АЦК РС\02\Ресурс 38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834" y="4457700"/>
            <a:ext cx="379019" cy="36368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6" descr="D:\УМ\презентации\мои отрисованные\Другие\SAUMI-WEB\1\Ресурс 3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1" y="2543579"/>
            <a:ext cx="413327" cy="4178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7" descr="D:\УМ\презентации\мои отрисованные\Другие\SAUMI-WEB\3\Ресурс 8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028" y="1242354"/>
            <a:ext cx="445509" cy="41210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80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51188</TotalTime>
  <Words>669</Words>
  <Application>Microsoft Office PowerPoint</Application>
  <PresentationFormat>Произвольный</PresentationFormat>
  <Paragraphs>203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Оказание мер поддержки субъектам МСП на территории моногородов в 2017 году</vt:lpstr>
      <vt:lpstr> Результата анализа реализации на территории моногородов мер поддержки субъектам МСП </vt:lpstr>
      <vt:lpstr>План мероприятий (дорожная карта) по организации работы по оказанию мер финансовой поддержки субъектам МСП</vt:lpstr>
      <vt:lpstr>Пошаговый алгоритм действий по получению финансовой поддержки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Спасокукоцкий А.А.</dc:creator>
  <cp:lastModifiedBy>EKONOM02</cp:lastModifiedBy>
  <cp:revision>1496</cp:revision>
  <cp:lastPrinted>2018-04-13T17:31:40Z</cp:lastPrinted>
  <dcterms:created xsi:type="dcterms:W3CDTF">2015-12-16T13:43:54Z</dcterms:created>
  <dcterms:modified xsi:type="dcterms:W3CDTF">2018-07-31T11:27:55Z</dcterms:modified>
</cp:coreProperties>
</file>