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sldIdLst>
    <p:sldId id="321" r:id="rId2"/>
    <p:sldId id="272" r:id="rId3"/>
    <p:sldId id="328" r:id="rId4"/>
    <p:sldId id="327" r:id="rId5"/>
    <p:sldId id="354" r:id="rId6"/>
    <p:sldId id="332" r:id="rId7"/>
    <p:sldId id="335" r:id="rId8"/>
    <p:sldId id="337" r:id="rId9"/>
    <p:sldId id="336" r:id="rId10"/>
    <p:sldId id="341" r:id="rId11"/>
    <p:sldId id="342" r:id="rId12"/>
    <p:sldId id="343" r:id="rId13"/>
    <p:sldId id="340" r:id="rId14"/>
    <p:sldId id="345" r:id="rId15"/>
    <p:sldId id="347" r:id="rId16"/>
    <p:sldId id="349" r:id="rId17"/>
    <p:sldId id="350" r:id="rId18"/>
    <p:sldId id="351" r:id="rId19"/>
    <p:sldId id="355" r:id="rId20"/>
    <p:sldId id="352" r:id="rId21"/>
    <p:sldId id="310" r:id="rId22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C24A"/>
    <a:srgbClr val="007DC5"/>
    <a:srgbClr val="E7E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0" autoAdjust="0"/>
    <p:restoredTop sz="94660"/>
  </p:normalViewPr>
  <p:slideViewPr>
    <p:cSldViewPr snapToGrid="0">
      <p:cViewPr>
        <p:scale>
          <a:sx n="134" d="100"/>
          <a:sy n="134" d="100"/>
        </p:scale>
        <p:origin x="-1086" y="-4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7FFA0-974A-432D-8ECE-6B0A0C86B823}" type="datetimeFigureOut">
              <a:rPr lang="ru-RU" smtClean="0"/>
              <a:t>31.07.2018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657EA-7E7A-4019-82CA-3D322AC59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431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657EA-7E7A-4019-82CA-3D322AC5935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389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Shape 603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4" name="Shape 604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47344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>
                <a:solidFill>
                  <a:srgbClr val="007DC5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7EC24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3" y="36909"/>
            <a:ext cx="2546348" cy="589926"/>
          </a:xfrm>
          <a:prstGeom prst="rect">
            <a:avLst/>
          </a:prstGeom>
        </p:spPr>
      </p:pic>
      <p:grpSp>
        <p:nvGrpSpPr>
          <p:cNvPr id="16" name="Группа 15"/>
          <p:cNvGrpSpPr/>
          <p:nvPr userDrawn="1"/>
        </p:nvGrpSpPr>
        <p:grpSpPr>
          <a:xfrm>
            <a:off x="-4" y="68868"/>
            <a:ext cx="9144004" cy="557968"/>
            <a:chOff x="-4" y="91823"/>
            <a:chExt cx="9144004" cy="743957"/>
          </a:xfrm>
        </p:grpSpPr>
        <p:cxnSp>
          <p:nvCxnSpPr>
            <p:cNvPr id="14" name="Прямая соединительная линия 13"/>
            <p:cNvCxnSpPr/>
            <p:nvPr userDrawn="1"/>
          </p:nvCxnSpPr>
          <p:spPr>
            <a:xfrm>
              <a:off x="-4" y="807245"/>
              <a:ext cx="6228000" cy="0"/>
            </a:xfrm>
            <a:prstGeom prst="line">
              <a:avLst/>
            </a:prstGeom>
            <a:ln w="22479">
              <a:solidFill>
                <a:srgbClr val="007D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Рисунок 14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994400" y="91823"/>
              <a:ext cx="3149600" cy="7439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4270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135" y="108745"/>
            <a:ext cx="7676951" cy="405000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7DC5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-4" y="4520449"/>
            <a:ext cx="9144004" cy="557968"/>
            <a:chOff x="-4" y="91823"/>
            <a:chExt cx="9144004" cy="743957"/>
          </a:xfrm>
        </p:grpSpPr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-4" y="807245"/>
              <a:ext cx="6228000" cy="0"/>
            </a:xfrm>
            <a:prstGeom prst="line">
              <a:avLst/>
            </a:prstGeom>
            <a:ln w="22479">
              <a:solidFill>
                <a:srgbClr val="007D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Рисунок 7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994400" y="91823"/>
              <a:ext cx="3149600" cy="743957"/>
            </a:xfrm>
            <a:prstGeom prst="rect">
              <a:avLst/>
            </a:prstGeom>
          </p:spPr>
        </p:pic>
      </p:grpSp>
      <p:cxnSp>
        <p:nvCxnSpPr>
          <p:cNvPr id="9" name="Прямая соединительная линия 8"/>
          <p:cNvCxnSpPr/>
          <p:nvPr userDrawn="1"/>
        </p:nvCxnSpPr>
        <p:spPr>
          <a:xfrm>
            <a:off x="474133" y="552450"/>
            <a:ext cx="8280000" cy="0"/>
          </a:xfrm>
          <a:prstGeom prst="line">
            <a:avLst/>
          </a:prstGeom>
          <a:ln w="12700">
            <a:solidFill>
              <a:srgbClr val="007D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Текст 12"/>
          <p:cNvSpPr>
            <a:spLocks noGrp="1"/>
          </p:cNvSpPr>
          <p:nvPr>
            <p:ph type="body" sz="quarter" idx="10"/>
          </p:nvPr>
        </p:nvSpPr>
        <p:spPr>
          <a:xfrm>
            <a:off x="8174696" y="108745"/>
            <a:ext cx="584200" cy="405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007DC5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8718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6D1B0-2493-497D-8BF3-C68038C4BD62}" type="datetime1">
              <a:rPr lang="ru-RU" smtClean="0"/>
              <a:t>31.07.2018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D8D94-34D1-49AA-A2F2-917272C37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12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5466" y="952500"/>
            <a:ext cx="6333068" cy="1612900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sz="4400" b="1" dirty="0"/>
              <a:t>Фонд развития моногородов</a:t>
            </a:r>
            <a:endParaRPr lang="ru-RU" sz="4400" b="1" dirty="0">
              <a:ln>
                <a:solidFill>
                  <a:srgbClr val="007DC5"/>
                </a:solidFill>
              </a:ln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645310" y="4591594"/>
            <a:ext cx="7853381" cy="226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 kern="1200" baseline="0">
                <a:solidFill>
                  <a:schemeClr val="bg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14400"/>
            <a:r>
              <a:rPr lang="ru-RU" sz="1200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201</a:t>
            </a:r>
            <a:r>
              <a:rPr lang="en-US" sz="1200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8 </a:t>
            </a:r>
            <a:r>
              <a:rPr lang="ru-RU" sz="1200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год</a:t>
            </a: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900" y="2793374"/>
            <a:ext cx="8394700" cy="124182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800" kern="0" dirty="0">
                <a:solidFill>
                  <a:schemeClr val="tx1"/>
                </a:solidFill>
              </a:rPr>
              <a:t>О программах и конкурсах негосударственных фондов по поддержке социальных проектов </a:t>
            </a:r>
          </a:p>
        </p:txBody>
      </p:sp>
    </p:spTree>
    <p:extLst>
      <p:ext uri="{BB962C8B-B14F-4D97-AF65-F5344CB8AC3E}">
        <p14:creationId xmlns:p14="http://schemas.microsoft.com/office/powerpoint/2010/main" val="138097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10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II.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грантов некоммерческим проектам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453484" y="1056638"/>
            <a:ext cx="2020302" cy="772373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</a:t>
              </a:r>
              <a:endParaRPr lang="ru-RU" sz="18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76153" y="1990115"/>
            <a:ext cx="2063980" cy="2672441"/>
            <a:chOff x="0" y="1573914"/>
            <a:chExt cx="2068841" cy="216490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1573914"/>
              <a:ext cx="2068841" cy="2164905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00992" y="1674906"/>
              <a:ext cx="1866857" cy="1962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Примеры проектов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02219" y="1072175"/>
            <a:ext cx="6274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Благотворительный фонд Елены и Геннадия </a:t>
            </a:r>
            <a:r>
              <a:rPr lang="ru-RU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Тимченко</a:t>
            </a:r>
          </a:p>
          <a:p>
            <a:pPr algn="ctr"/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конкурс проектов развития </a:t>
            </a:r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детского хоккея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«</a:t>
            </a:r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Добрый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лёд</a:t>
            </a:r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»</a:t>
            </a:r>
            <a:endParaRPr lang="ru-RU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63347" y="1884760"/>
            <a:ext cx="6094420" cy="2929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екабрь 2017 г. в г. Ядрине (Чувашская Республика)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построена хоккейная коробка с пластиковыми бортами и трибунами для зрителей</a:t>
            </a:r>
            <a:r>
              <a:rPr lang="ru-RU" sz="1600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(заявка местной ДЮСШ победила в </a:t>
            </a:r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грантовом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конкурсе в номинации «Команда нашего двора»);  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февраль 2018 г. проект из г. Уфы (Республика Башкортостан) </a:t>
            </a:r>
            <a:r>
              <a:rPr lang="ru-RU" sz="16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«Развитие детско-юношеского </a:t>
            </a:r>
            <a:r>
              <a:rPr lang="ru-RU" sz="1600" b="1" dirty="0" err="1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следж</a:t>
            </a:r>
            <a:r>
              <a:rPr lang="ru-RU" sz="16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-хоккея в Республике Башкортостан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»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победил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 </a:t>
            </a:r>
            <a:r>
              <a:rPr lang="ru-RU" sz="1600" dirty="0" err="1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грантовом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конкурсе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 поддержке развития хоккея для детей с ОВЗ; 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март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2018 г.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г.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Кукморе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(Республика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Татарстан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)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 третий раз прошёл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межрегиональный турнир по хоккею среди детских команд «Кубок Добрый лёд»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. 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557" y="583175"/>
            <a:ext cx="8407079" cy="4687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Поддержка </a:t>
            </a:r>
            <a:r>
              <a:rPr lang="ru-RU" sz="24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детского </a:t>
            </a:r>
            <a:r>
              <a:rPr lang="ru-RU" sz="24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спорта</a:t>
            </a:r>
            <a:endParaRPr lang="ru-RU" sz="2400" b="1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26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11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II.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грантов некоммерческим проектам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462962" y="1085068"/>
            <a:ext cx="2020302" cy="926390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</a:t>
              </a:r>
              <a:endParaRPr lang="ru-RU" sz="18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76153" y="2170174"/>
            <a:ext cx="2063980" cy="2270600"/>
            <a:chOff x="0" y="1573914"/>
            <a:chExt cx="2068841" cy="216490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1573914"/>
              <a:ext cx="2068841" cy="2164905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00992" y="1674906"/>
              <a:ext cx="1866857" cy="1962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Описание программы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02219" y="1072175"/>
            <a:ext cx="6274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Благотворительный фонд «Вклад в будущее» </a:t>
            </a:r>
          </a:p>
          <a:p>
            <a:pPr algn="ctr"/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Программа «Учитель для России»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63347" y="2074295"/>
            <a:ext cx="6094420" cy="2190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Модель: </a:t>
            </a:r>
            <a:r>
              <a:rPr lang="ru-RU" sz="16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выпускники вузов, пройдя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профессиональную переподготовку и конкурс на участие, на два года становятся учителями в обычных школах;</a:t>
            </a:r>
          </a:p>
          <a:p>
            <a:pPr marL="342900" lvl="0" indent="-342900">
              <a:spcAft>
                <a:spcPts val="500"/>
              </a:spcAft>
              <a:buFont typeface="Arial"/>
              <a:buChar char="•"/>
            </a:pPr>
            <a:r>
              <a:rPr lang="ru-RU" sz="1600" b="1" dirty="0">
                <a:solidFill>
                  <a:srgbClr val="007DC5"/>
                </a:solidFill>
              </a:rPr>
              <a:t>Партнёры программы</a:t>
            </a:r>
            <a:r>
              <a:rPr lang="ru-RU" sz="1600" dirty="0">
                <a:solidFill>
                  <a:srgbClr val="007DC5"/>
                </a:solidFill>
              </a:rPr>
              <a:t>: 44 школы из </a:t>
            </a:r>
            <a:r>
              <a:rPr lang="ru-RU" sz="1600" b="1" dirty="0">
                <a:solidFill>
                  <a:srgbClr val="007DC5"/>
                </a:solidFill>
              </a:rPr>
              <a:t>Воронежской, Калужской, Московской, Тамбовской, Новгородской областей и Москвы</a:t>
            </a:r>
            <a:r>
              <a:rPr lang="ru-RU" sz="1600" dirty="0">
                <a:solidFill>
                  <a:srgbClr val="007DC5"/>
                </a:solidFill>
              </a:rPr>
              <a:t>;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rgbClr val="007DC5"/>
                </a:solidFill>
              </a:rPr>
              <a:t>На протяжении </a:t>
            </a:r>
            <a:r>
              <a:rPr lang="ru-RU" sz="1600" dirty="0" smtClean="0">
                <a:solidFill>
                  <a:srgbClr val="007DC5"/>
                </a:solidFill>
              </a:rPr>
              <a:t>двух лет </a:t>
            </a:r>
            <a:r>
              <a:rPr lang="ru-RU" sz="1600" dirty="0">
                <a:solidFill>
                  <a:srgbClr val="007DC5"/>
                </a:solidFill>
              </a:rPr>
              <a:t>учителя получают методическую и стипендиальную поддержку от Программы, а школы – новые кадры.</a:t>
            </a:r>
            <a:endParaRPr lang="ru-RU" sz="1600" dirty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557" y="583175"/>
            <a:ext cx="8407079" cy="4687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Поддержка образовательных проектов</a:t>
            </a:r>
            <a:endParaRPr lang="ru-RU" sz="2400" b="1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0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12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II.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грантов некоммерческим проектам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472440" y="1037684"/>
            <a:ext cx="2020302" cy="819757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</a:t>
              </a:r>
              <a:endParaRPr lang="ru-RU" sz="18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76153" y="2170174"/>
            <a:ext cx="2063980" cy="2270600"/>
            <a:chOff x="0" y="1573914"/>
            <a:chExt cx="2068841" cy="216490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1573914"/>
              <a:ext cx="2068841" cy="2164905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00992" y="1674906"/>
              <a:ext cx="1866857" cy="1962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Описание проекта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02219" y="1072175"/>
            <a:ext cx="6274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«Рыбаков Фонд» </a:t>
            </a:r>
            <a:endParaRPr lang="ru-RU" b="1" dirty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algn="ctr"/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Проект Школьный кубок «</a:t>
            </a:r>
            <a:r>
              <a:rPr lang="ru-RU" dirty="0" err="1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Преактум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»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63347" y="2007959"/>
            <a:ext cx="6094420" cy="2500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Открытый отбор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участников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образовательной смены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во Всероссийском детском центре «Орленок» 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>
              <a:spcAft>
                <a:spcPts val="500"/>
              </a:spcAf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    (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г.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Туапсе, октябрь 2018 г.)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;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Участники: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школьники в </a:t>
            </a:r>
            <a:r>
              <a:rPr lang="bg-BG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возрасте 14-17 лет с идеями социальных, технологических, предпринимательских проектов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;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b="1" dirty="0" smtClean="0">
                <a:solidFill>
                  <a:srgbClr val="007DC5"/>
                </a:solidFill>
              </a:rPr>
              <a:t>Цель проекта: </a:t>
            </a:r>
            <a:r>
              <a:rPr lang="ru-RU" sz="1600" dirty="0" smtClean="0">
                <a:solidFill>
                  <a:srgbClr val="007DC5"/>
                </a:solidFill>
              </a:rPr>
              <a:t>доработка проектов, 11 </a:t>
            </a:r>
            <a:r>
              <a:rPr lang="ru-RU" sz="1600" dirty="0">
                <a:solidFill>
                  <a:srgbClr val="007DC5"/>
                </a:solidFill>
              </a:rPr>
              <a:t>финалистов получат </a:t>
            </a:r>
            <a:r>
              <a:rPr lang="ru-RU" sz="1600" dirty="0" err="1" smtClean="0">
                <a:solidFill>
                  <a:srgbClr val="007DC5"/>
                </a:solidFill>
              </a:rPr>
              <a:t>грантовую</a:t>
            </a:r>
            <a:r>
              <a:rPr lang="ru-RU" sz="1600" dirty="0" smtClean="0">
                <a:solidFill>
                  <a:srgbClr val="007DC5"/>
                </a:solidFill>
              </a:rPr>
              <a:t> поддержку </a:t>
            </a:r>
            <a:r>
              <a:rPr lang="ru-RU" sz="1600" dirty="0">
                <a:solidFill>
                  <a:srgbClr val="007DC5"/>
                </a:solidFill>
              </a:rPr>
              <a:t>на </a:t>
            </a:r>
            <a:r>
              <a:rPr lang="ru-RU" sz="1600" dirty="0" smtClean="0">
                <a:solidFill>
                  <a:srgbClr val="007DC5"/>
                </a:solidFill>
              </a:rPr>
              <a:t>развитие: </a:t>
            </a:r>
            <a:r>
              <a:rPr lang="ru-RU" sz="1600" dirty="0">
                <a:solidFill>
                  <a:srgbClr val="007DC5"/>
                </a:solidFill>
              </a:rPr>
              <a:t>создание сайта, продвижение в Интернете, покупку </a:t>
            </a:r>
            <a:r>
              <a:rPr lang="ru-RU" sz="1600" dirty="0" smtClean="0">
                <a:solidFill>
                  <a:srgbClr val="007DC5"/>
                </a:solidFill>
              </a:rPr>
              <a:t>оборудования.</a:t>
            </a:r>
            <a:endParaRPr lang="ru-RU" sz="1600" dirty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557" y="583175"/>
            <a:ext cx="8407079" cy="4687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Поддержка образовательных проектов</a:t>
            </a:r>
          </a:p>
        </p:txBody>
      </p:sp>
    </p:spTree>
    <p:extLst>
      <p:ext uri="{BB962C8B-B14F-4D97-AF65-F5344CB8AC3E}">
        <p14:creationId xmlns:p14="http://schemas.microsoft.com/office/powerpoint/2010/main" val="407165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13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II.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грантов некоммерческим проектам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462962" y="1132452"/>
            <a:ext cx="2020302" cy="926390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 / </a:t>
              </a:r>
              <a:r>
                <a:rPr lang="ru-RU" sz="1800" kern="1200" dirty="0" smtClean="0"/>
                <a:t>программа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02219" y="1072175"/>
            <a:ext cx="6274505" cy="1726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Благотворительный </a:t>
            </a:r>
            <a:r>
              <a:rPr lang="ru-RU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фонд Владимира Потанина</a:t>
            </a:r>
          </a:p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оддержка студентов (</a:t>
            </a:r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75 ВУЗов-партнёров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)</a:t>
            </a:r>
          </a:p>
          <a:p>
            <a:pPr algn="ctr"/>
            <a:endParaRPr lang="ru-RU" b="1" dirty="0" smtClean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Стипендиальная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программа для студентов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магистратуры ВУЗов;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Конкурс на поддержку социально значимых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инициатив студентов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магистратуры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ВУЗов.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557" y="583175"/>
            <a:ext cx="8407079" cy="4687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Поддержка молодёжных проектов</a:t>
            </a:r>
            <a:endParaRPr lang="ru-RU" sz="2400" b="1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463713" y="3075955"/>
            <a:ext cx="2020302" cy="926390"/>
            <a:chOff x="12926" y="221029"/>
            <a:chExt cx="1981485" cy="926390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 / </a:t>
              </a:r>
            </a:p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/>
                <a:t>программа</a:t>
              </a:r>
              <a:endParaRPr lang="ru-RU" sz="1800" kern="1200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540881" y="2958817"/>
            <a:ext cx="6274505" cy="1728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«Рыбаков Фонд» </a:t>
            </a:r>
          </a:p>
          <a:p>
            <a:pPr lvl="0" algn="ctr">
              <a:spcAft>
                <a:spcPts val="500"/>
              </a:spcAft>
            </a:pPr>
            <a:r>
              <a:rPr lang="ru-RU" sz="1600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Проект «</a:t>
            </a:r>
            <a:r>
              <a:rPr lang="ru-RU" sz="1600" b="1" dirty="0" err="1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Преактум</a:t>
            </a:r>
            <a:r>
              <a:rPr lang="ru-RU" sz="1600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» </a:t>
            </a:r>
            <a:r>
              <a:rPr lang="ru-RU" sz="1600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(развитие молодёжного предпринимательства)</a:t>
            </a:r>
            <a:endParaRPr lang="ru-RU" sz="1600" dirty="0">
              <a:solidFill>
                <a:srgbClr val="5B9BD5">
                  <a:lumMod val="75000"/>
                </a:srgb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он-</a:t>
            </a:r>
            <a:r>
              <a:rPr lang="ru-RU" sz="1600" dirty="0" err="1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лайн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программа по развитию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проектной и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предпринимательской деятельности среди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молодежи;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грантовая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поддержка лучших молодёжных предпринимательских проектов, прошедших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программу. 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98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14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II.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грантов некоммерческим проектам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462962" y="1132452"/>
            <a:ext cx="2020302" cy="926390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 /</a:t>
              </a:r>
            </a:p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 </a:t>
              </a:r>
              <a:r>
                <a:rPr lang="ru-RU" sz="1800" kern="1200" dirty="0" smtClean="0"/>
                <a:t>программа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02219" y="1072175"/>
            <a:ext cx="627450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Благотворительный фонд Елены и Геннадия Тимченко</a:t>
            </a:r>
          </a:p>
          <a:p>
            <a:pPr algn="ctr"/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Ежегодный конкурс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на право проведения Суперфиналов чемпионата России по шахматам</a:t>
            </a:r>
            <a:endParaRPr lang="ru-RU" dirty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algn="ctr"/>
            <a:endParaRPr lang="ru-RU" b="1" dirty="0" smtClean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algn="ctr">
              <a:spcAft>
                <a:spcPts val="500"/>
              </a:spcAft>
            </a:pPr>
            <a:r>
              <a:rPr lang="ru-RU" sz="1600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 августе </a:t>
            </a:r>
            <a:r>
              <a:rPr lang="ru-RU" sz="1600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2018 г. </a:t>
            </a:r>
            <a:r>
              <a:rPr lang="ru-RU" sz="1600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мероприятие впервые пройдёт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 </a:t>
            </a:r>
            <a:r>
              <a:rPr lang="ru-RU" sz="16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моногороде </a:t>
            </a:r>
            <a:r>
              <a:rPr lang="ru-RU" sz="1600" b="1" dirty="0" err="1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Сатка</a:t>
            </a:r>
            <a:r>
              <a:rPr lang="ru-RU" sz="16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(Челябинская область) </a:t>
            </a:r>
            <a:endParaRPr lang="ru-RU" sz="1600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557" y="583175"/>
            <a:ext cx="8407079" cy="4687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Поддержка </a:t>
            </a:r>
            <a:r>
              <a:rPr lang="ru-RU" sz="24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спортивных проектов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463713" y="3075955"/>
            <a:ext cx="2020302" cy="926390"/>
            <a:chOff x="12926" y="221029"/>
            <a:chExt cx="1981485" cy="926390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 / </a:t>
              </a:r>
            </a:p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/>
                <a:t>программа</a:t>
              </a:r>
              <a:endParaRPr lang="ru-RU" sz="1800" kern="1200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540881" y="2958817"/>
            <a:ext cx="6274505" cy="1728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DC5"/>
                </a:solidFill>
              </a:rPr>
              <a:t>Благотворительный фонд «Искусство, наука и спорт»</a:t>
            </a:r>
            <a:r>
              <a:rPr lang="ru-RU" dirty="0">
                <a:solidFill>
                  <a:srgbClr val="007DC5"/>
                </a:solidFill>
              </a:rPr>
              <a:t> </a:t>
            </a:r>
            <a:endParaRPr lang="ru-RU" dirty="0" smtClean="0">
              <a:solidFill>
                <a:srgbClr val="007DC5"/>
              </a:solidFill>
            </a:endParaRPr>
          </a:p>
          <a:p>
            <a:pPr algn="ctr"/>
            <a:endParaRPr lang="ru-RU" sz="1600" dirty="0" smtClean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содействие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 организации и проведении профессиональных и любительских соревнований;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поддержка молодых спортсменов;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поддержка программ, направленных на пропаганду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ЗОЖ</a:t>
            </a:r>
            <a:endParaRPr lang="ru-RU" sz="1600" dirty="0" smtClean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58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15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II.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грантов некоммерческим проектам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472440" y="1037684"/>
            <a:ext cx="2020302" cy="819757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</a:t>
              </a:r>
              <a:endParaRPr lang="ru-RU" sz="18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76153" y="2170174"/>
            <a:ext cx="2063980" cy="2270600"/>
            <a:chOff x="0" y="1573914"/>
            <a:chExt cx="2068841" cy="216490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1573914"/>
              <a:ext cx="2068841" cy="2164905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00992" y="1674906"/>
              <a:ext cx="1866857" cy="1962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err="1" smtClean="0"/>
                <a:t>Грантовые</a:t>
              </a:r>
              <a:r>
                <a:rPr lang="ru-RU" b="1" dirty="0" smtClean="0"/>
                <a:t> конкурсы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02219" y="1072175"/>
            <a:ext cx="6274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Благотворительный </a:t>
            </a:r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фонд Владимира </a:t>
            </a:r>
            <a:r>
              <a:rPr lang="ru-RU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Потанина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82303" y="1429877"/>
            <a:ext cx="6094420" cy="362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500"/>
              </a:spcAft>
              <a:buAutoNum type="arabicPeriod"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Конкурс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 «Музей 4.0» 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Цель: внедрение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современных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подходов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 деятельность музеев,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актуализация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повестки,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развитие партнёрств;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Сумма гранта 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- </a:t>
            </a:r>
            <a:r>
              <a:rPr lang="ru-RU" sz="16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от</a:t>
            </a:r>
            <a:r>
              <a:rPr lang="ru-RU" sz="1600" b="1" dirty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2</a:t>
            </a:r>
            <a:r>
              <a:rPr lang="ru-RU" sz="1600" b="1" dirty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до</a:t>
            </a:r>
            <a:r>
              <a:rPr lang="ru-RU" sz="1600" b="1" dirty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5</a:t>
            </a:r>
            <a:r>
              <a:rPr lang="ru-RU" sz="1600" b="1" dirty="0" smtClean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млн. руб. </a:t>
            </a:r>
          </a:p>
          <a:p>
            <a:pPr>
              <a:spcAft>
                <a:spcPts val="500"/>
              </a:spcAft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2. Конкурс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 «Музейный флагман» 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Цель: рост профессиональных компетенций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сотрудников;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Сумма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гранта  - </a:t>
            </a:r>
            <a:r>
              <a:rPr lang="ru-RU" sz="16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от</a:t>
            </a:r>
            <a:r>
              <a:rPr lang="ru-RU" sz="1600" b="1" dirty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300</a:t>
            </a:r>
            <a:r>
              <a:rPr lang="ru-RU" sz="1600" b="1" dirty="0" smtClean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до</a:t>
            </a:r>
            <a:r>
              <a:rPr lang="ru-RU" sz="1600" b="1" dirty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500</a:t>
            </a:r>
            <a:r>
              <a:rPr lang="ru-RU" sz="1600" b="1" dirty="0" smtClean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тыс. </a:t>
            </a:r>
            <a:r>
              <a:rPr lang="ru-RU" sz="16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руб. </a:t>
            </a:r>
          </a:p>
          <a:p>
            <a:pPr>
              <a:spcAft>
                <a:spcPts val="500"/>
              </a:spcAft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3.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Конкурс 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«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Музейный десант» 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Цель: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содействие профессиональной мобильности сотрудников;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Сумма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гранта  - от </a:t>
            </a:r>
            <a:r>
              <a:rPr lang="ru-RU" sz="1600" b="1" dirty="0" smtClean="0"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150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до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300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тыс. руб. </a:t>
            </a:r>
          </a:p>
          <a:p>
            <a:pPr>
              <a:spcAft>
                <a:spcPts val="500"/>
              </a:spcAft>
            </a:pPr>
            <a:endParaRPr lang="ru-RU" sz="1600" dirty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557" y="583175"/>
            <a:ext cx="8407079" cy="4687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Поддержка </a:t>
            </a:r>
            <a:r>
              <a:rPr lang="ru-RU" sz="24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музейных </a:t>
            </a:r>
            <a:r>
              <a:rPr lang="ru-RU" sz="24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проектов</a:t>
            </a:r>
          </a:p>
        </p:txBody>
      </p:sp>
    </p:spTree>
    <p:extLst>
      <p:ext uri="{BB962C8B-B14F-4D97-AF65-F5344CB8AC3E}">
        <p14:creationId xmlns:p14="http://schemas.microsoft.com/office/powerpoint/2010/main" val="85508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16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II.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грантов некоммерческим проектам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472440" y="1037684"/>
            <a:ext cx="2020302" cy="819757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</a:t>
              </a:r>
              <a:endParaRPr lang="ru-RU" sz="18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76153" y="2170174"/>
            <a:ext cx="2063980" cy="2270600"/>
            <a:chOff x="0" y="1573914"/>
            <a:chExt cx="2068841" cy="216490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1573914"/>
              <a:ext cx="2068841" cy="2164905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00992" y="1674906"/>
              <a:ext cx="1866857" cy="1962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/>
                <a:t>Основные условия предоставления грантов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02219" y="1072175"/>
            <a:ext cx="62745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Благотворительный </a:t>
            </a:r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фонд Владимира Потанина</a:t>
            </a:r>
          </a:p>
          <a:p>
            <a:pPr algn="ctr"/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Конкурс на создание региональных центров социальных инноваций в сфере </a:t>
            </a:r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культуры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53870" y="2150110"/>
            <a:ext cx="6094420" cy="2254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500"/>
              </a:spcAft>
              <a:buFont typeface="Arial"/>
              <a:buChar char="•"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Ц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ель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: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создание центров компетенций, направленных на объединение и развитие региональных организаций культуры и профессионалов, вовлеченных в музейную деятельность и социокультурное проектирование; </a:t>
            </a:r>
          </a:p>
          <a:p>
            <a:pPr marL="342900" lvl="0" indent="-342900">
              <a:spcAft>
                <a:spcPts val="500"/>
              </a:spcAft>
              <a:buFont typeface="Arial"/>
              <a:buChar char="•"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У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частники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: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СО НКО, государственный и муниципальные организации;</a:t>
            </a:r>
          </a:p>
          <a:p>
            <a:pPr marL="342900" lvl="0" indent="-342900">
              <a:spcAft>
                <a:spcPts val="500"/>
              </a:spcAft>
              <a:buFont typeface="Arial"/>
              <a:buChar char="•"/>
            </a:pP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Г</a:t>
            </a:r>
            <a:r>
              <a:rPr lang="ru-RU" sz="1600" b="1" dirty="0" err="1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рантовый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фонд конкурса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 2018 г.: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100</a:t>
            </a:r>
            <a:r>
              <a:rPr lang="ru-RU" sz="1600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млн рублей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500"/>
              </a:spcAft>
            </a:pPr>
            <a:endParaRPr lang="ru-RU" sz="1600" dirty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557" y="583175"/>
            <a:ext cx="8407079" cy="4687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Поддержка проектов в сфере культуры и искусства</a:t>
            </a:r>
          </a:p>
        </p:txBody>
      </p:sp>
    </p:spTree>
    <p:extLst>
      <p:ext uri="{BB962C8B-B14F-4D97-AF65-F5344CB8AC3E}">
        <p14:creationId xmlns:p14="http://schemas.microsoft.com/office/powerpoint/2010/main" val="302287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17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II.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грантов некоммерческим проектам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472440" y="1037684"/>
            <a:ext cx="2020302" cy="819757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</a:t>
              </a:r>
              <a:endParaRPr lang="ru-RU" sz="18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76153" y="2170174"/>
            <a:ext cx="2063980" cy="2270600"/>
            <a:chOff x="0" y="1573914"/>
            <a:chExt cx="2068841" cy="216490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1573914"/>
              <a:ext cx="2068841" cy="2164905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00992" y="1674906"/>
              <a:ext cx="1866857" cy="1962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err="1" smtClean="0"/>
                <a:t>Грантовые</a:t>
              </a:r>
              <a:r>
                <a:rPr lang="ru-RU" b="1" dirty="0" smtClean="0"/>
                <a:t> конкурсы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02219" y="1072175"/>
            <a:ext cx="6274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Благотворительный фонд культурных инициатив </a:t>
            </a:r>
            <a:endParaRPr lang="ru-RU" b="1" dirty="0" smtClean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algn="ctr"/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(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Фонд Михаила </a:t>
            </a:r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Прохорова)</a:t>
            </a:r>
            <a:endParaRPr lang="ru-RU" dirty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82302" y="1941621"/>
            <a:ext cx="6094420" cy="2382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500"/>
              </a:spcAft>
              <a:buFontTx/>
              <a:buAutoNum type="arabicPeriod"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Конкурс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 «Новый театр»  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Цель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: финансирование спектаклей, а также специально созданных театральных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произведений;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Сумма гранта 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- </a:t>
            </a:r>
            <a:r>
              <a:rPr lang="ru-RU" sz="1600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до</a:t>
            </a:r>
            <a:r>
              <a:rPr lang="ru-RU" sz="1600" b="1" dirty="0" smtClean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1,5</a:t>
            </a:r>
            <a:r>
              <a:rPr lang="ru-RU" sz="1600" b="1" dirty="0" smtClean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млн. руб. </a:t>
            </a:r>
          </a:p>
          <a:p>
            <a:pPr>
              <a:spcAft>
                <a:spcPts val="500"/>
              </a:spcAft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2. Конкурс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 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«Новая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роль библиотек в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образовании» 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Цель: финансирование социокультурных и образовательных проектов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библиотек;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Сумма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гранта  - </a:t>
            </a:r>
            <a:r>
              <a:rPr lang="ru-RU" sz="16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от</a:t>
            </a:r>
            <a:r>
              <a:rPr lang="ru-RU" sz="1600" b="1" dirty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300</a:t>
            </a:r>
            <a:r>
              <a:rPr lang="ru-RU" sz="1600" b="1" dirty="0" smtClean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до</a:t>
            </a:r>
            <a:r>
              <a:rPr lang="ru-RU" sz="1600" b="1" dirty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800</a:t>
            </a:r>
            <a:r>
              <a:rPr lang="ru-RU" sz="1600" b="1" dirty="0" smtClean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тыс. </a:t>
            </a:r>
            <a:r>
              <a:rPr lang="ru-RU" sz="16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руб.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557" y="583175"/>
            <a:ext cx="8407079" cy="4687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Поддержка </a:t>
            </a:r>
            <a:r>
              <a:rPr lang="ru-RU" sz="24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проектов в сфере культуры и искусства</a:t>
            </a:r>
            <a:endParaRPr lang="ru-RU" sz="2400" b="1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85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18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II.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грантов некоммерческим проектам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472440" y="1037684"/>
            <a:ext cx="2020302" cy="819757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</a:t>
              </a:r>
              <a:endParaRPr lang="ru-RU" sz="18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76153" y="2170174"/>
            <a:ext cx="2063980" cy="2270600"/>
            <a:chOff x="0" y="1573914"/>
            <a:chExt cx="2068841" cy="216490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1573914"/>
              <a:ext cx="2068841" cy="2164905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00992" y="1674906"/>
              <a:ext cx="1866857" cy="1962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/>
                <a:t>Описание программы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02219" y="1072175"/>
            <a:ext cx="6274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Благотворительный фонд Елены и Геннадия Тимченко</a:t>
            </a:r>
          </a:p>
          <a:p>
            <a:pPr algn="ctr"/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Конкурс «Культурная мозаика малых городов и сёл»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82302" y="1827900"/>
            <a:ext cx="6094420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Финансовая поддержка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проектов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, направленных на улучшении качества жизни в малых городах и сельской местности путём создания благоприятной социокультурной среды, развития местных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сообществ;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Специальная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обучающая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программа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по развитию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профильных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компетенций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для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победителей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конкурсов;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Конкурс стажировок для лидеров программы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, цель которого —поделиться опытом, выстроить долгосрочные партнёрские связи для дальнейшего развития своих проектов</a:t>
            </a:r>
          </a:p>
          <a:p>
            <a:pPr>
              <a:spcAft>
                <a:spcPts val="500"/>
              </a:spcAft>
            </a:pPr>
            <a:endParaRPr lang="ru-RU" sz="1600" dirty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557" y="583175"/>
            <a:ext cx="8407079" cy="4687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Поддержка </a:t>
            </a:r>
            <a:r>
              <a:rPr lang="ru-RU" sz="24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проектов в сфере культуры и искусства</a:t>
            </a:r>
            <a:endParaRPr lang="ru-RU" sz="2400" b="1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97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19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II.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грантов некоммерческим проектам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472440" y="1037684"/>
            <a:ext cx="2020302" cy="819757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</a:t>
              </a:r>
              <a:endParaRPr lang="ru-RU" sz="18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76153" y="2170174"/>
            <a:ext cx="2063980" cy="2270600"/>
            <a:chOff x="0" y="1573914"/>
            <a:chExt cx="2068841" cy="216490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1573914"/>
              <a:ext cx="2068841" cy="2164905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00992" y="1674906"/>
              <a:ext cx="1866857" cy="1962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/>
                <a:t>Описание программы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02219" y="1072175"/>
            <a:ext cx="6274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Благотворительный фонд Елены и Геннадия Тимченко</a:t>
            </a:r>
          </a:p>
          <a:p>
            <a:pPr algn="ctr"/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Конкурс «Культурная мозаика малых городов и сёл»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701258" y="2178539"/>
            <a:ext cx="6094420" cy="212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2017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г. победителями конкурса стали </a:t>
            </a:r>
            <a:r>
              <a:rPr lang="ru-RU" sz="16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58 проектов из 38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регионов</a:t>
            </a:r>
            <a:r>
              <a:rPr lang="ru-RU" sz="1600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,</a:t>
            </a:r>
            <a:r>
              <a:rPr lang="ru-RU" sz="1600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в том числе –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20 проектов из ПФО</a:t>
            </a:r>
            <a:r>
              <a:rPr lang="ru-RU" sz="1600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. Для </a:t>
            </a:r>
            <a:r>
              <a:rPr lang="ru-RU" sz="16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реализации социокультурных </a:t>
            </a:r>
            <a:r>
              <a:rPr lang="ru-RU" sz="1600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инициатив было выделено </a:t>
            </a:r>
            <a:r>
              <a:rPr lang="ru-RU" sz="16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32,2 млн.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руб.</a:t>
            </a:r>
            <a:r>
              <a:rPr lang="ru-RU" sz="1600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;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Примеры поддержанных проектов: </a:t>
            </a:r>
            <a:r>
              <a:rPr lang="ru-RU" sz="16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гастрономические, музыкальные и ландшафтные фестивали, театральные гастроли, пешеходные экскурсии, восстановленные промыслы и ремесла, открытые чтения, образовательные программы, выставки и мастер-классы</a:t>
            </a:r>
            <a:r>
              <a:rPr lang="ru-RU" sz="1600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.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557" y="583175"/>
            <a:ext cx="8407079" cy="4687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Поддержка </a:t>
            </a:r>
            <a:r>
              <a:rPr lang="ru-RU" sz="24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проектов в сфере культуры и искусства</a:t>
            </a:r>
            <a:endParaRPr lang="ru-RU" sz="2400" b="1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46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Направления финансовой поддержки социальных проектов</a:t>
            </a:r>
            <a:endParaRPr lang="ru-RU" sz="2200" b="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02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6928" y="901594"/>
            <a:ext cx="34570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займов социальным 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предпринимательским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 проектам </a:t>
            </a:r>
          </a:p>
          <a:p>
            <a:pPr algn="ctr"/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(социальное предпринимательство)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с двумя скругленными соседними углами 13"/>
          <p:cNvSpPr/>
          <p:nvPr/>
        </p:nvSpPr>
        <p:spPr>
          <a:xfrm rot="5400000">
            <a:off x="3698341" y="504432"/>
            <a:ext cx="856846" cy="7305257"/>
          </a:xfrm>
          <a:prstGeom prst="round2SameRect">
            <a:avLst/>
          </a:prstGeom>
          <a:noFill/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TextBox 16"/>
          <p:cNvSpPr txBox="1"/>
          <p:nvPr/>
        </p:nvSpPr>
        <p:spPr>
          <a:xfrm>
            <a:off x="5301511" y="921320"/>
            <a:ext cx="34570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грантов </a:t>
            </a:r>
          </a:p>
          <a:p>
            <a:pPr algn="ctr"/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социальным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 некоммерческим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 проектам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8430" y="3101741"/>
            <a:ext cx="34570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/>
              </a:rPr>
              <a:t>- Фонд региональных социальных программ «Наше будущее»</a:t>
            </a:r>
          </a:p>
          <a:p>
            <a:r>
              <a:rPr lang="ru-RU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/>
              </a:rPr>
              <a:t>- Фонд </a:t>
            </a:r>
            <a:r>
              <a:rPr lang="ru-RU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/>
              </a:rPr>
              <a:t>поддержки социальных </a:t>
            </a:r>
            <a:r>
              <a:rPr lang="ru-RU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/>
              </a:rPr>
              <a:t>проектов</a:t>
            </a:r>
            <a:endParaRPr lang="ru-RU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568445" y="729710"/>
            <a:ext cx="37913" cy="41034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283306" y="2400464"/>
            <a:ext cx="34570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/>
              </a:rPr>
              <a:t>Благотворительный </a:t>
            </a:r>
            <a:r>
              <a:rPr lang="ru-RU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/>
              </a:rPr>
              <a:t>фонд Елены и Геннадия </a:t>
            </a:r>
            <a:r>
              <a:rPr lang="ru-RU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/>
              </a:rPr>
              <a:t>Тимченко</a:t>
            </a:r>
          </a:p>
          <a:p>
            <a:pPr indent="-285750">
              <a:buFontTx/>
              <a:buChar char="-"/>
            </a:pPr>
            <a:r>
              <a:rPr lang="ru-RU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/>
              </a:rPr>
              <a:t>«Рыбаков Фонд» </a:t>
            </a:r>
            <a:endParaRPr lang="ru-RU" dirty="0" smtClean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/>
            </a:endParaRPr>
          </a:p>
          <a:p>
            <a:pPr indent="-285750">
              <a:buFontTx/>
              <a:buChar char="-"/>
            </a:pPr>
            <a:r>
              <a:rPr lang="ru-RU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/>
              </a:rPr>
              <a:t>Фонд поддержки социальных инициатив в сфере детства «Навстречу переменам</a:t>
            </a:r>
            <a:r>
              <a:rPr lang="ru-RU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/>
              </a:rPr>
              <a:t>»</a:t>
            </a:r>
          </a:p>
          <a:p>
            <a:pPr indent="-285750">
              <a:buFontTx/>
              <a:buChar char="-"/>
            </a:pPr>
            <a:r>
              <a:rPr lang="ru-RU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/>
              </a:rPr>
              <a:t>Благотворительный фонд Владимира </a:t>
            </a:r>
            <a:r>
              <a:rPr lang="ru-RU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/>
              </a:rPr>
              <a:t>Потанина</a:t>
            </a:r>
            <a:endParaRPr lang="ru-RU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145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20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II.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грантов некоммерческим проектам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462962" y="1217742"/>
            <a:ext cx="2020302" cy="819757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</a:t>
              </a:r>
              <a:endParaRPr lang="ru-RU" sz="18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76153" y="2245988"/>
            <a:ext cx="2063980" cy="2270600"/>
            <a:chOff x="0" y="1573914"/>
            <a:chExt cx="2068841" cy="216490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1573914"/>
              <a:ext cx="2068841" cy="2164905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00992" y="1674906"/>
              <a:ext cx="1866857" cy="1962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/>
                <a:t>Описание конкурса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40132" y="1290139"/>
            <a:ext cx="6274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Благотворительный фонд Елены и Геннадия Тимченко</a:t>
            </a:r>
          </a:p>
          <a:p>
            <a:pPr algn="ctr"/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Конкурс «Активное долголетие»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82302" y="2415458"/>
            <a:ext cx="6094420" cy="1697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500"/>
              </a:spcAft>
            </a:pPr>
            <a:r>
              <a:rPr lang="ru-RU" sz="1600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Предоставление </a:t>
            </a:r>
            <a:r>
              <a:rPr lang="ru-RU" sz="16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грантов </a:t>
            </a:r>
            <a:r>
              <a:rPr lang="ru-RU" sz="1600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СО НКО, бюджетным </a:t>
            </a:r>
            <a:r>
              <a:rPr lang="ru-RU" sz="16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организациям и инициативным группам граждан, реализующим </a:t>
            </a:r>
            <a:r>
              <a:rPr lang="ru-RU" sz="1600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проекты </a:t>
            </a:r>
            <a:r>
              <a:rPr lang="ru-RU" sz="16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направленные на повышение качества жизни людей старшего возраста. </a:t>
            </a:r>
            <a:endParaRPr lang="ru-RU" sz="1600" dirty="0" smtClean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Сумма гранта  - </a:t>
            </a:r>
            <a:r>
              <a:rPr lang="ru-RU" sz="1600" b="1" dirty="0" smtClean="0"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150 </a:t>
            </a:r>
            <a:r>
              <a:rPr lang="ru-RU" sz="1600" b="1" dirty="0"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тыс. руб.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(для организаций)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Сумма гранта 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-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30 </a:t>
            </a:r>
            <a:r>
              <a:rPr lang="ru-RU" sz="16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тыс. руб.</a:t>
            </a:r>
            <a:r>
              <a:rPr lang="ru-RU" sz="1600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(для инициативных групп)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557" y="583175"/>
            <a:ext cx="8407079" cy="4687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Поддержка </a:t>
            </a:r>
            <a:r>
              <a:rPr lang="ru-RU" sz="24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проектов </a:t>
            </a:r>
            <a:r>
              <a:rPr lang="ru-RU" sz="24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направленные на повышение качества жизни людей старшего возраста</a:t>
            </a:r>
            <a:endParaRPr lang="ru-RU" sz="2400" b="1" dirty="0">
              <a:solidFill>
                <a:srgbClr val="FF66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43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Shape 606"/>
          <p:cNvSpPr txBox="1"/>
          <p:nvPr/>
        </p:nvSpPr>
        <p:spPr>
          <a:xfrm>
            <a:off x="899955" y="1374996"/>
            <a:ext cx="7676951" cy="949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</a:pPr>
            <a:r>
              <a:rPr lang="ru-RU" sz="3600" b="1" dirty="0" smtClean="0">
                <a:solidFill>
                  <a:srgbClr val="7EC24A"/>
                </a:solidFill>
                <a:latin typeface="PT Sans"/>
                <a:ea typeface="PT Sans"/>
                <a:cs typeface="PT Sans"/>
                <a:sym typeface="PT Sans"/>
              </a:rPr>
              <a:t>Благодарим за внимание!</a:t>
            </a:r>
            <a:endParaRPr sz="2800" dirty="0">
              <a:solidFill>
                <a:srgbClr val="7EC2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51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03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I. </a:t>
            </a:r>
            <a:r>
              <a:rPr lang="ru-RU" sz="2200" b="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займов социальным </a:t>
            </a:r>
            <a:r>
              <a:rPr lang="ru-RU" sz="2200" b="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предпринимателям 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472439" y="687044"/>
            <a:ext cx="2020302" cy="926390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</a:t>
              </a:r>
              <a:endParaRPr lang="ru-RU" sz="18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66675" y="1829012"/>
            <a:ext cx="2063980" cy="2772866"/>
            <a:chOff x="0" y="1573914"/>
            <a:chExt cx="2068841" cy="216490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1573914"/>
              <a:ext cx="2068841" cy="2164905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00992" y="1674906"/>
              <a:ext cx="1866857" cy="1962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/>
                <a:t>Основные </a:t>
              </a:r>
              <a:r>
                <a:rPr lang="ru-RU" sz="1800" b="1" kern="1200" dirty="0" smtClean="0"/>
                <a:t>условия предоставления займа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30654" y="626769"/>
            <a:ext cx="62365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Фонд региональных социальных программ </a:t>
            </a:r>
            <a:endParaRPr lang="ru-RU" b="1" dirty="0" smtClean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«</a:t>
            </a:r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Наше будущее</a:t>
            </a:r>
            <a:r>
              <a:rPr lang="ru-RU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» </a:t>
            </a:r>
          </a:p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рамках конкурса «Социальный предприниматель»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34913" y="1733134"/>
            <a:ext cx="6094420" cy="318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Проект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направлен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на </a:t>
            </a:r>
            <a:r>
              <a:rPr lang="ru-RU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решение / смягчение </a:t>
            </a:r>
            <a:r>
              <a:rPr lang="ru-RU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существующих социальных проблем, улучшение качества жизни населения </a:t>
            </a:r>
            <a:endParaRPr lang="ru-RU" b="1" dirty="0" smtClean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Сумма 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-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от</a:t>
            </a:r>
            <a:r>
              <a:rPr lang="ru-RU" b="1" dirty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2</a:t>
            </a:r>
            <a:r>
              <a:rPr lang="ru-RU" b="1" dirty="0" smtClean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до</a:t>
            </a:r>
            <a:r>
              <a:rPr lang="ru-RU" b="1" dirty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40</a:t>
            </a:r>
            <a:r>
              <a:rPr lang="ru-RU" b="1" dirty="0" smtClean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млн. руб.  </a:t>
            </a:r>
          </a:p>
          <a:p>
            <a:pPr marL="342900" lvl="0" indent="-342900">
              <a:lnSpc>
                <a:spcPct val="100000"/>
              </a:lnSpc>
              <a:spcAft>
                <a:spcPts val="500"/>
              </a:spcAft>
              <a:buFont typeface="Arial"/>
              <a:buChar char="•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Ставка  - </a:t>
            </a:r>
            <a:r>
              <a:rPr lang="ru-RU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0 </a:t>
            </a:r>
            <a:r>
              <a:rPr lang="ru-RU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%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годовых</a:t>
            </a:r>
          </a:p>
          <a:p>
            <a:pPr marL="342900" lvl="0" indent="-342900">
              <a:lnSpc>
                <a:spcPct val="100000"/>
              </a:lnSpc>
              <a:spcAft>
                <a:spcPts val="500"/>
              </a:spcAft>
              <a:buFont typeface="Arial"/>
              <a:buChar char="•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Срок –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до</a:t>
            </a:r>
            <a:r>
              <a:rPr lang="ru-RU" b="1" dirty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10</a:t>
            </a:r>
            <a:r>
              <a:rPr lang="ru-RU" b="1" dirty="0" smtClean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лет</a:t>
            </a:r>
          </a:p>
          <a:p>
            <a:pPr marL="342900" lvl="0" indent="-342900">
              <a:lnSpc>
                <a:spcPct val="100000"/>
              </a:lnSpc>
              <a:spcAft>
                <a:spcPts val="500"/>
              </a:spcAft>
              <a:buFont typeface="Arial"/>
              <a:buChar char="•"/>
            </a:pPr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Собственные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средства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инициатора в проекте – 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</a:br>
            <a:r>
              <a:rPr lang="ru-RU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не менее </a:t>
            </a:r>
            <a:r>
              <a:rPr lang="ru-RU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20%  </a:t>
            </a:r>
            <a:endParaRPr lang="ru-RU" b="1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lvl="0" indent="-342900">
              <a:buFont typeface="Arial"/>
              <a:buChar char="•"/>
            </a:pPr>
            <a:r>
              <a:rPr lang="ru-RU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Наличие </a:t>
            </a:r>
            <a:r>
              <a:rPr lang="ru-RU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обеспечения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 виде залога и/или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поручительства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58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0</a:t>
            </a:r>
            <a:r>
              <a:rPr lang="en-US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4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I. </a:t>
            </a:r>
            <a:r>
              <a:rPr lang="ru-RU" sz="2200" b="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займов социальным </a:t>
            </a:r>
            <a:r>
              <a:rPr lang="ru-RU" sz="2200" b="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предпринимателям 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161127" y="583175"/>
            <a:ext cx="8786732" cy="6867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7EC24A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453483" y="696520"/>
            <a:ext cx="2020302" cy="926390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</a:t>
              </a:r>
              <a:endParaRPr lang="ru-RU" sz="18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66675" y="1847966"/>
            <a:ext cx="2063980" cy="2681916"/>
            <a:chOff x="0" y="1573914"/>
            <a:chExt cx="2068841" cy="216490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1573914"/>
              <a:ext cx="2068841" cy="2164905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00992" y="1674906"/>
              <a:ext cx="1866857" cy="1962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/>
                <a:t>Основные </a:t>
              </a:r>
              <a:r>
                <a:rPr lang="ru-RU" sz="1800" b="1" kern="1200" dirty="0" smtClean="0"/>
                <a:t>условия предоставления займа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21176" y="674153"/>
            <a:ext cx="6236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Фонд поддержки социальных проектов</a:t>
            </a:r>
          </a:p>
          <a:p>
            <a:pPr algn="ctr"/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в рамках акселерационной программы</a:t>
            </a:r>
            <a:endParaRPr lang="ru-RU" dirty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97001" y="1884762"/>
            <a:ext cx="6094420" cy="2564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Проект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направлен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на </a:t>
            </a:r>
            <a:r>
              <a:rPr lang="ru-RU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решение / смягчение </a:t>
            </a:r>
            <a:r>
              <a:rPr lang="ru-RU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существующих социальных проблем, улучшение качества жизни населения </a:t>
            </a:r>
            <a:endParaRPr lang="ru-RU" b="1" dirty="0" smtClean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Сумма 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-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от</a:t>
            </a:r>
            <a:r>
              <a:rPr lang="ru-RU" b="1" dirty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0,5</a:t>
            </a:r>
            <a:r>
              <a:rPr lang="ru-RU" b="1" dirty="0" smtClean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до</a:t>
            </a:r>
            <a:r>
              <a:rPr lang="ru-RU" b="1" dirty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1</a:t>
            </a:r>
            <a:r>
              <a:rPr lang="ru-RU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0</a:t>
            </a:r>
            <a:r>
              <a:rPr lang="ru-RU" b="1" dirty="0" smtClean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млн. руб.  </a:t>
            </a:r>
          </a:p>
          <a:p>
            <a:pPr marL="342900" lvl="0" indent="-342900">
              <a:lnSpc>
                <a:spcPct val="100000"/>
              </a:lnSpc>
              <a:spcAft>
                <a:spcPts val="500"/>
              </a:spcAft>
              <a:buFont typeface="Arial"/>
              <a:buChar char="•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Ставка  - </a:t>
            </a:r>
            <a:r>
              <a:rPr lang="ru-RU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6,5 </a:t>
            </a:r>
            <a:r>
              <a:rPr lang="ru-RU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%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годовых</a:t>
            </a:r>
          </a:p>
          <a:p>
            <a:pPr marL="342900" lvl="0" indent="-342900">
              <a:lnSpc>
                <a:spcPct val="100000"/>
              </a:lnSpc>
              <a:spcAft>
                <a:spcPts val="500"/>
              </a:spcAft>
              <a:buFont typeface="Arial"/>
              <a:buChar char="•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Срок –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до</a:t>
            </a:r>
            <a:r>
              <a:rPr lang="ru-RU" b="1" dirty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3</a:t>
            </a:r>
            <a:r>
              <a:rPr lang="ru-RU" b="1" dirty="0" smtClean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лет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Проект успешно прошёл </a:t>
            </a:r>
            <a:r>
              <a:rPr lang="ru-RU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акселерационную программу Фонда</a:t>
            </a:r>
            <a:endParaRPr lang="ru-RU" b="1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80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05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I.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займов социальным предпринимателям 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472440" y="677568"/>
            <a:ext cx="2020302" cy="772373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</a:t>
              </a:r>
              <a:endParaRPr lang="ru-RU" sz="18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76153" y="1724766"/>
            <a:ext cx="2063980" cy="2672441"/>
            <a:chOff x="0" y="1573914"/>
            <a:chExt cx="2068841" cy="216490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1573914"/>
              <a:ext cx="2068841" cy="2164905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00992" y="1674906"/>
              <a:ext cx="1866857" cy="1962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Примеры поддержанных  проектов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492741" y="664675"/>
            <a:ext cx="6274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Фонд поддержки социальных проектов</a:t>
            </a:r>
          </a:p>
          <a:p>
            <a:pPr algn="ctr"/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в рамках акселерационной программы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63348" y="1401446"/>
            <a:ext cx="6094420" cy="3303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500"/>
              </a:spcAft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1. Социальная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мастерская «КОВЧЕГ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».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Оказание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помощи в реабилитации лицам с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ОВЗ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и людям, попавшим в сложную жизненную ситуацию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через вовлечение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их в трудовую деятельность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(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г. Брянск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)</a:t>
            </a:r>
          </a:p>
          <a:p>
            <a:pPr>
              <a:spcAft>
                <a:spcPts val="500"/>
              </a:spcAft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Результат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акселерационной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программы: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привлечено </a:t>
            </a:r>
            <a:r>
              <a:rPr lang="ru-RU" sz="1600" dirty="0"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 сотрудничеству </a:t>
            </a:r>
            <a:r>
              <a:rPr lang="ru-RU" sz="1600" dirty="0" smtClean="0"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14 </a:t>
            </a:r>
            <a:r>
              <a:rPr lang="ru-RU" sz="1600" dirty="0"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крупных </a:t>
            </a:r>
            <a:r>
              <a:rPr lang="ru-RU" sz="1600" dirty="0" smtClean="0"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компаний</a:t>
            </a:r>
          </a:p>
          <a:p>
            <a:pPr>
              <a:spcAft>
                <a:spcPts val="500"/>
              </a:spcAft>
            </a:pPr>
            <a:endParaRPr lang="ru-RU" sz="1600" dirty="0" smtClean="0"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>
              <a:spcAft>
                <a:spcPts val="500"/>
              </a:spcAft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2. Социальная </a:t>
            </a:r>
            <a:r>
              <a:rPr lang="ru-RU" sz="1600" b="1" dirty="0">
                <a:solidFill>
                  <a:srgbClr val="007DC5"/>
                </a:solidFill>
              </a:rPr>
              <a:t>Доступный дом для креативных туристов.  </a:t>
            </a:r>
            <a:r>
              <a:rPr lang="ru-RU" sz="1600" dirty="0">
                <a:solidFill>
                  <a:srgbClr val="007DC5"/>
                </a:solidFill>
              </a:rPr>
              <a:t>Сеть </a:t>
            </a:r>
            <a:r>
              <a:rPr lang="ru-RU" sz="1600" dirty="0" smtClean="0">
                <a:solidFill>
                  <a:srgbClr val="007DC5"/>
                </a:solidFill>
              </a:rPr>
              <a:t>хостелов</a:t>
            </a:r>
            <a:r>
              <a:rPr lang="ru-RU" sz="1600" dirty="0">
                <a:solidFill>
                  <a:srgbClr val="007DC5"/>
                </a:solidFill>
              </a:rPr>
              <a:t> </a:t>
            </a:r>
            <a:r>
              <a:rPr lang="ru-RU" sz="1600" dirty="0" smtClean="0">
                <a:solidFill>
                  <a:srgbClr val="007DC5"/>
                </a:solidFill>
              </a:rPr>
              <a:t>для малообеспеченных </a:t>
            </a:r>
            <a:r>
              <a:rPr lang="ru-RU" sz="1600" dirty="0">
                <a:solidFill>
                  <a:srgbClr val="007DC5"/>
                </a:solidFill>
              </a:rPr>
              <a:t>туристов (г. Москва)</a:t>
            </a:r>
          </a:p>
          <a:p>
            <a:pPr>
              <a:spcAft>
                <a:spcPts val="500"/>
              </a:spcAft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Результат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акселерационной программы: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за счет изменения формата объекта и запуска канала прямого привлечения </a:t>
            </a:r>
            <a:r>
              <a:rPr lang="ru-RU" sz="1600" dirty="0"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 30% до 50 % увеличились </a:t>
            </a:r>
            <a:r>
              <a:rPr lang="ru-RU" sz="1600" dirty="0" smtClean="0"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продажи</a:t>
            </a:r>
            <a:endParaRPr lang="ru-RU" sz="1600" dirty="0"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557" y="583175"/>
            <a:ext cx="8407079" cy="4687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86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06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II. </a:t>
            </a:r>
            <a:r>
              <a:rPr lang="ru-RU" sz="2200" b="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грантов некоммерческим проектам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161127" y="583175"/>
            <a:ext cx="8786732" cy="6867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7EC24A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7036" y="958453"/>
            <a:ext cx="203779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Дети</a:t>
            </a:r>
            <a:endParaRPr lang="ru-RU" sz="2200" b="1" dirty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85554" y="959227"/>
            <a:ext cx="1883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Молодёжь</a:t>
            </a:r>
            <a:endParaRPr lang="ru-RU" sz="2200" b="1" dirty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81176" y="940272"/>
            <a:ext cx="2062974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Средний возраст</a:t>
            </a:r>
            <a:endParaRPr lang="ru-RU" sz="2200" b="1" dirty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31745" y="930795"/>
            <a:ext cx="188364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Пожилой возраст</a:t>
            </a:r>
            <a:endParaRPr lang="ru-RU" sz="2200" b="1" dirty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7678" y="2011144"/>
            <a:ext cx="2053497" cy="264687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помощь детям без родителей;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помощь детям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с ОВЗ;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</a:endParaRPr>
          </a:p>
          <a:p>
            <a:pPr marL="285750" indent="-285750">
              <a:buFont typeface="Arial"/>
              <a:buChar char="•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поддержка детского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спорта;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бразование.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</a:endParaRPr>
          </a:p>
          <a:p>
            <a:pPr algn="ctr"/>
            <a:endParaRPr lang="ru-RU" sz="2200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86306" y="2011916"/>
            <a:ext cx="1883642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20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defRPr>
            </a:lvl1pPr>
          </a:lstStyle>
          <a:p>
            <a:pPr marL="285750" lvl="0" indent="-285750" algn="l">
              <a:buFont typeface="Arial"/>
              <a:buChar char="•"/>
            </a:pPr>
            <a:r>
              <a:rPr lang="ru-RU" sz="1800" dirty="0">
                <a:solidFill>
                  <a:srgbClr val="5B9BD5">
                    <a:lumMod val="75000"/>
                  </a:srgbClr>
                </a:solidFill>
              </a:rPr>
              <a:t>студенты;</a:t>
            </a:r>
          </a:p>
          <a:p>
            <a:pPr marL="285750" lvl="0" indent="-285750" algn="l">
              <a:buFont typeface="Arial"/>
              <a:buChar char="•"/>
            </a:pPr>
            <a:r>
              <a:rPr lang="ru-RU" sz="1800" dirty="0">
                <a:solidFill>
                  <a:srgbClr val="5B9BD5">
                    <a:lumMod val="75000"/>
                  </a:srgbClr>
                </a:solidFill>
              </a:rPr>
              <a:t>молодёжное предпринимательство;</a:t>
            </a:r>
          </a:p>
          <a:p>
            <a:pPr marL="285750" lvl="0" indent="-285750" algn="l">
              <a:buFont typeface="Arial"/>
              <a:buChar char="•"/>
            </a:pPr>
            <a:r>
              <a:rPr lang="ru-RU" sz="1800" dirty="0">
                <a:solidFill>
                  <a:srgbClr val="5B9BD5">
                    <a:lumMod val="75000"/>
                  </a:srgbClr>
                </a:solidFill>
              </a:rPr>
              <a:t>в</a:t>
            </a:r>
            <a:r>
              <a:rPr lang="ru-RU" sz="1800" dirty="0" smtClean="0">
                <a:solidFill>
                  <a:srgbClr val="5B9BD5">
                    <a:lumMod val="75000"/>
                  </a:srgbClr>
                </a:solidFill>
              </a:rPr>
              <a:t>олонтёры.</a:t>
            </a:r>
            <a:endParaRPr lang="ru-RU" sz="1800" dirty="0">
              <a:solidFill>
                <a:srgbClr val="5B9BD5">
                  <a:lumMod val="75000"/>
                </a:srgb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62010" y="2021393"/>
            <a:ext cx="2090659" cy="1754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dirty="0" smtClean="0">
                <a:solidFill>
                  <a:srgbClr val="5B9BD5">
                    <a:lumMod val="75000"/>
                  </a:srgb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спорт;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>
                <a:solidFill>
                  <a:srgbClr val="5B9BD5">
                    <a:lumMod val="75000"/>
                  </a:srgb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музеи;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>
                <a:solidFill>
                  <a:srgbClr val="5B9BD5">
                    <a:lumMod val="75000"/>
                  </a:srgb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театры;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>
                <a:solidFill>
                  <a:srgbClr val="5B9BD5">
                    <a:lumMod val="75000"/>
                  </a:srgb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библиотеки;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solidFill>
                  <a:srgbClr val="5B9BD5">
                    <a:lumMod val="75000"/>
                  </a:srgb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р</a:t>
            </a:r>
            <a:r>
              <a:rPr lang="ru-RU" dirty="0" smtClean="0">
                <a:solidFill>
                  <a:srgbClr val="5B9BD5">
                    <a:lumMod val="75000"/>
                  </a:srgb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азвитие территорий.</a:t>
            </a:r>
            <a:endParaRPr lang="ru-RU" dirty="0">
              <a:solidFill>
                <a:srgbClr val="5B9BD5">
                  <a:lumMod val="75000"/>
                </a:srgbClr>
              </a:solidFill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28492" y="2011915"/>
            <a:ext cx="1886143" cy="9848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lvl="0" indent="-285750">
              <a:buFont typeface="Arial"/>
              <a:buChar char="•"/>
            </a:pPr>
            <a:r>
              <a:rPr lang="ru-RU" dirty="0">
                <a:solidFill>
                  <a:srgbClr val="5B9BD5">
                    <a:lumMod val="75000"/>
                  </a:srgb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а</a:t>
            </a:r>
            <a:r>
              <a:rPr lang="ru-RU" dirty="0" smtClean="0">
                <a:solidFill>
                  <a:srgbClr val="5B9BD5">
                    <a:lumMod val="75000"/>
                  </a:srgb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ктивное долголетие.</a:t>
            </a:r>
            <a:endParaRPr lang="ru-RU" dirty="0">
              <a:solidFill>
                <a:srgbClr val="5B9BD5">
                  <a:lumMod val="75000"/>
                </a:srgbClr>
              </a:solidFill>
              <a:latin typeface="PT Sans" panose="020B0503020203020204" pitchFamily="34" charset="-52"/>
              <a:ea typeface="PT Sans" panose="020B0503020203020204" pitchFamily="34" charset="-52"/>
            </a:endParaRPr>
          </a:p>
          <a:p>
            <a:pPr algn="ctr"/>
            <a:endParaRPr lang="ru-RU" sz="2200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74209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07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II.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грантов некоммерческим проектам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462962" y="1085069"/>
            <a:ext cx="2020302" cy="1198825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</a:t>
              </a:r>
              <a:endParaRPr lang="ru-RU" sz="18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76153" y="2435522"/>
            <a:ext cx="2063980" cy="2346414"/>
            <a:chOff x="0" y="1573914"/>
            <a:chExt cx="2068841" cy="216490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1573914"/>
              <a:ext cx="2068841" cy="2164905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00992" y="1674906"/>
              <a:ext cx="1866857" cy="1962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err="1" smtClean="0"/>
                <a:t>Грантовые</a:t>
              </a:r>
              <a:r>
                <a:rPr lang="ru-RU" sz="1800" b="1" kern="1200" dirty="0" smtClean="0"/>
                <a:t> конкурсы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87523" y="1072175"/>
            <a:ext cx="6189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Благотворительный </a:t>
            </a:r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фонд Елены и Геннадия </a:t>
            </a:r>
            <a:r>
              <a:rPr lang="ru-RU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Тимченко</a:t>
            </a:r>
          </a:p>
          <a:p>
            <a:pPr algn="ctr"/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предоставление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грантов на поддержку лучших практик профилактики социального сиротства и семейного устройства детей-</a:t>
            </a:r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сирот</a:t>
            </a:r>
            <a:endParaRPr lang="ru-RU" dirty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63348" y="2387029"/>
            <a:ext cx="6094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Конкурс «Курс на семью</a:t>
            </a:r>
            <a:r>
              <a:rPr lang="ru-RU" sz="1600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»: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поддержка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специалистов сферы защиты детства и приёмных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родителей. Размер финансирования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одного проекта — </a:t>
            </a:r>
            <a:r>
              <a:rPr lang="ru-RU" sz="16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от 10  до 100 тыс.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руб.</a:t>
            </a:r>
            <a:endParaRPr lang="ru-RU" sz="1600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557" y="583175"/>
            <a:ext cx="8407079" cy="4687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Помощь детям оставшимся без попечения родителей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64097" y="3288090"/>
            <a:ext cx="60944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Конкурс </a:t>
            </a:r>
            <a:r>
              <a:rPr lang="ru-RU" sz="1600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«Семейный фарватер</a:t>
            </a:r>
            <a:r>
              <a:rPr lang="ru-RU" sz="1600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»: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поддержка ресурсных центров в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области профилактики социального сиротства и семейного устройства. Размер финансирования одного проекта </a:t>
            </a:r>
            <a:r>
              <a:rPr lang="ru-RU" sz="1600" b="1" dirty="0" smtClean="0">
                <a:solidFill>
                  <a:srgbClr val="7EC24A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- </a:t>
            </a:r>
            <a:r>
              <a:rPr lang="ru-RU" sz="16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до </a:t>
            </a:r>
            <a:r>
              <a:rPr lang="ru-RU" sz="16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1,8 млн. руб.</a:t>
            </a:r>
            <a:r>
              <a:rPr lang="ru-RU" sz="1600" b="1" dirty="0">
                <a:solidFill>
                  <a:srgbClr val="7EC24A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(до 600 тыс. руб.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 течении 3 лет)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65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08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II.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грантов некоммерческим проектам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462962" y="1085069"/>
            <a:ext cx="2020302" cy="1340976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</a:t>
              </a:r>
              <a:endParaRPr lang="ru-RU" sz="18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66676" y="2501859"/>
            <a:ext cx="2063980" cy="1942731"/>
            <a:chOff x="0" y="1573914"/>
            <a:chExt cx="2068841" cy="216490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1573914"/>
              <a:ext cx="2068841" cy="2164905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00992" y="1674906"/>
              <a:ext cx="1866857" cy="1962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Описание программы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87523" y="1072175"/>
            <a:ext cx="61892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Фонд поддержки социальных инициатив в сфере детства «Навстречу переменам»</a:t>
            </a:r>
          </a:p>
          <a:p>
            <a:pPr algn="ctr"/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предоставление грантов на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поддержку инновационных подходов к решению проблем детей, подростков и молодёжи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557" y="583175"/>
            <a:ext cx="8407079" cy="4687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Помощь детям </a:t>
            </a:r>
            <a:r>
              <a:rPr lang="ru-RU" sz="24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 ограниченными возможностями здоровья</a:t>
            </a:r>
            <a:endParaRPr lang="ru-RU" sz="2400" b="1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27211" y="2733462"/>
            <a:ext cx="6149511" cy="1328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Сумма гранта 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- </a:t>
            </a:r>
            <a:r>
              <a:rPr lang="ru-RU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1,2 </a:t>
            </a:r>
            <a:r>
              <a:rPr lang="ru-RU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млн</a:t>
            </a:r>
            <a:r>
              <a:rPr lang="ru-RU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. руб.  </a:t>
            </a:r>
          </a:p>
          <a:p>
            <a:pPr marL="342900" lvl="0" indent="-342900">
              <a:lnSpc>
                <a:spcPct val="100000"/>
              </a:lnSpc>
              <a:spcAft>
                <a:spcPts val="500"/>
              </a:spcAft>
              <a:buFont typeface="Arial"/>
              <a:buChar char="•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ндивидуальные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программы поддержки и профессионального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развития</a:t>
            </a:r>
          </a:p>
          <a:p>
            <a:pPr marL="342900" lvl="0" indent="-342900">
              <a:lnSpc>
                <a:spcPct val="100000"/>
              </a:lnSpc>
              <a:spcAft>
                <a:spcPts val="500"/>
              </a:spcAft>
              <a:buFont typeface="Arial"/>
              <a:buChar char="•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Информационное сопровождение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37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</a:rPr>
              <a:t>09</a:t>
            </a:r>
            <a:endParaRPr lang="ru-RU" sz="24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467379" y="99268"/>
            <a:ext cx="7901702" cy="405000"/>
          </a:xfrm>
        </p:spPr>
        <p:txBody>
          <a:bodyPr>
            <a:normAutofit/>
          </a:bodyPr>
          <a:lstStyle/>
          <a:p>
            <a:r>
              <a:rPr lang="en-US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II. </a:t>
            </a:r>
            <a:r>
              <a:rPr lang="ru-RU" sz="2200" b="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</a:rPr>
              <a:t>Предоставление грантов некоммерческим проектам</a:t>
            </a:r>
            <a:endParaRPr lang="ru-RU" sz="2200" dirty="0"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4133" y="556260"/>
            <a:ext cx="8284762" cy="544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462962" y="1085068"/>
            <a:ext cx="2020302" cy="926390"/>
            <a:chOff x="12926" y="221029"/>
            <a:chExt cx="1981485" cy="92639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2926" y="221029"/>
              <a:ext cx="1981485" cy="926390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58149" y="266252"/>
              <a:ext cx="1891039" cy="8359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Фонд</a:t>
              </a:r>
              <a:endParaRPr lang="ru-RU" sz="18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76153" y="2170174"/>
            <a:ext cx="2063980" cy="2270600"/>
            <a:chOff x="0" y="1573914"/>
            <a:chExt cx="2068841" cy="216490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1573914"/>
              <a:ext cx="2068841" cy="2164905"/>
            </a:xfrm>
            <a:prstGeom prst="roundRect">
              <a:avLst/>
            </a:prstGeom>
            <a:solidFill>
              <a:srgbClr val="0078B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00992" y="1674906"/>
              <a:ext cx="1866857" cy="1962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/>
                <a:t>Основные </a:t>
              </a:r>
              <a:r>
                <a:rPr lang="ru-RU" sz="1800" b="1" kern="1200" dirty="0" smtClean="0"/>
                <a:t>условия предоставления гранта</a:t>
              </a:r>
              <a:endParaRPr lang="ru-RU" sz="1800" kern="12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02219" y="1072175"/>
            <a:ext cx="62745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Благотворительный фонд Елены и Геннадия </a:t>
            </a:r>
            <a:r>
              <a:rPr lang="ru-RU" b="1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Тимченко</a:t>
            </a:r>
          </a:p>
          <a:p>
            <a:pPr algn="ctr"/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конкурс проектов развития </a:t>
            </a:r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детского хоккея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«</a:t>
            </a:r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Добрый </a:t>
            </a:r>
            <a:r>
              <a:rPr lang="ru-RU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лёд» </a:t>
            </a:r>
            <a:r>
              <a:rPr lang="ru-RU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(регионы СЗФО</a:t>
            </a:r>
            <a:r>
              <a:rPr lang="ru-RU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, ДФО, ПФО, </a:t>
            </a:r>
            <a:r>
              <a:rPr lang="ru-RU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СФО) </a:t>
            </a:r>
            <a:endParaRPr lang="ru-RU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53869" y="2197493"/>
            <a:ext cx="6094420" cy="2198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500"/>
              </a:spcAft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Сумма  - </a:t>
            </a:r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до</a:t>
            </a:r>
            <a:r>
              <a:rPr lang="ru-RU" b="1" dirty="0" smtClean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1,5</a:t>
            </a:r>
            <a:r>
              <a:rPr lang="ru-RU" b="1" dirty="0" smtClean="0">
                <a:solidFill>
                  <a:srgbClr val="92D05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млн. руб.</a:t>
            </a:r>
          </a:p>
          <a:p>
            <a:pPr>
              <a:spcAft>
                <a:spcPts val="500"/>
              </a:spcAft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Направления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конкурса: 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работа с малышами до 6 лет,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обучение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основам катания;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развитие женского хоккея, работа с женскими командами;  </a:t>
            </a: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развитие дворового хоккея в малых городах и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селах; 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  <a:p>
            <a:pPr marL="342900" indent="-342900">
              <a:spcAft>
                <a:spcPts val="500"/>
              </a:spcAft>
              <a:buFont typeface="Arial"/>
              <a:buChar char="•"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вовлечение и поддержание интереса к занятиям спортом детей, находящихся в трудной жизненной ситуации.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557" y="583175"/>
            <a:ext cx="8407079" cy="4687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Поддержка </a:t>
            </a:r>
            <a:r>
              <a:rPr lang="ru-RU" sz="2400" b="1" dirty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детского </a:t>
            </a:r>
            <a:r>
              <a:rPr lang="ru-RU" sz="2400" b="1" dirty="0" smtClean="0">
                <a:solidFill>
                  <a:srgbClr val="000000"/>
                </a:solidFill>
                <a:latin typeface="PT Sans" panose="020B0503020203020204" pitchFamily="34" charset="-52"/>
                <a:ea typeface="PT Sans" panose="020B0503020203020204" pitchFamily="34" charset="-52"/>
                <a:cs typeface="Arial" panose="020B0604020202020204" pitchFamily="34" charset="0"/>
              </a:rPr>
              <a:t>спорта</a:t>
            </a:r>
            <a:endParaRPr lang="ru-RU" sz="2400" b="1" dirty="0">
              <a:solidFill>
                <a:srgbClr val="000000"/>
              </a:solidFill>
              <a:latin typeface="PT Sans" panose="020B0503020203020204" pitchFamily="34" charset="-52"/>
              <a:ea typeface="PT Sans" panose="020B0503020203020204" pitchFamily="34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97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RMnew.potx [только чтение]" id="{F09E3371-3C84-4DE1-8446-FF3A385C4F5C}" vid="{F0AC1FAB-E272-4EE3-918F-BCAE38255C7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FRMnew (002)</Template>
  <TotalTime>6374</TotalTime>
  <Words>1460</Words>
  <Application>Microsoft Office PowerPoint</Application>
  <PresentationFormat>Экран (16:9)</PresentationFormat>
  <Paragraphs>232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Фонд развития моногородов</vt:lpstr>
      <vt:lpstr>Направления финансовой поддержки социальных проектов</vt:lpstr>
      <vt:lpstr>I. Предоставление займов социальным предпринимателям </vt:lpstr>
      <vt:lpstr>I. Предоставление займов социальным предпринимателям </vt:lpstr>
      <vt:lpstr>I. Предоставление займов социальным предпринимателям </vt:lpstr>
      <vt:lpstr>II. Предоставление грантов некоммерческим проектам</vt:lpstr>
      <vt:lpstr>II. Предоставление грантов некоммерческим проектам</vt:lpstr>
      <vt:lpstr>II. Предоставление грантов некоммерческим проектам</vt:lpstr>
      <vt:lpstr>II. Предоставление грантов некоммерческим проектам</vt:lpstr>
      <vt:lpstr>II. Предоставление грантов некоммерческим проектам</vt:lpstr>
      <vt:lpstr>II. Предоставление грантов некоммерческим проектам</vt:lpstr>
      <vt:lpstr>II. Предоставление грантов некоммерческим проектам</vt:lpstr>
      <vt:lpstr>II. Предоставление грантов некоммерческим проектам</vt:lpstr>
      <vt:lpstr>II. Предоставление грантов некоммерческим проектам</vt:lpstr>
      <vt:lpstr>II. Предоставление грантов некоммерческим проектам</vt:lpstr>
      <vt:lpstr>II. Предоставление грантов некоммерческим проектам</vt:lpstr>
      <vt:lpstr>II. Предоставление грантов некоммерческим проектам</vt:lpstr>
      <vt:lpstr>II. Предоставление грантов некоммерческим проектам</vt:lpstr>
      <vt:lpstr>II. Предоставление грантов некоммерческим проектам</vt:lpstr>
      <vt:lpstr>II. Предоставление грантов некоммерческим проектам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Мишина Анна Константиновна</dc:creator>
  <cp:lastModifiedBy>EKONOM02</cp:lastModifiedBy>
  <cp:revision>318</cp:revision>
  <cp:lastPrinted>2018-06-20T16:36:03Z</cp:lastPrinted>
  <dcterms:created xsi:type="dcterms:W3CDTF">2017-07-07T07:55:37Z</dcterms:created>
  <dcterms:modified xsi:type="dcterms:W3CDTF">2018-07-31T11:29:22Z</dcterms:modified>
</cp:coreProperties>
</file>