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18"/>
  </p:notesMasterIdLst>
  <p:sldIdLst>
    <p:sldId id="256" r:id="rId2"/>
    <p:sldId id="272" r:id="rId3"/>
    <p:sldId id="281" r:id="rId4"/>
    <p:sldId id="291" r:id="rId5"/>
    <p:sldId id="294" r:id="rId6"/>
    <p:sldId id="295" r:id="rId7"/>
    <p:sldId id="302" r:id="rId8"/>
    <p:sldId id="303" r:id="rId9"/>
    <p:sldId id="304" r:id="rId10"/>
    <p:sldId id="284" r:id="rId11"/>
    <p:sldId id="299" r:id="rId12"/>
    <p:sldId id="285" r:id="rId13"/>
    <p:sldId id="287" r:id="rId14"/>
    <p:sldId id="288" r:id="rId15"/>
    <p:sldId id="292" r:id="rId16"/>
    <p:sldId id="289" r:id="rId17"/>
  </p:sldIdLst>
  <p:sldSz cx="9144000" cy="6858000" type="screen4x3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7E7E8"/>
    <a:srgbClr val="007DC5"/>
    <a:srgbClr val="7EC24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2A488322-F2BA-4B5B-9748-0D474271808F}" styleName="Средний стиль 3 — 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0A1B5D5-9B99-4C35-A422-299274C87663}" styleName="Средний стиль 1 —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Светлый стиль 1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C083E6E3-FA7D-4D7B-A595-EF9225AFEA82}" styleName="Светлый стиль 1 — акцент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E8B1032C-EA38-4F05-BA0D-38AFFFC7BED3}" styleName="Светлый стиль 3 — акцент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638B1855-1B75-4FBE-930C-398BA8C253C6}" styleName="Стиль из темы 2 - акцент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8D230F3-CF80-4859-8CE7-A43EE81993B5}" styleName="Светлый стиль 1 — акцент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74C1A8A3-306A-4EB7-A6B1-4F7E0EB9C5D6}" styleName="Средний стиль 3 — акцент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912C8C85-51F0-491E-9774-3900AFEF0FD7}" styleName="Светлый стиль 2 — акцент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800" autoAdjust="0"/>
    <p:restoredTop sz="94660"/>
  </p:normalViewPr>
  <p:slideViewPr>
    <p:cSldViewPr snapToGrid="0">
      <p:cViewPr varScale="1">
        <p:scale>
          <a:sx n="88" d="100"/>
          <a:sy n="88" d="100"/>
        </p:scale>
        <p:origin x="1435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8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6_1">
  <dgm:title val=""/>
  <dgm:desc val=""/>
  <dgm:catLst>
    <dgm:cat type="accent6" pri="11100"/>
  </dgm:catLst>
  <dgm:styleLbl name="node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6">
        <a:alpha val="4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1FF8C03-A155-498B-A5A4-C929F5740461}" type="doc">
      <dgm:prSet loTypeId="urn:microsoft.com/office/officeart/2005/8/layout/default" loCatId="list" qsTypeId="urn:microsoft.com/office/officeart/2005/8/quickstyle/simple1" qsCatId="simple" csTypeId="urn:microsoft.com/office/officeart/2005/8/colors/accent6_1" csCatId="accent6" phldr="1"/>
      <dgm:spPr/>
      <dgm:t>
        <a:bodyPr/>
        <a:lstStyle/>
        <a:p>
          <a:endParaRPr lang="ru-RU"/>
        </a:p>
      </dgm:t>
    </dgm:pt>
    <dgm:pt modelId="{9D3898D2-7B64-4B02-BB45-17F4603220C4}">
      <dgm:prSet phldrT="[Текст]"/>
      <dgm:spPr/>
      <dgm:t>
        <a:bodyPr/>
        <a:lstStyle/>
        <a:p>
          <a:r>
            <a:rPr lang="ru-RU" b="1" smtClean="0">
              <a:solidFill>
                <a:schemeClr val="accent1">
                  <a:lumMod val="75000"/>
                </a:schemeClr>
              </a:solidFill>
              <a:latin typeface="PT Sans" panose="020B0503020203020204" pitchFamily="34" charset="-52"/>
              <a:ea typeface="PT Sans" panose="020B0503020203020204" pitchFamily="34" charset="-52"/>
            </a:rPr>
            <a:t>Водоснабжение</a:t>
          </a:r>
          <a:endParaRPr lang="ru-RU" b="1" dirty="0">
            <a:solidFill>
              <a:schemeClr val="accent1">
                <a:lumMod val="75000"/>
              </a:schemeClr>
            </a:solidFill>
            <a:latin typeface="PT Sans" panose="020B0503020203020204" pitchFamily="34" charset="-52"/>
            <a:ea typeface="PT Sans" panose="020B0503020203020204" pitchFamily="34" charset="-52"/>
          </a:endParaRPr>
        </a:p>
      </dgm:t>
    </dgm:pt>
    <dgm:pt modelId="{934770EE-9861-43F5-8641-DCE415ED0153}" type="parTrans" cxnId="{471B07A5-8905-4CB4-9FEB-64E1E5CE9D73}">
      <dgm:prSet/>
      <dgm:spPr/>
      <dgm:t>
        <a:bodyPr/>
        <a:lstStyle/>
        <a:p>
          <a:endParaRPr lang="ru-RU" b="1">
            <a:solidFill>
              <a:schemeClr val="accent1">
                <a:lumMod val="75000"/>
              </a:schemeClr>
            </a:solidFill>
          </a:endParaRPr>
        </a:p>
      </dgm:t>
    </dgm:pt>
    <dgm:pt modelId="{2CD7D666-A3C0-4F53-9BFD-A765B575BA07}" type="sibTrans" cxnId="{471B07A5-8905-4CB4-9FEB-64E1E5CE9D73}">
      <dgm:prSet/>
      <dgm:spPr/>
      <dgm:t>
        <a:bodyPr/>
        <a:lstStyle/>
        <a:p>
          <a:endParaRPr lang="ru-RU" b="1">
            <a:solidFill>
              <a:schemeClr val="accent1">
                <a:lumMod val="75000"/>
              </a:schemeClr>
            </a:solidFill>
          </a:endParaRPr>
        </a:p>
      </dgm:t>
    </dgm:pt>
    <dgm:pt modelId="{09EA0EF5-7F66-4C59-8D65-2DCB2C1B781C}">
      <dgm:prSet phldrT="[Текст]"/>
      <dgm:spPr/>
      <dgm:t>
        <a:bodyPr/>
        <a:lstStyle/>
        <a:p>
          <a:r>
            <a:rPr lang="ru-RU" b="1" smtClean="0">
              <a:solidFill>
                <a:schemeClr val="accent1">
                  <a:lumMod val="75000"/>
                </a:schemeClr>
              </a:solidFill>
              <a:latin typeface="PT Sans" panose="020B0503020203020204" pitchFamily="34" charset="-52"/>
              <a:ea typeface="PT Sans" panose="020B0503020203020204" pitchFamily="34" charset="-52"/>
            </a:rPr>
            <a:t>Водоотведение</a:t>
          </a:r>
          <a:endParaRPr lang="ru-RU" b="1" dirty="0">
            <a:solidFill>
              <a:schemeClr val="accent1">
                <a:lumMod val="75000"/>
              </a:schemeClr>
            </a:solidFill>
            <a:latin typeface="PT Sans" panose="020B0503020203020204" pitchFamily="34" charset="-52"/>
            <a:ea typeface="PT Sans" panose="020B0503020203020204" pitchFamily="34" charset="-52"/>
          </a:endParaRPr>
        </a:p>
      </dgm:t>
    </dgm:pt>
    <dgm:pt modelId="{A1ADD493-98C3-4D1D-922C-84FC165E0C09}" type="parTrans" cxnId="{58D11F85-82AA-4944-A375-D5D62CB06460}">
      <dgm:prSet/>
      <dgm:spPr/>
      <dgm:t>
        <a:bodyPr/>
        <a:lstStyle/>
        <a:p>
          <a:endParaRPr lang="ru-RU" b="1">
            <a:solidFill>
              <a:schemeClr val="accent1">
                <a:lumMod val="75000"/>
              </a:schemeClr>
            </a:solidFill>
          </a:endParaRPr>
        </a:p>
      </dgm:t>
    </dgm:pt>
    <dgm:pt modelId="{F95BAE29-3C60-4DC1-9C0B-B9C630392522}" type="sibTrans" cxnId="{58D11F85-82AA-4944-A375-D5D62CB06460}">
      <dgm:prSet/>
      <dgm:spPr/>
      <dgm:t>
        <a:bodyPr/>
        <a:lstStyle/>
        <a:p>
          <a:endParaRPr lang="ru-RU" b="1">
            <a:solidFill>
              <a:schemeClr val="accent1">
                <a:lumMod val="75000"/>
              </a:schemeClr>
            </a:solidFill>
          </a:endParaRPr>
        </a:p>
      </dgm:t>
    </dgm:pt>
    <dgm:pt modelId="{978C31B3-3031-4D40-89A4-A32CF8372653}">
      <dgm:prSet phldrT="[Текст]"/>
      <dgm:spPr/>
      <dgm:t>
        <a:bodyPr/>
        <a:lstStyle/>
        <a:p>
          <a:r>
            <a:rPr lang="ru-RU" b="1" smtClean="0">
              <a:solidFill>
                <a:schemeClr val="accent1">
                  <a:lumMod val="75000"/>
                </a:schemeClr>
              </a:solidFill>
              <a:latin typeface="PT Sans" panose="020B0503020203020204" pitchFamily="34" charset="-52"/>
              <a:ea typeface="PT Sans" panose="020B0503020203020204" pitchFamily="34" charset="-52"/>
            </a:rPr>
            <a:t>Теплоснабжение</a:t>
          </a:r>
          <a:endParaRPr lang="ru-RU" b="1" dirty="0">
            <a:solidFill>
              <a:schemeClr val="accent1">
                <a:lumMod val="75000"/>
              </a:schemeClr>
            </a:solidFill>
            <a:latin typeface="PT Sans" panose="020B0503020203020204" pitchFamily="34" charset="-52"/>
            <a:ea typeface="PT Sans" panose="020B0503020203020204" pitchFamily="34" charset="-52"/>
          </a:endParaRPr>
        </a:p>
      </dgm:t>
    </dgm:pt>
    <dgm:pt modelId="{6CC1D4FE-3255-4CC9-AF3F-8D43780A3680}" type="parTrans" cxnId="{30C1EAFA-F0AC-4FD1-8E67-7F8C58DC467B}">
      <dgm:prSet/>
      <dgm:spPr/>
      <dgm:t>
        <a:bodyPr/>
        <a:lstStyle/>
        <a:p>
          <a:endParaRPr lang="ru-RU" b="1">
            <a:solidFill>
              <a:schemeClr val="accent1">
                <a:lumMod val="75000"/>
              </a:schemeClr>
            </a:solidFill>
          </a:endParaRPr>
        </a:p>
      </dgm:t>
    </dgm:pt>
    <dgm:pt modelId="{EE69A3CF-76D0-4EF3-ABD1-35939FBE32A3}" type="sibTrans" cxnId="{30C1EAFA-F0AC-4FD1-8E67-7F8C58DC467B}">
      <dgm:prSet/>
      <dgm:spPr/>
      <dgm:t>
        <a:bodyPr/>
        <a:lstStyle/>
        <a:p>
          <a:endParaRPr lang="ru-RU" b="1">
            <a:solidFill>
              <a:schemeClr val="accent1">
                <a:lumMod val="75000"/>
              </a:schemeClr>
            </a:solidFill>
          </a:endParaRPr>
        </a:p>
      </dgm:t>
    </dgm:pt>
    <dgm:pt modelId="{D39343ED-C001-4A9F-AB6D-E3EA4687D478}">
      <dgm:prSet phldrT="[Текст]"/>
      <dgm:spPr/>
      <dgm:t>
        <a:bodyPr/>
        <a:lstStyle/>
        <a:p>
          <a:r>
            <a:rPr lang="ru-RU" b="1" smtClean="0">
              <a:solidFill>
                <a:schemeClr val="accent1">
                  <a:lumMod val="75000"/>
                </a:schemeClr>
              </a:solidFill>
              <a:latin typeface="PT Sans" panose="020B0503020203020204" pitchFamily="34" charset="-52"/>
              <a:ea typeface="PT Sans" panose="020B0503020203020204" pitchFamily="34" charset="-52"/>
            </a:rPr>
            <a:t>Электроснабжение</a:t>
          </a:r>
          <a:endParaRPr lang="ru-RU" b="1" dirty="0">
            <a:solidFill>
              <a:schemeClr val="accent1">
                <a:lumMod val="75000"/>
              </a:schemeClr>
            </a:solidFill>
            <a:latin typeface="PT Sans" panose="020B0503020203020204" pitchFamily="34" charset="-52"/>
            <a:ea typeface="PT Sans" panose="020B0503020203020204" pitchFamily="34" charset="-52"/>
          </a:endParaRPr>
        </a:p>
      </dgm:t>
    </dgm:pt>
    <dgm:pt modelId="{61FA4336-AA13-4065-8F03-BFBDE08CCDD9}" type="parTrans" cxnId="{31BB044F-8ED5-426F-9DEA-B70CDED0AFF1}">
      <dgm:prSet/>
      <dgm:spPr/>
      <dgm:t>
        <a:bodyPr/>
        <a:lstStyle/>
        <a:p>
          <a:endParaRPr lang="ru-RU" b="1">
            <a:solidFill>
              <a:schemeClr val="accent1">
                <a:lumMod val="75000"/>
              </a:schemeClr>
            </a:solidFill>
          </a:endParaRPr>
        </a:p>
      </dgm:t>
    </dgm:pt>
    <dgm:pt modelId="{A84F4EBD-AE2B-4C4B-9000-64B3BD1F8AD7}" type="sibTrans" cxnId="{31BB044F-8ED5-426F-9DEA-B70CDED0AFF1}">
      <dgm:prSet/>
      <dgm:spPr/>
      <dgm:t>
        <a:bodyPr/>
        <a:lstStyle/>
        <a:p>
          <a:endParaRPr lang="ru-RU" b="1">
            <a:solidFill>
              <a:schemeClr val="accent1">
                <a:lumMod val="75000"/>
              </a:schemeClr>
            </a:solidFill>
          </a:endParaRPr>
        </a:p>
      </dgm:t>
    </dgm:pt>
    <dgm:pt modelId="{85DC2BB8-D6D5-4FFA-AFED-3107F93A885D}">
      <dgm:prSet phldrT="[Текст]"/>
      <dgm:spPr/>
      <dgm:t>
        <a:bodyPr/>
        <a:lstStyle/>
        <a:p>
          <a:r>
            <a:rPr lang="ru-RU" b="1" smtClean="0">
              <a:solidFill>
                <a:schemeClr val="accent1">
                  <a:lumMod val="75000"/>
                </a:schemeClr>
              </a:solidFill>
              <a:latin typeface="PT Sans" panose="020B0503020203020204" pitchFamily="34" charset="-52"/>
              <a:ea typeface="PT Sans" panose="020B0503020203020204" pitchFamily="34" charset="-52"/>
            </a:rPr>
            <a:t>Газоснабжение</a:t>
          </a:r>
          <a:endParaRPr lang="ru-RU" b="1" dirty="0">
            <a:solidFill>
              <a:schemeClr val="accent1">
                <a:lumMod val="75000"/>
              </a:schemeClr>
            </a:solidFill>
            <a:latin typeface="PT Sans" panose="020B0503020203020204" pitchFamily="34" charset="-52"/>
            <a:ea typeface="PT Sans" panose="020B0503020203020204" pitchFamily="34" charset="-52"/>
          </a:endParaRPr>
        </a:p>
      </dgm:t>
    </dgm:pt>
    <dgm:pt modelId="{DDF46261-FF55-47AE-A559-22DD475CF7ED}" type="parTrans" cxnId="{FC5F50FF-6519-4B1E-A84F-F4788EDE5CE6}">
      <dgm:prSet/>
      <dgm:spPr/>
      <dgm:t>
        <a:bodyPr/>
        <a:lstStyle/>
        <a:p>
          <a:endParaRPr lang="ru-RU" b="1">
            <a:solidFill>
              <a:schemeClr val="accent1">
                <a:lumMod val="75000"/>
              </a:schemeClr>
            </a:solidFill>
          </a:endParaRPr>
        </a:p>
      </dgm:t>
    </dgm:pt>
    <dgm:pt modelId="{2AB67D32-1A32-4927-945E-0FCC6C78BFD1}" type="sibTrans" cxnId="{FC5F50FF-6519-4B1E-A84F-F4788EDE5CE6}">
      <dgm:prSet/>
      <dgm:spPr/>
      <dgm:t>
        <a:bodyPr/>
        <a:lstStyle/>
        <a:p>
          <a:endParaRPr lang="ru-RU" b="1">
            <a:solidFill>
              <a:schemeClr val="accent1">
                <a:lumMod val="75000"/>
              </a:schemeClr>
            </a:solidFill>
          </a:endParaRPr>
        </a:p>
      </dgm:t>
    </dgm:pt>
    <dgm:pt modelId="{D672D4AE-1F44-4A55-8BA1-BF07F150ADDA}">
      <dgm:prSet phldrT="[Текст]"/>
      <dgm:spPr/>
      <dgm:t>
        <a:bodyPr/>
        <a:lstStyle/>
        <a:p>
          <a:r>
            <a:rPr lang="ru-RU" b="1" smtClean="0">
              <a:solidFill>
                <a:schemeClr val="accent1">
                  <a:lumMod val="75000"/>
                </a:schemeClr>
              </a:solidFill>
              <a:latin typeface="PT Sans" panose="020B0503020203020204" pitchFamily="34" charset="-52"/>
              <a:ea typeface="PT Sans" panose="020B0503020203020204" pitchFamily="34" charset="-52"/>
            </a:rPr>
            <a:t>Автомобильные дороги</a:t>
          </a:r>
          <a:endParaRPr lang="ru-RU" b="1" dirty="0">
            <a:solidFill>
              <a:schemeClr val="accent1">
                <a:lumMod val="75000"/>
              </a:schemeClr>
            </a:solidFill>
            <a:latin typeface="PT Sans" panose="020B0503020203020204" pitchFamily="34" charset="-52"/>
            <a:ea typeface="PT Sans" panose="020B0503020203020204" pitchFamily="34" charset="-52"/>
          </a:endParaRPr>
        </a:p>
      </dgm:t>
    </dgm:pt>
    <dgm:pt modelId="{E2C1EE20-D3CB-4467-8D08-9BED669EDC02}" type="parTrans" cxnId="{6E9E97BB-8DB1-4328-9D97-5AE0B7CA2FE5}">
      <dgm:prSet/>
      <dgm:spPr/>
      <dgm:t>
        <a:bodyPr/>
        <a:lstStyle/>
        <a:p>
          <a:endParaRPr lang="ru-RU" b="1">
            <a:solidFill>
              <a:schemeClr val="accent1">
                <a:lumMod val="75000"/>
              </a:schemeClr>
            </a:solidFill>
          </a:endParaRPr>
        </a:p>
      </dgm:t>
    </dgm:pt>
    <dgm:pt modelId="{A3663FBC-18DB-4D28-B5AA-A791BA9EB49F}" type="sibTrans" cxnId="{6E9E97BB-8DB1-4328-9D97-5AE0B7CA2FE5}">
      <dgm:prSet/>
      <dgm:spPr/>
      <dgm:t>
        <a:bodyPr/>
        <a:lstStyle/>
        <a:p>
          <a:endParaRPr lang="ru-RU" b="1">
            <a:solidFill>
              <a:schemeClr val="accent1">
                <a:lumMod val="75000"/>
              </a:schemeClr>
            </a:solidFill>
          </a:endParaRPr>
        </a:p>
      </dgm:t>
    </dgm:pt>
    <dgm:pt modelId="{C55EA65B-FFFB-4CAF-83FF-ECDF9627D276}">
      <dgm:prSet phldrT="[Текст]"/>
      <dgm:spPr/>
      <dgm:t>
        <a:bodyPr/>
        <a:lstStyle/>
        <a:p>
          <a:r>
            <a:rPr lang="ru-RU" b="1" smtClean="0">
              <a:solidFill>
                <a:schemeClr val="accent1">
                  <a:lumMod val="75000"/>
                </a:schemeClr>
              </a:solidFill>
              <a:latin typeface="PT Sans" panose="020B0503020203020204" pitchFamily="34" charset="-52"/>
              <a:ea typeface="PT Sans" panose="020B0503020203020204" pitchFamily="34" charset="-52"/>
            </a:rPr>
            <a:t>Железные дороги</a:t>
          </a:r>
          <a:endParaRPr lang="ru-RU" b="1" dirty="0">
            <a:solidFill>
              <a:schemeClr val="accent1">
                <a:lumMod val="75000"/>
              </a:schemeClr>
            </a:solidFill>
            <a:latin typeface="PT Sans" panose="020B0503020203020204" pitchFamily="34" charset="-52"/>
            <a:ea typeface="PT Sans" panose="020B0503020203020204" pitchFamily="34" charset="-52"/>
          </a:endParaRPr>
        </a:p>
      </dgm:t>
    </dgm:pt>
    <dgm:pt modelId="{B39B57CE-C895-429D-A4B8-FF3BADA13DE4}" type="parTrans" cxnId="{F0BE5FCE-B9D3-4D58-B911-0C06691621F7}">
      <dgm:prSet/>
      <dgm:spPr/>
      <dgm:t>
        <a:bodyPr/>
        <a:lstStyle/>
        <a:p>
          <a:endParaRPr lang="ru-RU" b="1">
            <a:solidFill>
              <a:schemeClr val="accent1">
                <a:lumMod val="75000"/>
              </a:schemeClr>
            </a:solidFill>
          </a:endParaRPr>
        </a:p>
      </dgm:t>
    </dgm:pt>
    <dgm:pt modelId="{94EB4961-7282-4D4D-AB89-44C0E49CF755}" type="sibTrans" cxnId="{F0BE5FCE-B9D3-4D58-B911-0C06691621F7}">
      <dgm:prSet/>
      <dgm:spPr/>
      <dgm:t>
        <a:bodyPr/>
        <a:lstStyle/>
        <a:p>
          <a:endParaRPr lang="ru-RU" b="1">
            <a:solidFill>
              <a:schemeClr val="accent1">
                <a:lumMod val="75000"/>
              </a:schemeClr>
            </a:solidFill>
          </a:endParaRPr>
        </a:p>
      </dgm:t>
    </dgm:pt>
    <dgm:pt modelId="{C7A3D9B6-D846-4C36-AE2B-9E63E22297B8}">
      <dgm:prSet phldrT="[Текст]"/>
      <dgm:spPr/>
      <dgm:t>
        <a:bodyPr/>
        <a:lstStyle/>
        <a:p>
          <a:r>
            <a:rPr lang="ru-RU" b="1" smtClean="0">
              <a:solidFill>
                <a:schemeClr val="accent1">
                  <a:lumMod val="75000"/>
                </a:schemeClr>
              </a:solidFill>
              <a:latin typeface="PT Sans" panose="020B0503020203020204" pitchFamily="34" charset="-52"/>
              <a:ea typeface="PT Sans" panose="020B0503020203020204" pitchFamily="34" charset="-52"/>
            </a:rPr>
            <a:t>Связь</a:t>
          </a:r>
          <a:endParaRPr lang="ru-RU" b="1" dirty="0">
            <a:solidFill>
              <a:schemeClr val="accent1">
                <a:lumMod val="75000"/>
              </a:schemeClr>
            </a:solidFill>
            <a:latin typeface="PT Sans" panose="020B0503020203020204" pitchFamily="34" charset="-52"/>
            <a:ea typeface="PT Sans" panose="020B0503020203020204" pitchFamily="34" charset="-52"/>
          </a:endParaRPr>
        </a:p>
      </dgm:t>
    </dgm:pt>
    <dgm:pt modelId="{67BD5300-28A8-44EB-9B7E-80493E95BE2F}" type="parTrans" cxnId="{89F4ECCC-6405-47C2-A234-F76907B40680}">
      <dgm:prSet/>
      <dgm:spPr/>
      <dgm:t>
        <a:bodyPr/>
        <a:lstStyle/>
        <a:p>
          <a:endParaRPr lang="ru-RU" b="1">
            <a:solidFill>
              <a:schemeClr val="accent1">
                <a:lumMod val="75000"/>
              </a:schemeClr>
            </a:solidFill>
          </a:endParaRPr>
        </a:p>
      </dgm:t>
    </dgm:pt>
    <dgm:pt modelId="{58F49885-CFA8-4283-AEEC-3174FF695646}" type="sibTrans" cxnId="{89F4ECCC-6405-47C2-A234-F76907B40680}">
      <dgm:prSet/>
      <dgm:spPr/>
      <dgm:t>
        <a:bodyPr/>
        <a:lstStyle/>
        <a:p>
          <a:endParaRPr lang="ru-RU" b="1">
            <a:solidFill>
              <a:schemeClr val="accent1">
                <a:lumMod val="75000"/>
              </a:schemeClr>
            </a:solidFill>
          </a:endParaRPr>
        </a:p>
      </dgm:t>
    </dgm:pt>
    <dgm:pt modelId="{0382862D-8AE8-4E2E-9667-08F41BD6A68E}" type="pres">
      <dgm:prSet presAssocID="{C1FF8C03-A155-498B-A5A4-C929F5740461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D0091D2-F50E-4352-B154-CD07A057FE68}" type="pres">
      <dgm:prSet presAssocID="{9D3898D2-7B64-4B02-BB45-17F4603220C4}" presName="node" presStyleLbl="node1" presStyleIdx="0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EFD72A2-09F3-4805-8DC6-8C3A9494F61C}" type="pres">
      <dgm:prSet presAssocID="{2CD7D666-A3C0-4F53-9BFD-A765B575BA07}" presName="sibTrans" presStyleCnt="0"/>
      <dgm:spPr/>
      <dgm:t>
        <a:bodyPr/>
        <a:lstStyle/>
        <a:p>
          <a:endParaRPr lang="ru-RU"/>
        </a:p>
      </dgm:t>
    </dgm:pt>
    <dgm:pt modelId="{3951351D-7AAF-40F2-AD78-71CF442C2A75}" type="pres">
      <dgm:prSet presAssocID="{09EA0EF5-7F66-4C59-8D65-2DCB2C1B781C}" presName="node" presStyleLbl="node1" presStyleIdx="1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8AF8C88-1D16-45EC-9620-CBA277B61C73}" type="pres">
      <dgm:prSet presAssocID="{F95BAE29-3C60-4DC1-9C0B-B9C630392522}" presName="sibTrans" presStyleCnt="0"/>
      <dgm:spPr/>
      <dgm:t>
        <a:bodyPr/>
        <a:lstStyle/>
        <a:p>
          <a:endParaRPr lang="ru-RU"/>
        </a:p>
      </dgm:t>
    </dgm:pt>
    <dgm:pt modelId="{359105B2-B8E0-4EE6-8066-209F14A819A0}" type="pres">
      <dgm:prSet presAssocID="{978C31B3-3031-4D40-89A4-A32CF8372653}" presName="node" presStyleLbl="node1" presStyleIdx="2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FFADE97-8B5D-4DAE-B7E4-4FF481CF1F16}" type="pres">
      <dgm:prSet presAssocID="{EE69A3CF-76D0-4EF3-ABD1-35939FBE32A3}" presName="sibTrans" presStyleCnt="0"/>
      <dgm:spPr/>
      <dgm:t>
        <a:bodyPr/>
        <a:lstStyle/>
        <a:p>
          <a:endParaRPr lang="ru-RU"/>
        </a:p>
      </dgm:t>
    </dgm:pt>
    <dgm:pt modelId="{E37844F1-6746-4332-8A2C-20653E019CAA}" type="pres">
      <dgm:prSet presAssocID="{D39343ED-C001-4A9F-AB6D-E3EA4687D478}" presName="node" presStyleLbl="node1" presStyleIdx="3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85563BC-B589-4854-8EF4-05995844E891}" type="pres">
      <dgm:prSet presAssocID="{A84F4EBD-AE2B-4C4B-9000-64B3BD1F8AD7}" presName="sibTrans" presStyleCnt="0"/>
      <dgm:spPr/>
      <dgm:t>
        <a:bodyPr/>
        <a:lstStyle/>
        <a:p>
          <a:endParaRPr lang="ru-RU"/>
        </a:p>
      </dgm:t>
    </dgm:pt>
    <dgm:pt modelId="{E1774EF0-E4CF-4B1E-8C5E-CE6140FA45CC}" type="pres">
      <dgm:prSet presAssocID="{85DC2BB8-D6D5-4FFA-AFED-3107F93A885D}" presName="node" presStyleLbl="node1" presStyleIdx="4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C2C9493-B199-47BE-85F9-20E05DE98C8E}" type="pres">
      <dgm:prSet presAssocID="{2AB67D32-1A32-4927-945E-0FCC6C78BFD1}" presName="sibTrans" presStyleCnt="0"/>
      <dgm:spPr/>
      <dgm:t>
        <a:bodyPr/>
        <a:lstStyle/>
        <a:p>
          <a:endParaRPr lang="ru-RU"/>
        </a:p>
      </dgm:t>
    </dgm:pt>
    <dgm:pt modelId="{7C2D9E5A-338C-4CAE-9098-550544DBB75D}" type="pres">
      <dgm:prSet presAssocID="{D672D4AE-1F44-4A55-8BA1-BF07F150ADDA}" presName="node" presStyleLbl="node1" presStyleIdx="5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41E5812-76E1-4087-96BA-8CE69F8E3863}" type="pres">
      <dgm:prSet presAssocID="{A3663FBC-18DB-4D28-B5AA-A791BA9EB49F}" presName="sibTrans" presStyleCnt="0"/>
      <dgm:spPr/>
      <dgm:t>
        <a:bodyPr/>
        <a:lstStyle/>
        <a:p>
          <a:endParaRPr lang="ru-RU"/>
        </a:p>
      </dgm:t>
    </dgm:pt>
    <dgm:pt modelId="{DBF14DAB-6ACF-4665-B831-5AB75E039306}" type="pres">
      <dgm:prSet presAssocID="{C55EA65B-FFFB-4CAF-83FF-ECDF9627D276}" presName="node" presStyleLbl="node1" presStyleIdx="6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F501DEB-F417-4F32-B2B7-B339597FF942}" type="pres">
      <dgm:prSet presAssocID="{94EB4961-7282-4D4D-AB89-44C0E49CF755}" presName="sibTrans" presStyleCnt="0"/>
      <dgm:spPr/>
      <dgm:t>
        <a:bodyPr/>
        <a:lstStyle/>
        <a:p>
          <a:endParaRPr lang="ru-RU"/>
        </a:p>
      </dgm:t>
    </dgm:pt>
    <dgm:pt modelId="{A25DB558-5299-4DE8-A85C-F16CBD64164B}" type="pres">
      <dgm:prSet presAssocID="{C7A3D9B6-D846-4C36-AE2B-9E63E22297B8}" presName="node" presStyleLbl="node1" presStyleIdx="7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A260D25-5A28-4356-A42E-DB6034D9CE3A}" type="presOf" srcId="{85DC2BB8-D6D5-4FFA-AFED-3107F93A885D}" destId="{E1774EF0-E4CF-4B1E-8C5E-CE6140FA45CC}" srcOrd="0" destOrd="0" presId="urn:microsoft.com/office/officeart/2005/8/layout/default"/>
    <dgm:cxn modelId="{FC5F50FF-6519-4B1E-A84F-F4788EDE5CE6}" srcId="{C1FF8C03-A155-498B-A5A4-C929F5740461}" destId="{85DC2BB8-D6D5-4FFA-AFED-3107F93A885D}" srcOrd="4" destOrd="0" parTransId="{DDF46261-FF55-47AE-A559-22DD475CF7ED}" sibTransId="{2AB67D32-1A32-4927-945E-0FCC6C78BFD1}"/>
    <dgm:cxn modelId="{48E64F51-6780-47EF-B1AA-088DF01843F3}" type="presOf" srcId="{978C31B3-3031-4D40-89A4-A32CF8372653}" destId="{359105B2-B8E0-4EE6-8066-209F14A819A0}" srcOrd="0" destOrd="0" presId="urn:microsoft.com/office/officeart/2005/8/layout/default"/>
    <dgm:cxn modelId="{7AFA707C-D7F9-4A80-9D71-DBF368D210C4}" type="presOf" srcId="{9D3898D2-7B64-4B02-BB45-17F4603220C4}" destId="{8D0091D2-F50E-4352-B154-CD07A057FE68}" srcOrd="0" destOrd="0" presId="urn:microsoft.com/office/officeart/2005/8/layout/default"/>
    <dgm:cxn modelId="{4E36095C-06BE-432A-BC1E-E201576BFED7}" type="presOf" srcId="{D39343ED-C001-4A9F-AB6D-E3EA4687D478}" destId="{E37844F1-6746-4332-8A2C-20653E019CAA}" srcOrd="0" destOrd="0" presId="urn:microsoft.com/office/officeart/2005/8/layout/default"/>
    <dgm:cxn modelId="{6EC1DE08-EC9E-4F56-A732-5B38DDB64A55}" type="presOf" srcId="{C7A3D9B6-D846-4C36-AE2B-9E63E22297B8}" destId="{A25DB558-5299-4DE8-A85C-F16CBD64164B}" srcOrd="0" destOrd="0" presId="urn:microsoft.com/office/officeart/2005/8/layout/default"/>
    <dgm:cxn modelId="{F0BE5FCE-B9D3-4D58-B911-0C06691621F7}" srcId="{C1FF8C03-A155-498B-A5A4-C929F5740461}" destId="{C55EA65B-FFFB-4CAF-83FF-ECDF9627D276}" srcOrd="6" destOrd="0" parTransId="{B39B57CE-C895-429D-A4B8-FF3BADA13DE4}" sibTransId="{94EB4961-7282-4D4D-AB89-44C0E49CF755}"/>
    <dgm:cxn modelId="{FBB6D1D5-D1C7-4DBB-8A0B-791A30B4EFA2}" type="presOf" srcId="{C1FF8C03-A155-498B-A5A4-C929F5740461}" destId="{0382862D-8AE8-4E2E-9667-08F41BD6A68E}" srcOrd="0" destOrd="0" presId="urn:microsoft.com/office/officeart/2005/8/layout/default"/>
    <dgm:cxn modelId="{6E9E97BB-8DB1-4328-9D97-5AE0B7CA2FE5}" srcId="{C1FF8C03-A155-498B-A5A4-C929F5740461}" destId="{D672D4AE-1F44-4A55-8BA1-BF07F150ADDA}" srcOrd="5" destOrd="0" parTransId="{E2C1EE20-D3CB-4467-8D08-9BED669EDC02}" sibTransId="{A3663FBC-18DB-4D28-B5AA-A791BA9EB49F}"/>
    <dgm:cxn modelId="{01E31B53-E0D4-471B-8EFB-B638E720CAF1}" type="presOf" srcId="{C55EA65B-FFFB-4CAF-83FF-ECDF9627D276}" destId="{DBF14DAB-6ACF-4665-B831-5AB75E039306}" srcOrd="0" destOrd="0" presId="urn:microsoft.com/office/officeart/2005/8/layout/default"/>
    <dgm:cxn modelId="{58D11F85-82AA-4944-A375-D5D62CB06460}" srcId="{C1FF8C03-A155-498B-A5A4-C929F5740461}" destId="{09EA0EF5-7F66-4C59-8D65-2DCB2C1B781C}" srcOrd="1" destOrd="0" parTransId="{A1ADD493-98C3-4D1D-922C-84FC165E0C09}" sibTransId="{F95BAE29-3C60-4DC1-9C0B-B9C630392522}"/>
    <dgm:cxn modelId="{9C69FCCB-7088-4494-8465-1613DBE33E19}" type="presOf" srcId="{09EA0EF5-7F66-4C59-8D65-2DCB2C1B781C}" destId="{3951351D-7AAF-40F2-AD78-71CF442C2A75}" srcOrd="0" destOrd="0" presId="urn:microsoft.com/office/officeart/2005/8/layout/default"/>
    <dgm:cxn modelId="{471B07A5-8905-4CB4-9FEB-64E1E5CE9D73}" srcId="{C1FF8C03-A155-498B-A5A4-C929F5740461}" destId="{9D3898D2-7B64-4B02-BB45-17F4603220C4}" srcOrd="0" destOrd="0" parTransId="{934770EE-9861-43F5-8641-DCE415ED0153}" sibTransId="{2CD7D666-A3C0-4F53-9BFD-A765B575BA07}"/>
    <dgm:cxn modelId="{3AE3D819-24FD-40B9-A1E1-6A57631817F2}" type="presOf" srcId="{D672D4AE-1F44-4A55-8BA1-BF07F150ADDA}" destId="{7C2D9E5A-338C-4CAE-9098-550544DBB75D}" srcOrd="0" destOrd="0" presId="urn:microsoft.com/office/officeart/2005/8/layout/default"/>
    <dgm:cxn modelId="{31BB044F-8ED5-426F-9DEA-B70CDED0AFF1}" srcId="{C1FF8C03-A155-498B-A5A4-C929F5740461}" destId="{D39343ED-C001-4A9F-AB6D-E3EA4687D478}" srcOrd="3" destOrd="0" parTransId="{61FA4336-AA13-4065-8F03-BFBDE08CCDD9}" sibTransId="{A84F4EBD-AE2B-4C4B-9000-64B3BD1F8AD7}"/>
    <dgm:cxn modelId="{30C1EAFA-F0AC-4FD1-8E67-7F8C58DC467B}" srcId="{C1FF8C03-A155-498B-A5A4-C929F5740461}" destId="{978C31B3-3031-4D40-89A4-A32CF8372653}" srcOrd="2" destOrd="0" parTransId="{6CC1D4FE-3255-4CC9-AF3F-8D43780A3680}" sibTransId="{EE69A3CF-76D0-4EF3-ABD1-35939FBE32A3}"/>
    <dgm:cxn modelId="{89F4ECCC-6405-47C2-A234-F76907B40680}" srcId="{C1FF8C03-A155-498B-A5A4-C929F5740461}" destId="{C7A3D9B6-D846-4C36-AE2B-9E63E22297B8}" srcOrd="7" destOrd="0" parTransId="{67BD5300-28A8-44EB-9B7E-80493E95BE2F}" sibTransId="{58F49885-CFA8-4283-AEEC-3174FF695646}"/>
    <dgm:cxn modelId="{315730CE-5DA3-43AD-88DA-1160350D1116}" type="presParOf" srcId="{0382862D-8AE8-4E2E-9667-08F41BD6A68E}" destId="{8D0091D2-F50E-4352-B154-CD07A057FE68}" srcOrd="0" destOrd="0" presId="urn:microsoft.com/office/officeart/2005/8/layout/default"/>
    <dgm:cxn modelId="{F70F5489-747F-40CD-A266-2AE3CD83AA40}" type="presParOf" srcId="{0382862D-8AE8-4E2E-9667-08F41BD6A68E}" destId="{1EFD72A2-09F3-4805-8DC6-8C3A9494F61C}" srcOrd="1" destOrd="0" presId="urn:microsoft.com/office/officeart/2005/8/layout/default"/>
    <dgm:cxn modelId="{F656BE75-6A12-4DDE-9200-61C5E982B397}" type="presParOf" srcId="{0382862D-8AE8-4E2E-9667-08F41BD6A68E}" destId="{3951351D-7AAF-40F2-AD78-71CF442C2A75}" srcOrd="2" destOrd="0" presId="urn:microsoft.com/office/officeart/2005/8/layout/default"/>
    <dgm:cxn modelId="{948912F4-0709-416C-ACDD-371139DFA5AC}" type="presParOf" srcId="{0382862D-8AE8-4E2E-9667-08F41BD6A68E}" destId="{C8AF8C88-1D16-45EC-9620-CBA277B61C73}" srcOrd="3" destOrd="0" presId="urn:microsoft.com/office/officeart/2005/8/layout/default"/>
    <dgm:cxn modelId="{E9D9DE26-37E7-4430-9B4F-B53472484FBB}" type="presParOf" srcId="{0382862D-8AE8-4E2E-9667-08F41BD6A68E}" destId="{359105B2-B8E0-4EE6-8066-209F14A819A0}" srcOrd="4" destOrd="0" presId="urn:microsoft.com/office/officeart/2005/8/layout/default"/>
    <dgm:cxn modelId="{5976A474-DDD0-44C1-B859-26E1B4E107E0}" type="presParOf" srcId="{0382862D-8AE8-4E2E-9667-08F41BD6A68E}" destId="{4FFADE97-8B5D-4DAE-B7E4-4FF481CF1F16}" srcOrd="5" destOrd="0" presId="urn:microsoft.com/office/officeart/2005/8/layout/default"/>
    <dgm:cxn modelId="{284F3435-7E55-4631-9140-781DD4922094}" type="presParOf" srcId="{0382862D-8AE8-4E2E-9667-08F41BD6A68E}" destId="{E37844F1-6746-4332-8A2C-20653E019CAA}" srcOrd="6" destOrd="0" presId="urn:microsoft.com/office/officeart/2005/8/layout/default"/>
    <dgm:cxn modelId="{881E805F-76E8-4F0D-BBDE-1F6A73D0C48A}" type="presParOf" srcId="{0382862D-8AE8-4E2E-9667-08F41BD6A68E}" destId="{585563BC-B589-4854-8EF4-05995844E891}" srcOrd="7" destOrd="0" presId="urn:microsoft.com/office/officeart/2005/8/layout/default"/>
    <dgm:cxn modelId="{9B5445B9-BD47-4210-8C0C-A25ADDB6FF6C}" type="presParOf" srcId="{0382862D-8AE8-4E2E-9667-08F41BD6A68E}" destId="{E1774EF0-E4CF-4B1E-8C5E-CE6140FA45CC}" srcOrd="8" destOrd="0" presId="urn:microsoft.com/office/officeart/2005/8/layout/default"/>
    <dgm:cxn modelId="{0B860CA8-7025-4EF1-A11A-3C5442BB2B04}" type="presParOf" srcId="{0382862D-8AE8-4E2E-9667-08F41BD6A68E}" destId="{BC2C9493-B199-47BE-85F9-20E05DE98C8E}" srcOrd="9" destOrd="0" presId="urn:microsoft.com/office/officeart/2005/8/layout/default"/>
    <dgm:cxn modelId="{F159B6F8-396D-47B8-91E3-00FB9BD7C318}" type="presParOf" srcId="{0382862D-8AE8-4E2E-9667-08F41BD6A68E}" destId="{7C2D9E5A-338C-4CAE-9098-550544DBB75D}" srcOrd="10" destOrd="0" presId="urn:microsoft.com/office/officeart/2005/8/layout/default"/>
    <dgm:cxn modelId="{E61B4530-EB0B-412E-86CD-079B3A804FE8}" type="presParOf" srcId="{0382862D-8AE8-4E2E-9667-08F41BD6A68E}" destId="{741E5812-76E1-4087-96BA-8CE69F8E3863}" srcOrd="11" destOrd="0" presId="urn:microsoft.com/office/officeart/2005/8/layout/default"/>
    <dgm:cxn modelId="{554295B8-EDA1-45D2-92AC-FBB991F4A338}" type="presParOf" srcId="{0382862D-8AE8-4E2E-9667-08F41BD6A68E}" destId="{DBF14DAB-6ACF-4665-B831-5AB75E039306}" srcOrd="12" destOrd="0" presId="urn:microsoft.com/office/officeart/2005/8/layout/default"/>
    <dgm:cxn modelId="{4678EE5C-5F48-4634-AFB3-F0EE3E985C1A}" type="presParOf" srcId="{0382862D-8AE8-4E2E-9667-08F41BD6A68E}" destId="{AF501DEB-F417-4F32-B2B7-B339597FF942}" srcOrd="13" destOrd="0" presId="urn:microsoft.com/office/officeart/2005/8/layout/default"/>
    <dgm:cxn modelId="{E965EF82-796F-4A18-9195-A891C52AD18F}" type="presParOf" srcId="{0382862D-8AE8-4E2E-9667-08F41BD6A68E}" destId="{A25DB558-5299-4DE8-A85C-F16CBD64164B}" srcOrd="14" destOrd="0" presId="urn:microsoft.com/office/officeart/2005/8/layout/default"/>
  </dgm:cxnLst>
  <dgm:bg/>
  <dgm:whole>
    <a:ln>
      <a:solidFill>
        <a:schemeClr val="accent6"/>
      </a:solidFill>
    </a:ln>
  </dgm:whole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8CE547F-AED0-48D6-B65C-5BCA27425158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A4392CF-B07A-4BF4-B03C-B05321542084}" type="pres">
      <dgm:prSet presAssocID="{C8CE547F-AED0-48D6-B65C-5BCA27425158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E7D9E7AC-C391-4CA6-8C89-5DE165C2534A}" type="presOf" srcId="{C8CE547F-AED0-48D6-B65C-5BCA27425158}" destId="{0A4392CF-B07A-4BF4-B03C-B05321542084}" srcOrd="0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34C47483-629C-40EC-9477-132B941E1D0D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90B66A9-C266-46FB-8166-6ECE73271022}">
      <dgm:prSet phldrT="[Текст]" custT="1"/>
      <dgm:spPr>
        <a:solidFill>
          <a:srgbClr val="0078BF"/>
        </a:solidFill>
      </dgm:spPr>
      <dgm:t>
        <a:bodyPr/>
        <a:lstStyle/>
        <a:p>
          <a:pPr rtl="0"/>
          <a:r>
            <a:rPr lang="ru-RU" sz="1800" b="1" dirty="0" smtClean="0"/>
            <a:t>Форма  участия</a:t>
          </a:r>
          <a:endParaRPr lang="ru-RU" sz="1800" dirty="0"/>
        </a:p>
      </dgm:t>
    </dgm:pt>
    <dgm:pt modelId="{69B2A8CD-10F3-4AF4-9E30-9A40E149E478}" type="parTrans" cxnId="{E9B3BFDE-0C7E-4089-85EF-F75ED3D0A151}">
      <dgm:prSet/>
      <dgm:spPr/>
      <dgm:t>
        <a:bodyPr/>
        <a:lstStyle/>
        <a:p>
          <a:endParaRPr lang="ru-RU"/>
        </a:p>
      </dgm:t>
    </dgm:pt>
    <dgm:pt modelId="{6DA9E8D0-4360-4389-B39F-CCB979767E92}" type="sibTrans" cxnId="{E9B3BFDE-0C7E-4089-85EF-F75ED3D0A151}">
      <dgm:prSet/>
      <dgm:spPr/>
      <dgm:t>
        <a:bodyPr/>
        <a:lstStyle/>
        <a:p>
          <a:endParaRPr lang="ru-RU"/>
        </a:p>
      </dgm:t>
    </dgm:pt>
    <dgm:pt modelId="{7E9AFFE8-0DE3-4265-A7EE-CD89BFB1A27B}">
      <dgm:prSet phldrT="[Текст]" custT="1"/>
      <dgm:spPr>
        <a:solidFill>
          <a:schemeClr val="bg1">
            <a:alpha val="90000"/>
          </a:schemeClr>
        </a:solidFill>
        <a:ln>
          <a:noFill/>
        </a:ln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ru-RU" sz="1400" b="0" kern="1200" dirty="0" smtClean="0">
              <a:solidFill>
                <a:schemeClr val="accent1">
                  <a:lumMod val="75000"/>
                </a:schemeClr>
              </a:solidFill>
              <a:latin typeface="PT Sans" panose="020B0503020203020204" pitchFamily="34" charset="-52"/>
              <a:ea typeface="PT Sans" panose="020B0503020203020204" pitchFamily="34" charset="-52"/>
              <a:cs typeface="Arial" panose="020B0604020202020204" pitchFamily="34" charset="0"/>
            </a:rPr>
            <a:t>Предоставление процентного </a:t>
          </a:r>
          <a:r>
            <a:rPr lang="ru-RU" sz="1400" b="1" kern="1200" dirty="0" smtClean="0">
              <a:solidFill>
                <a:schemeClr val="accent1">
                  <a:lumMod val="75000"/>
                </a:schemeClr>
              </a:solidFill>
              <a:latin typeface="PT Sans" panose="020B0503020203020204" pitchFamily="34" charset="-52"/>
              <a:ea typeface="PT Sans" panose="020B0503020203020204" pitchFamily="34" charset="-52"/>
              <a:cs typeface="Arial" panose="020B0604020202020204" pitchFamily="34" charset="0"/>
            </a:rPr>
            <a:t>займа </a:t>
          </a:r>
          <a:endParaRPr lang="ru-RU" sz="1400" b="1" kern="1200" dirty="0">
            <a:solidFill>
              <a:schemeClr val="accent1">
                <a:lumMod val="75000"/>
              </a:schemeClr>
            </a:solidFill>
            <a:latin typeface="PT Sans" panose="020B0503020203020204" pitchFamily="34" charset="-52"/>
            <a:ea typeface="PT Sans" panose="020B0503020203020204" pitchFamily="34" charset="-52"/>
          </a:endParaRPr>
        </a:p>
      </dgm:t>
    </dgm:pt>
    <dgm:pt modelId="{C90F6B80-FC11-4DD1-9876-3AD1A2A1A3A4}" type="parTrans" cxnId="{40BDC24C-2F28-49E0-AAF5-FF9B4A5F2A85}">
      <dgm:prSet/>
      <dgm:spPr/>
      <dgm:t>
        <a:bodyPr/>
        <a:lstStyle/>
        <a:p>
          <a:endParaRPr lang="ru-RU"/>
        </a:p>
      </dgm:t>
    </dgm:pt>
    <dgm:pt modelId="{A695651C-578B-46B5-AA64-F11571A2F786}" type="sibTrans" cxnId="{40BDC24C-2F28-49E0-AAF5-FF9B4A5F2A85}">
      <dgm:prSet/>
      <dgm:spPr/>
      <dgm:t>
        <a:bodyPr/>
        <a:lstStyle/>
        <a:p>
          <a:endParaRPr lang="ru-RU"/>
        </a:p>
      </dgm:t>
    </dgm:pt>
    <dgm:pt modelId="{4ADD63E9-39F5-41E5-A127-E8FAA5918389}">
      <dgm:prSet phldrT="[Текст]" custT="1"/>
      <dgm:spPr>
        <a:solidFill>
          <a:srgbClr val="0078BF"/>
        </a:solidFill>
      </dgm:spPr>
      <dgm:t>
        <a:bodyPr/>
        <a:lstStyle/>
        <a:p>
          <a:pPr rtl="0"/>
          <a:r>
            <a:rPr lang="ru-RU" sz="1800" b="1" dirty="0" smtClean="0"/>
            <a:t>Основные условия</a:t>
          </a:r>
          <a:endParaRPr lang="ru-RU" sz="1800" dirty="0"/>
        </a:p>
      </dgm:t>
    </dgm:pt>
    <dgm:pt modelId="{4AE18A71-83EB-4A6C-A0F7-C869ACC4CFF7}" type="parTrans" cxnId="{B1110241-FD7C-4E20-AD95-F87B5625008D}">
      <dgm:prSet/>
      <dgm:spPr/>
      <dgm:t>
        <a:bodyPr/>
        <a:lstStyle/>
        <a:p>
          <a:endParaRPr lang="ru-RU"/>
        </a:p>
      </dgm:t>
    </dgm:pt>
    <dgm:pt modelId="{EE3E148B-94A9-4CCD-87F0-C2A7170802C1}" type="sibTrans" cxnId="{B1110241-FD7C-4E20-AD95-F87B5625008D}">
      <dgm:prSet/>
      <dgm:spPr/>
      <dgm:t>
        <a:bodyPr/>
        <a:lstStyle/>
        <a:p>
          <a:endParaRPr lang="ru-RU"/>
        </a:p>
      </dgm:t>
    </dgm:pt>
    <dgm:pt modelId="{F2B02CE8-F35C-4516-BE99-709C79E4A879}">
      <dgm:prSet phldrT="[Текст]" custT="1"/>
      <dgm:spPr>
        <a:noFill/>
        <a:ln>
          <a:noFill/>
        </a:ln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ru-RU" sz="1400" b="0" kern="1200" dirty="0" smtClean="0">
              <a:solidFill>
                <a:schemeClr val="accent1">
                  <a:lumMod val="75000"/>
                </a:schemeClr>
              </a:solidFill>
              <a:latin typeface="PT Sans" panose="020B0503020203020204" pitchFamily="34" charset="-52"/>
              <a:ea typeface="PT Sans" panose="020B0503020203020204" pitchFamily="34" charset="-52"/>
              <a:cs typeface="Arial" panose="020B0604020202020204" pitchFamily="34" charset="0"/>
            </a:rPr>
            <a:t>Сумма  - </a:t>
          </a:r>
          <a:r>
            <a:rPr lang="ru-RU" sz="1400" b="1" kern="1200" dirty="0" smtClean="0">
              <a:solidFill>
                <a:srgbClr val="92D050"/>
              </a:solidFill>
              <a:latin typeface="PT Sans" panose="020B0503020203020204" pitchFamily="34" charset="-52"/>
              <a:ea typeface="PT Sans" panose="020B0503020203020204" pitchFamily="34" charset="-52"/>
              <a:cs typeface="Arial" panose="020B0604020202020204" pitchFamily="34" charset="0"/>
            </a:rPr>
            <a:t>от 100 до 1000 млн. руб.  </a:t>
          </a:r>
          <a:endParaRPr lang="ru-RU" sz="1400" b="1" kern="1200" dirty="0">
            <a:solidFill>
              <a:srgbClr val="92D050"/>
            </a:solidFill>
            <a:latin typeface="PT Sans" panose="020B0503020203020204" pitchFamily="34" charset="-52"/>
            <a:ea typeface="PT Sans" panose="020B0503020203020204" pitchFamily="34" charset="-52"/>
            <a:cs typeface="Arial" panose="020B0604020202020204" pitchFamily="34" charset="0"/>
          </a:endParaRPr>
        </a:p>
      </dgm:t>
    </dgm:pt>
    <dgm:pt modelId="{58D8B630-5B46-4E19-996F-8F60661A7302}" type="parTrans" cxnId="{D3B37747-B31C-4DFB-810E-99AC3A869BAB}">
      <dgm:prSet/>
      <dgm:spPr/>
      <dgm:t>
        <a:bodyPr/>
        <a:lstStyle/>
        <a:p>
          <a:endParaRPr lang="ru-RU"/>
        </a:p>
      </dgm:t>
    </dgm:pt>
    <dgm:pt modelId="{80FD8851-E441-4809-B3DC-9B9B13539438}" type="sibTrans" cxnId="{D3B37747-B31C-4DFB-810E-99AC3A869BAB}">
      <dgm:prSet/>
      <dgm:spPr/>
      <dgm:t>
        <a:bodyPr/>
        <a:lstStyle/>
        <a:p>
          <a:endParaRPr lang="ru-RU"/>
        </a:p>
      </dgm:t>
    </dgm:pt>
    <dgm:pt modelId="{FE08ABCB-F588-4F2E-B46D-267EB0FF95A7}">
      <dgm:prSet phldrT="[Текст]" custT="1"/>
      <dgm:spPr>
        <a:solidFill>
          <a:srgbClr val="0078BF"/>
        </a:solidFill>
      </dgm:spPr>
      <dgm:t>
        <a:bodyPr/>
        <a:lstStyle/>
        <a:p>
          <a:pPr rtl="0"/>
          <a:r>
            <a:rPr lang="ru-RU" sz="1800" b="1" dirty="0" smtClean="0"/>
            <a:t>Требования к проекту и инициатору (заемщику)</a:t>
          </a:r>
          <a:endParaRPr lang="ru-RU" sz="1800" dirty="0"/>
        </a:p>
      </dgm:t>
    </dgm:pt>
    <dgm:pt modelId="{E9C4AE4B-080E-4D2C-BC3C-C7A2AB54EF0D}" type="parTrans" cxnId="{07E2C686-35D1-466E-B61F-03E1C56B0B78}">
      <dgm:prSet/>
      <dgm:spPr/>
      <dgm:t>
        <a:bodyPr/>
        <a:lstStyle/>
        <a:p>
          <a:endParaRPr lang="ru-RU"/>
        </a:p>
      </dgm:t>
    </dgm:pt>
    <dgm:pt modelId="{8D27EA22-C05B-4FFB-8929-E9E313A29FBD}" type="sibTrans" cxnId="{07E2C686-35D1-466E-B61F-03E1C56B0B78}">
      <dgm:prSet/>
      <dgm:spPr/>
      <dgm:t>
        <a:bodyPr/>
        <a:lstStyle/>
        <a:p>
          <a:endParaRPr lang="ru-RU"/>
        </a:p>
      </dgm:t>
    </dgm:pt>
    <dgm:pt modelId="{A9FE9F2C-135F-4CF4-832E-22679FD60325}">
      <dgm:prSet phldrT="[Текст]" custT="1"/>
      <dgm:spPr>
        <a:noFill/>
        <a:ln>
          <a:noFill/>
        </a:ln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ru-RU" sz="1400" b="0" kern="1200" dirty="0" smtClean="0">
              <a:solidFill>
                <a:schemeClr val="accent1">
                  <a:lumMod val="75000"/>
                </a:schemeClr>
              </a:solidFill>
              <a:latin typeface="PT Sans" panose="020B0503020203020204" pitchFamily="34" charset="-52"/>
              <a:ea typeface="PT Sans" panose="020B0503020203020204" pitchFamily="34" charset="-52"/>
              <a:cs typeface="Arial" panose="020B0604020202020204" pitchFamily="34" charset="0"/>
            </a:rPr>
            <a:t>Инициатор (заемщик) – юридическое лицо, </a:t>
          </a:r>
          <a:r>
            <a:rPr lang="ru-RU" sz="1400" b="1" kern="1200" dirty="0" smtClean="0">
              <a:solidFill>
                <a:srgbClr val="92D050"/>
              </a:solidFill>
              <a:latin typeface="PT Sans" panose="020B0503020203020204" pitchFamily="34" charset="-52"/>
              <a:ea typeface="PT Sans" panose="020B0503020203020204" pitchFamily="34" charset="-52"/>
              <a:cs typeface="Arial" panose="020B0604020202020204" pitchFamily="34" charset="0"/>
            </a:rPr>
            <a:t>резидент РФ</a:t>
          </a:r>
          <a:endParaRPr lang="ru-RU" sz="1400" b="1" kern="1200" dirty="0">
            <a:solidFill>
              <a:srgbClr val="92D050"/>
            </a:solidFill>
            <a:latin typeface="PT Sans" panose="020B0503020203020204" pitchFamily="34" charset="-52"/>
            <a:ea typeface="PT Sans" panose="020B0503020203020204" pitchFamily="34" charset="-52"/>
            <a:cs typeface="Arial" panose="020B0604020202020204" pitchFamily="34" charset="0"/>
          </a:endParaRPr>
        </a:p>
      </dgm:t>
    </dgm:pt>
    <dgm:pt modelId="{BDB2FB97-C0C2-47E4-A2CD-78E2C8BFCB2D}" type="parTrans" cxnId="{636BD67C-6327-466C-A73B-F1F79CFB9737}">
      <dgm:prSet/>
      <dgm:spPr/>
      <dgm:t>
        <a:bodyPr/>
        <a:lstStyle/>
        <a:p>
          <a:endParaRPr lang="ru-RU"/>
        </a:p>
      </dgm:t>
    </dgm:pt>
    <dgm:pt modelId="{7469FBA5-88FB-4BE7-88ED-102829428D2C}" type="sibTrans" cxnId="{636BD67C-6327-466C-A73B-F1F79CFB9737}">
      <dgm:prSet/>
      <dgm:spPr/>
      <dgm:t>
        <a:bodyPr/>
        <a:lstStyle/>
        <a:p>
          <a:endParaRPr lang="ru-RU"/>
        </a:p>
      </dgm:t>
    </dgm:pt>
    <dgm:pt modelId="{B02F9FB2-AA57-4C88-A7A2-50C5F717590A}">
      <dgm:prSet custT="1"/>
      <dgm:spPr>
        <a:solidFill>
          <a:schemeClr val="bg1">
            <a:alpha val="90000"/>
          </a:schemeClr>
        </a:solidFill>
        <a:ln>
          <a:noFill/>
        </a:ln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ru-RU" sz="1400" b="1" kern="1200" dirty="0" smtClean="0">
              <a:solidFill>
                <a:schemeClr val="accent1">
                  <a:lumMod val="75000"/>
                </a:schemeClr>
              </a:solidFill>
              <a:latin typeface="PT Sans" panose="020B0503020203020204" pitchFamily="34" charset="-52"/>
              <a:ea typeface="PT Sans" panose="020B0503020203020204" pitchFamily="34" charset="-52"/>
              <a:cs typeface="Arial" panose="020B0604020202020204" pitchFamily="34" charset="0"/>
            </a:rPr>
            <a:t>Вхождение</a:t>
          </a:r>
          <a:r>
            <a:rPr lang="en-US" sz="1400" b="1" kern="1200" dirty="0" smtClean="0">
              <a:solidFill>
                <a:schemeClr val="accent1">
                  <a:lumMod val="75000"/>
                </a:schemeClr>
              </a:solidFill>
              <a:latin typeface="PT Sans" panose="020B0503020203020204" pitchFamily="34" charset="-52"/>
              <a:ea typeface="PT Sans" panose="020B0503020203020204" pitchFamily="34" charset="-52"/>
              <a:cs typeface="Arial" panose="020B0604020202020204" pitchFamily="34" charset="0"/>
            </a:rPr>
            <a:t> </a:t>
          </a:r>
          <a:r>
            <a:rPr lang="ru-RU" sz="1400" b="1" kern="1200" dirty="0" smtClean="0">
              <a:solidFill>
                <a:schemeClr val="accent1">
                  <a:lumMod val="75000"/>
                </a:schemeClr>
              </a:solidFill>
              <a:latin typeface="PT Sans" panose="020B0503020203020204" pitchFamily="34" charset="-52"/>
              <a:ea typeface="PT Sans" panose="020B0503020203020204" pitchFamily="34" charset="-52"/>
              <a:cs typeface="Arial" panose="020B0604020202020204" pitchFamily="34" charset="0"/>
            </a:rPr>
            <a:t>в капитал </a:t>
          </a:r>
          <a:r>
            <a:rPr lang="ru-RU" sz="1400" b="0" kern="1200" dirty="0" smtClean="0">
              <a:solidFill>
                <a:schemeClr val="accent1">
                  <a:lumMod val="75000"/>
                </a:schemeClr>
              </a:solidFill>
              <a:latin typeface="PT Sans" panose="020B0503020203020204" pitchFamily="34" charset="-52"/>
              <a:ea typeface="PT Sans" panose="020B0503020203020204" pitchFamily="34" charset="-52"/>
              <a:cs typeface="Arial" panose="020B0604020202020204" pitchFamily="34" charset="0"/>
            </a:rPr>
            <a:t>компании-инициатора (не более 49%)</a:t>
          </a:r>
        </a:p>
      </dgm:t>
    </dgm:pt>
    <dgm:pt modelId="{4A6F5EE8-957B-47F6-BAAB-223DD9110082}" type="parTrans" cxnId="{8C6020A5-C8E5-45FE-B6F3-D10C5CC69425}">
      <dgm:prSet/>
      <dgm:spPr/>
      <dgm:t>
        <a:bodyPr/>
        <a:lstStyle/>
        <a:p>
          <a:endParaRPr lang="ru-RU"/>
        </a:p>
      </dgm:t>
    </dgm:pt>
    <dgm:pt modelId="{0824915A-BAC5-4B5A-A694-904D530F39D0}" type="sibTrans" cxnId="{8C6020A5-C8E5-45FE-B6F3-D10C5CC69425}">
      <dgm:prSet/>
      <dgm:spPr/>
      <dgm:t>
        <a:bodyPr/>
        <a:lstStyle/>
        <a:p>
          <a:endParaRPr lang="ru-RU"/>
        </a:p>
      </dgm:t>
    </dgm:pt>
    <dgm:pt modelId="{496B4B27-6CD9-4394-8A14-2AF0793CC3F1}">
      <dgm:prSet custT="1"/>
      <dgm:spPr>
        <a:noFill/>
        <a:ln>
          <a:noFill/>
        </a:ln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ru-RU" sz="1400" b="0" kern="1200" dirty="0" smtClean="0">
              <a:solidFill>
                <a:schemeClr val="accent1">
                  <a:lumMod val="75000"/>
                </a:schemeClr>
              </a:solidFill>
              <a:latin typeface="PT Sans" panose="020B0503020203020204" pitchFamily="34" charset="-52"/>
              <a:ea typeface="PT Sans" panose="020B0503020203020204" pitchFamily="34" charset="-52"/>
              <a:cs typeface="Arial" panose="020B0604020202020204" pitchFamily="34" charset="0"/>
            </a:rPr>
            <a:t>Ставка  - </a:t>
          </a:r>
          <a:r>
            <a:rPr lang="ru-RU" sz="1400" b="1" kern="1200" dirty="0" smtClean="0">
              <a:solidFill>
                <a:srgbClr val="92D050"/>
              </a:solidFill>
              <a:latin typeface="PT Sans" panose="020B0503020203020204" pitchFamily="34" charset="-52"/>
              <a:ea typeface="PT Sans" panose="020B0503020203020204" pitchFamily="34" charset="-52"/>
              <a:cs typeface="Arial" panose="020B0604020202020204" pitchFamily="34" charset="0"/>
            </a:rPr>
            <a:t>5 % годовых</a:t>
          </a:r>
        </a:p>
      </dgm:t>
    </dgm:pt>
    <dgm:pt modelId="{4B0D72A8-7DD8-436F-A75D-1862AAA05DC6}" type="parTrans" cxnId="{DC6612EC-6E42-4057-8E49-A42AD8A27F4A}">
      <dgm:prSet/>
      <dgm:spPr/>
      <dgm:t>
        <a:bodyPr/>
        <a:lstStyle/>
        <a:p>
          <a:endParaRPr lang="ru-RU"/>
        </a:p>
      </dgm:t>
    </dgm:pt>
    <dgm:pt modelId="{EBAF16F2-643F-44CA-A190-1BCD1588E5A2}" type="sibTrans" cxnId="{DC6612EC-6E42-4057-8E49-A42AD8A27F4A}">
      <dgm:prSet/>
      <dgm:spPr/>
      <dgm:t>
        <a:bodyPr/>
        <a:lstStyle/>
        <a:p>
          <a:endParaRPr lang="ru-RU"/>
        </a:p>
      </dgm:t>
    </dgm:pt>
    <dgm:pt modelId="{1A876357-5ECF-48DF-8EC6-50104AD9E9DE}">
      <dgm:prSet custT="1"/>
      <dgm:spPr>
        <a:noFill/>
        <a:ln>
          <a:noFill/>
        </a:ln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ru-RU" sz="1400" b="0" kern="1200" dirty="0" smtClean="0">
              <a:solidFill>
                <a:schemeClr val="accent1">
                  <a:lumMod val="75000"/>
                </a:schemeClr>
              </a:solidFill>
              <a:latin typeface="PT Sans" panose="020B0503020203020204" pitchFamily="34" charset="-52"/>
              <a:ea typeface="PT Sans" panose="020B0503020203020204" pitchFamily="34" charset="-52"/>
              <a:cs typeface="Arial" panose="020B0604020202020204" pitchFamily="34" charset="0"/>
            </a:rPr>
            <a:t>Срок – </a:t>
          </a:r>
          <a:r>
            <a:rPr lang="ru-RU" sz="1400" b="1" kern="1200" dirty="0" smtClean="0">
              <a:solidFill>
                <a:srgbClr val="92D050"/>
              </a:solidFill>
              <a:latin typeface="PT Sans" panose="020B0503020203020204" pitchFamily="34" charset="-52"/>
              <a:ea typeface="PT Sans" panose="020B0503020203020204" pitchFamily="34" charset="-52"/>
              <a:cs typeface="Arial" panose="020B0604020202020204" pitchFamily="34" charset="0"/>
            </a:rPr>
            <a:t>до 8 лет</a:t>
          </a:r>
        </a:p>
      </dgm:t>
    </dgm:pt>
    <dgm:pt modelId="{70DAF891-CE7B-48AF-BFDC-8CE7419D2BE8}" type="parTrans" cxnId="{8C6A654A-61F2-42F5-9630-75792866A73C}">
      <dgm:prSet/>
      <dgm:spPr/>
      <dgm:t>
        <a:bodyPr/>
        <a:lstStyle/>
        <a:p>
          <a:endParaRPr lang="ru-RU"/>
        </a:p>
      </dgm:t>
    </dgm:pt>
    <dgm:pt modelId="{1D0148A9-1DEC-45FB-84BF-BFD04B89630F}" type="sibTrans" cxnId="{8C6A654A-61F2-42F5-9630-75792866A73C}">
      <dgm:prSet/>
      <dgm:spPr/>
      <dgm:t>
        <a:bodyPr/>
        <a:lstStyle/>
        <a:p>
          <a:endParaRPr lang="ru-RU"/>
        </a:p>
      </dgm:t>
    </dgm:pt>
    <dgm:pt modelId="{BBCA4808-A0B2-4466-9DCE-6C285765B7A1}">
      <dgm:prSet custT="1"/>
      <dgm:spPr>
        <a:noFill/>
        <a:ln>
          <a:noFill/>
        </a:ln>
      </dgm:spPr>
      <dgm:t>
        <a:bodyPr/>
        <a:lstStyle/>
        <a:p>
          <a:pPr>
            <a:lnSpc>
              <a:spcPct val="150000"/>
            </a:lnSpc>
            <a:spcAft>
              <a:spcPts val="0"/>
            </a:spcAft>
          </a:pPr>
          <a:r>
            <a:rPr lang="ru-RU" sz="1400" b="0" kern="1200" dirty="0" smtClean="0">
              <a:solidFill>
                <a:schemeClr val="accent1">
                  <a:lumMod val="75000"/>
                </a:schemeClr>
              </a:solidFill>
              <a:latin typeface="PT Sans" panose="020B0503020203020204" pitchFamily="34" charset="-52"/>
              <a:ea typeface="PT Sans" panose="020B0503020203020204" pitchFamily="34" charset="-52"/>
              <a:cs typeface="Arial" panose="020B0604020202020204" pitchFamily="34" charset="0"/>
            </a:rPr>
            <a:t>Участие </a:t>
          </a:r>
          <a:r>
            <a:rPr lang="ru-RU" sz="1400" b="1" kern="1200" dirty="0" smtClean="0">
              <a:solidFill>
                <a:srgbClr val="92D050"/>
              </a:solidFill>
              <a:latin typeface="PT Sans" panose="020B0503020203020204" pitchFamily="34" charset="-52"/>
              <a:ea typeface="PT Sans" panose="020B0503020203020204" pitchFamily="34" charset="-52"/>
              <a:cs typeface="Arial" panose="020B0604020202020204" pitchFamily="34" charset="0"/>
            </a:rPr>
            <a:t>собственными средствами </a:t>
          </a:r>
          <a:r>
            <a:rPr lang="ru-RU" sz="1400" b="0" kern="1200" dirty="0" smtClean="0">
              <a:solidFill>
                <a:schemeClr val="accent1">
                  <a:lumMod val="75000"/>
                </a:schemeClr>
              </a:solidFill>
              <a:latin typeface="PT Sans" panose="020B0503020203020204" pitchFamily="34" charset="-52"/>
              <a:ea typeface="PT Sans" panose="020B0503020203020204" pitchFamily="34" charset="-52"/>
              <a:cs typeface="Arial" panose="020B0604020202020204" pitchFamily="34" charset="0"/>
            </a:rPr>
            <a:t>инициатора в проекте </a:t>
          </a:r>
          <a:r>
            <a:rPr lang="ru-RU" sz="1400" b="1" kern="1200" dirty="0" smtClean="0">
              <a:solidFill>
                <a:srgbClr val="92D050"/>
              </a:solidFill>
              <a:latin typeface="PT Sans" panose="020B0503020203020204" pitchFamily="34" charset="-52"/>
              <a:ea typeface="PT Sans" panose="020B0503020203020204" pitchFamily="34" charset="-52"/>
              <a:cs typeface="Arial" panose="020B0604020202020204" pitchFamily="34" charset="0"/>
            </a:rPr>
            <a:t>не менее 15%  </a:t>
          </a:r>
          <a:endParaRPr lang="ru-RU" sz="1400" b="1" kern="1200" dirty="0">
            <a:solidFill>
              <a:srgbClr val="92D050"/>
            </a:solidFill>
            <a:latin typeface="PT Sans" panose="020B0503020203020204" pitchFamily="34" charset="-52"/>
            <a:ea typeface="PT Sans" panose="020B0503020203020204" pitchFamily="34" charset="-52"/>
            <a:cs typeface="Arial" panose="020B0604020202020204" pitchFamily="34" charset="0"/>
          </a:endParaRPr>
        </a:p>
      </dgm:t>
    </dgm:pt>
    <dgm:pt modelId="{0B4920A7-3C59-4B6A-9498-3FF26129A055}" type="parTrans" cxnId="{58ABFA29-DCA4-435B-981D-EC9FF7B522CD}">
      <dgm:prSet/>
      <dgm:spPr/>
      <dgm:t>
        <a:bodyPr/>
        <a:lstStyle/>
        <a:p>
          <a:endParaRPr lang="ru-RU"/>
        </a:p>
      </dgm:t>
    </dgm:pt>
    <dgm:pt modelId="{E3E90EE2-EC23-40AB-85A0-230A3F4E42D7}" type="sibTrans" cxnId="{58ABFA29-DCA4-435B-981D-EC9FF7B522CD}">
      <dgm:prSet/>
      <dgm:spPr/>
      <dgm:t>
        <a:bodyPr/>
        <a:lstStyle/>
        <a:p>
          <a:endParaRPr lang="ru-RU"/>
        </a:p>
      </dgm:t>
    </dgm:pt>
    <dgm:pt modelId="{B8E5376C-2083-4F7A-A4B2-F5B5309A5D08}">
      <dgm:prSet custT="1"/>
      <dgm:spPr>
        <a:noFill/>
        <a:ln>
          <a:noFill/>
        </a:ln>
      </dgm:spPr>
      <dgm:t>
        <a:bodyPr/>
        <a:lstStyle/>
        <a:p>
          <a:pPr>
            <a:lnSpc>
              <a:spcPct val="150000"/>
            </a:lnSpc>
            <a:spcAft>
              <a:spcPts val="0"/>
            </a:spcAft>
          </a:pPr>
          <a:r>
            <a:rPr lang="ru-RU" sz="1400" b="1" kern="1200" dirty="0" smtClean="0">
              <a:solidFill>
                <a:srgbClr val="92D050"/>
              </a:solidFill>
              <a:latin typeface="PT Sans" panose="020B0503020203020204" pitchFamily="34" charset="-52"/>
              <a:ea typeface="PT Sans" panose="020B0503020203020204" pitchFamily="34" charset="-52"/>
              <a:cs typeface="Arial" panose="020B0604020202020204" pitchFamily="34" charset="0"/>
            </a:rPr>
            <a:t>Отсрочка</a:t>
          </a:r>
          <a:r>
            <a:rPr lang="ru-RU" sz="1400" b="0" kern="1200" dirty="0" smtClean="0">
              <a:solidFill>
                <a:schemeClr val="accent1">
                  <a:lumMod val="75000"/>
                </a:schemeClr>
              </a:solidFill>
              <a:latin typeface="PT Sans" panose="020B0503020203020204" pitchFamily="34" charset="-52"/>
              <a:ea typeface="PT Sans" panose="020B0503020203020204" pitchFamily="34" charset="-52"/>
              <a:cs typeface="Arial" panose="020B0604020202020204" pitchFamily="34" charset="0"/>
            </a:rPr>
            <a:t> по выплате займа -  </a:t>
          </a:r>
          <a:r>
            <a:rPr lang="ru-RU" sz="1400" b="1" kern="1200" dirty="0" smtClean="0">
              <a:solidFill>
                <a:srgbClr val="92D050"/>
              </a:solidFill>
              <a:latin typeface="PT Sans" panose="020B0503020203020204" pitchFamily="34" charset="-52"/>
              <a:ea typeface="PT Sans" panose="020B0503020203020204" pitchFamily="34" charset="-52"/>
              <a:cs typeface="Arial" panose="020B0604020202020204" pitchFamily="34" charset="0"/>
            </a:rPr>
            <a:t>не более 3 лет</a:t>
          </a:r>
        </a:p>
      </dgm:t>
    </dgm:pt>
    <dgm:pt modelId="{D1ADFB1D-9DC5-4D65-BF0C-1D7D8AD0267F}" type="parTrans" cxnId="{D49C3C80-1484-4900-897A-7E843EB888A2}">
      <dgm:prSet/>
      <dgm:spPr/>
      <dgm:t>
        <a:bodyPr/>
        <a:lstStyle/>
        <a:p>
          <a:endParaRPr lang="ru-RU"/>
        </a:p>
      </dgm:t>
    </dgm:pt>
    <dgm:pt modelId="{B212AFA7-1B8A-4D90-81E5-78E38E492761}" type="sibTrans" cxnId="{D49C3C80-1484-4900-897A-7E843EB888A2}">
      <dgm:prSet/>
      <dgm:spPr/>
      <dgm:t>
        <a:bodyPr/>
        <a:lstStyle/>
        <a:p>
          <a:endParaRPr lang="ru-RU"/>
        </a:p>
      </dgm:t>
    </dgm:pt>
    <dgm:pt modelId="{53914602-DAF8-45E7-A40B-6A76D8EA73C4}">
      <dgm:prSet custT="1"/>
      <dgm:spPr>
        <a:noFill/>
        <a:ln>
          <a:noFill/>
        </a:ln>
      </dgm:spPr>
      <dgm:t>
        <a:bodyPr/>
        <a:lstStyle/>
        <a:p>
          <a:pPr>
            <a:lnSpc>
              <a:spcPct val="150000"/>
            </a:lnSpc>
            <a:spcAft>
              <a:spcPts val="0"/>
            </a:spcAft>
          </a:pPr>
          <a:r>
            <a:rPr lang="ru-RU" sz="1400" b="0" kern="1200" dirty="0" smtClean="0">
              <a:solidFill>
                <a:schemeClr val="accent1">
                  <a:lumMod val="75000"/>
                </a:schemeClr>
              </a:solidFill>
              <a:latin typeface="PT Sans" panose="020B0503020203020204" pitchFamily="34" charset="-52"/>
              <a:ea typeface="PT Sans" panose="020B0503020203020204" pitchFamily="34" charset="-52"/>
              <a:cs typeface="Arial" panose="020B0604020202020204" pitchFamily="34" charset="0"/>
            </a:rPr>
            <a:t>Наличие обеспечения </a:t>
          </a:r>
        </a:p>
      </dgm:t>
    </dgm:pt>
    <dgm:pt modelId="{8F0D8738-CE60-4174-9438-C5D28D1739D2}" type="parTrans" cxnId="{0598932E-C917-4789-97D3-23778A8CAF5A}">
      <dgm:prSet/>
      <dgm:spPr/>
      <dgm:t>
        <a:bodyPr/>
        <a:lstStyle/>
        <a:p>
          <a:endParaRPr lang="ru-RU"/>
        </a:p>
      </dgm:t>
    </dgm:pt>
    <dgm:pt modelId="{C5B1B6F3-C260-47D8-8AAC-163E867764B5}" type="sibTrans" cxnId="{0598932E-C917-4789-97D3-23778A8CAF5A}">
      <dgm:prSet/>
      <dgm:spPr/>
      <dgm:t>
        <a:bodyPr/>
        <a:lstStyle/>
        <a:p>
          <a:endParaRPr lang="ru-RU"/>
        </a:p>
      </dgm:t>
    </dgm:pt>
    <dgm:pt modelId="{1916D4CC-8F8B-4967-A6EB-5EA6DED3E4E3}">
      <dgm:prSet custT="1"/>
      <dgm:spPr>
        <a:noFill/>
        <a:ln>
          <a:noFill/>
        </a:ln>
      </dgm:spPr>
      <dgm:t>
        <a:bodyPr/>
        <a:lstStyle/>
        <a:p>
          <a:pPr>
            <a:lnSpc>
              <a:spcPct val="150000"/>
            </a:lnSpc>
            <a:spcAft>
              <a:spcPts val="0"/>
            </a:spcAft>
          </a:pPr>
          <a:r>
            <a:rPr lang="ru-RU" sz="1400" b="0" kern="1200" dirty="0" smtClean="0">
              <a:solidFill>
                <a:schemeClr val="accent1">
                  <a:lumMod val="75000"/>
                </a:schemeClr>
              </a:solidFill>
              <a:latin typeface="PT Sans" panose="020B0503020203020204" pitchFamily="34" charset="-52"/>
              <a:ea typeface="PT Sans" panose="020B0503020203020204" pitchFamily="34" charset="-52"/>
              <a:cs typeface="Arial" panose="020B0604020202020204" pitchFamily="34" charset="0"/>
            </a:rPr>
            <a:t>Отсутствие  зависимости от деятельности градообразующего предприятия</a:t>
          </a:r>
          <a:endParaRPr lang="ru-RU" sz="1400" b="0" kern="1200" dirty="0">
            <a:solidFill>
              <a:schemeClr val="accent1">
                <a:lumMod val="75000"/>
              </a:schemeClr>
            </a:solidFill>
            <a:latin typeface="PT Sans" panose="020B0503020203020204" pitchFamily="34" charset="-52"/>
            <a:ea typeface="PT Sans" panose="020B0503020203020204" pitchFamily="34" charset="-52"/>
            <a:cs typeface="Arial" panose="020B0604020202020204" pitchFamily="34" charset="0"/>
          </a:endParaRPr>
        </a:p>
      </dgm:t>
    </dgm:pt>
    <dgm:pt modelId="{1B08A6E3-04F5-4CF4-B8FF-B6015DDFED82}" type="parTrans" cxnId="{0794FE37-72A0-4F3A-892D-486D55F27C76}">
      <dgm:prSet/>
      <dgm:spPr/>
      <dgm:t>
        <a:bodyPr/>
        <a:lstStyle/>
        <a:p>
          <a:endParaRPr lang="ru-RU"/>
        </a:p>
      </dgm:t>
    </dgm:pt>
    <dgm:pt modelId="{2AE7129E-1A77-4EAC-91F4-D4280C503469}" type="sibTrans" cxnId="{0794FE37-72A0-4F3A-892D-486D55F27C76}">
      <dgm:prSet/>
      <dgm:spPr/>
      <dgm:t>
        <a:bodyPr/>
        <a:lstStyle/>
        <a:p>
          <a:endParaRPr lang="ru-RU"/>
        </a:p>
      </dgm:t>
    </dgm:pt>
    <dgm:pt modelId="{D3EC20C1-2109-44D0-87FA-7C30D6F031EB}">
      <dgm:prSet custT="1"/>
      <dgm:spPr>
        <a:noFill/>
        <a:ln>
          <a:noFill/>
        </a:ln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ru-RU" sz="1400" b="0" kern="1200" dirty="0" smtClean="0">
              <a:solidFill>
                <a:schemeClr val="accent1">
                  <a:lumMod val="75000"/>
                </a:schemeClr>
              </a:solidFill>
              <a:latin typeface="PT Sans" panose="020B0503020203020204" pitchFamily="34" charset="-52"/>
              <a:ea typeface="PT Sans" panose="020B0503020203020204" pitchFamily="34" charset="-52"/>
              <a:cs typeface="Arial" panose="020B0604020202020204" pitchFamily="34" charset="0"/>
            </a:rPr>
            <a:t>Отсутствие у</a:t>
          </a:r>
          <a:r>
            <a:rPr lang="en-US" sz="1400" b="0" kern="1200" dirty="0" smtClean="0">
              <a:solidFill>
                <a:schemeClr val="accent1">
                  <a:lumMod val="75000"/>
                </a:schemeClr>
              </a:solidFill>
              <a:latin typeface="PT Sans" panose="020B0503020203020204" pitchFamily="34" charset="-52"/>
              <a:ea typeface="PT Sans" panose="020B0503020203020204" pitchFamily="34" charset="-52"/>
              <a:cs typeface="Arial" panose="020B0604020202020204" pitchFamily="34" charset="0"/>
            </a:rPr>
            <a:t> </a:t>
          </a:r>
          <a:r>
            <a:rPr lang="ru-RU" sz="1400" b="0" kern="1200" dirty="0" smtClean="0">
              <a:solidFill>
                <a:schemeClr val="accent1">
                  <a:lumMod val="75000"/>
                </a:schemeClr>
              </a:solidFill>
              <a:latin typeface="PT Sans" panose="020B0503020203020204" pitchFamily="34" charset="-52"/>
              <a:ea typeface="PT Sans" panose="020B0503020203020204" pitchFamily="34" charset="-52"/>
              <a:cs typeface="Arial" panose="020B0604020202020204" pitchFamily="34" charset="0"/>
            </a:rPr>
            <a:t>инициатора просроченной задолженности перед бюджетом и фондами</a:t>
          </a:r>
        </a:p>
      </dgm:t>
    </dgm:pt>
    <dgm:pt modelId="{81C6A420-99D5-45B2-80B9-C3597F4A7860}" type="parTrans" cxnId="{50B97E4F-6035-4956-951F-8726D77B5FF5}">
      <dgm:prSet/>
      <dgm:spPr/>
      <dgm:t>
        <a:bodyPr/>
        <a:lstStyle/>
        <a:p>
          <a:endParaRPr lang="ru-RU"/>
        </a:p>
      </dgm:t>
    </dgm:pt>
    <dgm:pt modelId="{D8665341-8BC9-4A38-B145-BF94F4AA5DF6}" type="sibTrans" cxnId="{50B97E4F-6035-4956-951F-8726D77B5FF5}">
      <dgm:prSet/>
      <dgm:spPr/>
      <dgm:t>
        <a:bodyPr/>
        <a:lstStyle/>
        <a:p>
          <a:endParaRPr lang="ru-RU"/>
        </a:p>
      </dgm:t>
    </dgm:pt>
    <dgm:pt modelId="{8470CB27-93BB-42BF-A6AE-4B08931A2B4B}">
      <dgm:prSet custT="1"/>
      <dgm:spPr>
        <a:noFill/>
        <a:ln>
          <a:noFill/>
        </a:ln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ru-RU" sz="1400" b="0" kern="1200" dirty="0" smtClean="0">
              <a:solidFill>
                <a:schemeClr val="accent1">
                  <a:lumMod val="75000"/>
                </a:schemeClr>
              </a:solidFill>
              <a:latin typeface="PT Sans" panose="020B0503020203020204" pitchFamily="34" charset="-52"/>
              <a:ea typeface="PT Sans" panose="020B0503020203020204" pitchFamily="34" charset="-52"/>
              <a:cs typeface="Arial" panose="020B0604020202020204" pitchFamily="34" charset="0"/>
            </a:rPr>
            <a:t>Проект должен реализовываться </a:t>
          </a:r>
          <a:r>
            <a:rPr lang="ru-RU" sz="1400" b="1" kern="1200" dirty="0" smtClean="0">
              <a:solidFill>
                <a:srgbClr val="92D050"/>
              </a:solidFill>
              <a:latin typeface="PT Sans" panose="020B0503020203020204" pitchFamily="34" charset="-52"/>
              <a:ea typeface="PT Sans" panose="020B0503020203020204" pitchFamily="34" charset="-52"/>
              <a:cs typeface="Arial" panose="020B0604020202020204" pitchFamily="34" charset="0"/>
            </a:rPr>
            <a:t>в границах моногорода </a:t>
          </a:r>
          <a:r>
            <a:rPr lang="ru-RU" sz="1100" b="0" i="1" kern="1200" dirty="0" smtClean="0">
              <a:solidFill>
                <a:schemeClr val="accent1">
                  <a:lumMod val="75000"/>
                </a:schemeClr>
              </a:solidFill>
              <a:latin typeface="PT Sans" panose="020B0503020203020204" pitchFamily="34" charset="-52"/>
              <a:ea typeface="PT Sans" panose="020B0503020203020204" pitchFamily="34" charset="-52"/>
              <a:cs typeface="Arial" panose="020B0604020202020204" pitchFamily="34" charset="0"/>
            </a:rPr>
            <a:t>(как минимум часть проекта должна быть на территории моногорода при наличии производственной взаимосвязи с проектом за границами моногорода)</a:t>
          </a:r>
          <a:endParaRPr lang="en-US" sz="1100" b="0" i="1" kern="1200" dirty="0">
            <a:solidFill>
              <a:schemeClr val="accent1">
                <a:lumMod val="75000"/>
              </a:schemeClr>
            </a:solidFill>
            <a:latin typeface="PT Sans" panose="020B0503020203020204" pitchFamily="34" charset="-52"/>
            <a:ea typeface="PT Sans" panose="020B0503020203020204" pitchFamily="34" charset="-52"/>
            <a:cs typeface="Arial" panose="020B0604020202020204" pitchFamily="34" charset="0"/>
          </a:endParaRPr>
        </a:p>
      </dgm:t>
    </dgm:pt>
    <dgm:pt modelId="{5032A266-DD0D-462D-8984-0B364F907E85}" type="parTrans" cxnId="{68C70957-8182-4415-9927-CCF85DE0257C}">
      <dgm:prSet/>
      <dgm:spPr/>
      <dgm:t>
        <a:bodyPr/>
        <a:lstStyle/>
        <a:p>
          <a:endParaRPr lang="ru-RU"/>
        </a:p>
      </dgm:t>
    </dgm:pt>
    <dgm:pt modelId="{F7C2A6AB-1900-4B31-A347-784D66ABE276}" type="sibTrans" cxnId="{68C70957-8182-4415-9927-CCF85DE0257C}">
      <dgm:prSet/>
      <dgm:spPr/>
      <dgm:t>
        <a:bodyPr/>
        <a:lstStyle/>
        <a:p>
          <a:endParaRPr lang="ru-RU"/>
        </a:p>
      </dgm:t>
    </dgm:pt>
    <dgm:pt modelId="{4432BC60-D831-4BA7-B34A-8C919484619A}">
      <dgm:prSet custT="1"/>
      <dgm:spPr>
        <a:noFill/>
        <a:ln>
          <a:noFill/>
        </a:ln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ru-RU" sz="1400" b="1" kern="1200" dirty="0" smtClean="0">
              <a:solidFill>
                <a:srgbClr val="92D050"/>
              </a:solidFill>
              <a:latin typeface="PT Sans" panose="020B0503020203020204" pitchFamily="34" charset="-52"/>
              <a:ea typeface="PT Sans" panose="020B0503020203020204" pitchFamily="34" charset="-52"/>
              <a:cs typeface="Arial" panose="020B0604020202020204" pitchFamily="34" charset="0"/>
            </a:rPr>
            <a:t>В результате реализации проекта должны быть созданы новые рабочие места</a:t>
          </a:r>
        </a:p>
      </dgm:t>
    </dgm:pt>
    <dgm:pt modelId="{D0B7B1DA-05B6-49ED-9827-18E3D21643C6}" type="parTrans" cxnId="{D0E2017A-02FC-4046-8307-C2131C46C3A6}">
      <dgm:prSet/>
      <dgm:spPr/>
      <dgm:t>
        <a:bodyPr/>
        <a:lstStyle/>
        <a:p>
          <a:endParaRPr lang="ru-RU"/>
        </a:p>
      </dgm:t>
    </dgm:pt>
    <dgm:pt modelId="{29001E92-E6F9-4457-B639-41CBEDF42713}" type="sibTrans" cxnId="{D0E2017A-02FC-4046-8307-C2131C46C3A6}">
      <dgm:prSet/>
      <dgm:spPr/>
      <dgm:t>
        <a:bodyPr/>
        <a:lstStyle/>
        <a:p>
          <a:endParaRPr lang="ru-RU"/>
        </a:p>
      </dgm:t>
    </dgm:pt>
    <dgm:pt modelId="{5750F26B-7D1A-43FB-8C83-9038E8304A91}" type="pres">
      <dgm:prSet presAssocID="{34C47483-629C-40EC-9477-132B941E1D0D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A507BC3-B2A2-4C2C-8BA1-28F5E1FD5FEF}" type="pres">
      <dgm:prSet presAssocID="{C90B66A9-C266-46FB-8166-6ECE73271022}" presName="linNode" presStyleCnt="0"/>
      <dgm:spPr/>
    </dgm:pt>
    <dgm:pt modelId="{02F78742-F04E-4FD1-AC7A-6A8A2CACFA4E}" type="pres">
      <dgm:prSet presAssocID="{C90B66A9-C266-46FB-8166-6ECE73271022}" presName="parentText" presStyleLbl="node1" presStyleIdx="0" presStyleCnt="3" custScaleX="92237" custScaleY="20928" custLinFactNeighborX="-27" custLinFactNeighborY="6175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1B74FEA-EF40-4EBA-9379-D367D15DEBFB}" type="pres">
      <dgm:prSet presAssocID="{C90B66A9-C266-46FB-8166-6ECE73271022}" presName="descendantText" presStyleLbl="alignAccFollowNode1" presStyleIdx="0" presStyleCnt="3" custScaleX="225340" custScaleY="24721" custLinFactNeighborX="358" custLinFactNeighborY="7866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F0E6FCC-F1B4-4D82-94C5-01AE96ED6134}" type="pres">
      <dgm:prSet presAssocID="{6DA9E8D0-4360-4389-B39F-CCB979767E92}" presName="sp" presStyleCnt="0"/>
      <dgm:spPr/>
    </dgm:pt>
    <dgm:pt modelId="{D6632357-8A3D-4EEF-800F-7AFE16CE80DA}" type="pres">
      <dgm:prSet presAssocID="{4ADD63E9-39F5-41E5-A127-E8FAA5918389}" presName="linNode" presStyleCnt="0"/>
      <dgm:spPr/>
    </dgm:pt>
    <dgm:pt modelId="{7FDCC698-B6D8-45A9-8F13-89698AD8FE42}" type="pres">
      <dgm:prSet presAssocID="{4ADD63E9-39F5-41E5-A127-E8FAA5918389}" presName="parentText" presStyleLbl="node1" presStyleIdx="1" presStyleCnt="3" custScaleX="51422" custScaleY="52514" custLinFactNeighborX="-15" custLinFactNeighborY="-18959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20852C0-D7A4-4013-8FBA-4B2E1EEF0C6F}" type="pres">
      <dgm:prSet presAssocID="{4ADD63E9-39F5-41E5-A127-E8FAA5918389}" presName="descendantText" presStyleLbl="alignAccFollowNode1" presStyleIdx="1" presStyleCnt="3" custScaleX="128061" custScaleY="66419" custLinFactNeighborX="27" custLinFactNeighborY="-2356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11909B0-9A32-4A8D-9AA9-F778690A6C35}" type="pres">
      <dgm:prSet presAssocID="{EE3E148B-94A9-4CCD-87F0-C2A7170802C1}" presName="sp" presStyleCnt="0"/>
      <dgm:spPr/>
    </dgm:pt>
    <dgm:pt modelId="{948F4C29-4FCD-4E5C-B900-BD92417F14F1}" type="pres">
      <dgm:prSet presAssocID="{FE08ABCB-F588-4F2E-B46D-267EB0FF95A7}" presName="linNode" presStyleCnt="0"/>
      <dgm:spPr/>
    </dgm:pt>
    <dgm:pt modelId="{6A228A52-491E-458A-81CD-12823CA8F1CB}" type="pres">
      <dgm:prSet presAssocID="{FE08ABCB-F588-4F2E-B46D-267EB0FF95A7}" presName="parentText" presStyleLbl="node1" presStyleIdx="2" presStyleCnt="3" custScaleX="74619" custScaleY="40912" custLinFactNeighborX="-22" custLinFactNeighborY="858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A805F7E-12F5-40D0-A0C4-7D022E7C9529}" type="pres">
      <dgm:prSet presAssocID="{FE08ABCB-F588-4F2E-B46D-267EB0FF95A7}" presName="descendantText" presStyleLbl="alignAccFollowNode1" presStyleIdx="2" presStyleCnt="3" custScaleX="186676" custScaleY="49593" custLinFactNeighborX="272" custLinFactNeighborY="290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3B37747-B31C-4DFB-810E-99AC3A869BAB}" srcId="{4ADD63E9-39F5-41E5-A127-E8FAA5918389}" destId="{F2B02CE8-F35C-4516-BE99-709C79E4A879}" srcOrd="0" destOrd="0" parTransId="{58D8B630-5B46-4E19-996F-8F60661A7302}" sibTransId="{80FD8851-E441-4809-B3DC-9B9B13539438}"/>
    <dgm:cxn modelId="{68C70957-8182-4415-9927-CCF85DE0257C}" srcId="{FE08ABCB-F588-4F2E-B46D-267EB0FF95A7}" destId="{8470CB27-93BB-42BF-A6AE-4B08931A2B4B}" srcOrd="2" destOrd="0" parTransId="{5032A266-DD0D-462D-8984-0B364F907E85}" sibTransId="{F7C2A6AB-1900-4B31-A347-784D66ABE276}"/>
    <dgm:cxn modelId="{8C6A654A-61F2-42F5-9630-75792866A73C}" srcId="{4ADD63E9-39F5-41E5-A127-E8FAA5918389}" destId="{1A876357-5ECF-48DF-8EC6-50104AD9E9DE}" srcOrd="2" destOrd="0" parTransId="{70DAF891-CE7B-48AF-BFDC-8CE7419D2BE8}" sibTransId="{1D0148A9-1DEC-45FB-84BF-BFD04B89630F}"/>
    <dgm:cxn modelId="{6F252258-CFD4-4DA8-93B7-065A418E55B2}" type="presOf" srcId="{BBCA4808-A0B2-4466-9DCE-6C285765B7A1}" destId="{120852C0-D7A4-4013-8FBA-4B2E1EEF0C6F}" srcOrd="0" destOrd="3" presId="urn:microsoft.com/office/officeart/2005/8/layout/vList5"/>
    <dgm:cxn modelId="{07E2C686-35D1-466E-B61F-03E1C56B0B78}" srcId="{34C47483-629C-40EC-9477-132B941E1D0D}" destId="{FE08ABCB-F588-4F2E-B46D-267EB0FF95A7}" srcOrd="2" destOrd="0" parTransId="{E9C4AE4B-080E-4D2C-BC3C-C7A2AB54EF0D}" sibTransId="{8D27EA22-C05B-4FFB-8929-E9E313A29FBD}"/>
    <dgm:cxn modelId="{58ABFA29-DCA4-435B-981D-EC9FF7B522CD}" srcId="{4ADD63E9-39F5-41E5-A127-E8FAA5918389}" destId="{BBCA4808-A0B2-4466-9DCE-6C285765B7A1}" srcOrd="3" destOrd="0" parTransId="{0B4920A7-3C59-4B6A-9498-3FF26129A055}" sibTransId="{E3E90EE2-EC23-40AB-85A0-230A3F4E42D7}"/>
    <dgm:cxn modelId="{17BDA8B8-3939-4BB5-924C-EC8327E619C0}" type="presOf" srcId="{7E9AFFE8-0DE3-4265-A7EE-CD89BFB1A27B}" destId="{71B74FEA-EF40-4EBA-9379-D367D15DEBFB}" srcOrd="0" destOrd="0" presId="urn:microsoft.com/office/officeart/2005/8/layout/vList5"/>
    <dgm:cxn modelId="{8C6020A5-C8E5-45FE-B6F3-D10C5CC69425}" srcId="{C90B66A9-C266-46FB-8166-6ECE73271022}" destId="{B02F9FB2-AA57-4C88-A7A2-50C5F717590A}" srcOrd="1" destOrd="0" parTransId="{4A6F5EE8-957B-47F6-BAAB-223DD9110082}" sibTransId="{0824915A-BAC5-4B5A-A694-904D530F39D0}"/>
    <dgm:cxn modelId="{3F9A1758-B184-4058-A75E-13D9FA1B6E72}" type="presOf" srcId="{F2B02CE8-F35C-4516-BE99-709C79E4A879}" destId="{120852C0-D7A4-4013-8FBA-4B2E1EEF0C6F}" srcOrd="0" destOrd="0" presId="urn:microsoft.com/office/officeart/2005/8/layout/vList5"/>
    <dgm:cxn modelId="{0598932E-C917-4789-97D3-23778A8CAF5A}" srcId="{4ADD63E9-39F5-41E5-A127-E8FAA5918389}" destId="{53914602-DAF8-45E7-A40B-6A76D8EA73C4}" srcOrd="5" destOrd="0" parTransId="{8F0D8738-CE60-4174-9438-C5D28D1739D2}" sibTransId="{C5B1B6F3-C260-47D8-8AAC-163E867764B5}"/>
    <dgm:cxn modelId="{DEE346CB-8A79-46C0-ACF3-A8F566A0F9EF}" type="presOf" srcId="{4432BC60-D831-4BA7-B34A-8C919484619A}" destId="{7A805F7E-12F5-40D0-A0C4-7D022E7C9529}" srcOrd="0" destOrd="3" presId="urn:microsoft.com/office/officeart/2005/8/layout/vList5"/>
    <dgm:cxn modelId="{A0D67EE0-FE1E-43AF-9593-9E710FFBBF69}" type="presOf" srcId="{FE08ABCB-F588-4F2E-B46D-267EB0FF95A7}" destId="{6A228A52-491E-458A-81CD-12823CA8F1CB}" srcOrd="0" destOrd="0" presId="urn:microsoft.com/office/officeart/2005/8/layout/vList5"/>
    <dgm:cxn modelId="{F4573B6B-F088-4D62-A172-96C5088E1A9A}" type="presOf" srcId="{34C47483-629C-40EC-9477-132B941E1D0D}" destId="{5750F26B-7D1A-43FB-8C83-9038E8304A91}" srcOrd="0" destOrd="0" presId="urn:microsoft.com/office/officeart/2005/8/layout/vList5"/>
    <dgm:cxn modelId="{DC6612EC-6E42-4057-8E49-A42AD8A27F4A}" srcId="{4ADD63E9-39F5-41E5-A127-E8FAA5918389}" destId="{496B4B27-6CD9-4394-8A14-2AF0793CC3F1}" srcOrd="1" destOrd="0" parTransId="{4B0D72A8-7DD8-436F-A75D-1862AAA05DC6}" sibTransId="{EBAF16F2-643F-44CA-A190-1BCD1588E5A2}"/>
    <dgm:cxn modelId="{9B69CACE-B43C-4372-9B44-7C0ECF8AC5DB}" type="presOf" srcId="{4ADD63E9-39F5-41E5-A127-E8FAA5918389}" destId="{7FDCC698-B6D8-45A9-8F13-89698AD8FE42}" srcOrd="0" destOrd="0" presId="urn:microsoft.com/office/officeart/2005/8/layout/vList5"/>
    <dgm:cxn modelId="{AC4FBC79-54EC-49CA-B023-E2204FD78E32}" type="presOf" srcId="{B8E5376C-2083-4F7A-A4B2-F5B5309A5D08}" destId="{120852C0-D7A4-4013-8FBA-4B2E1EEF0C6F}" srcOrd="0" destOrd="4" presId="urn:microsoft.com/office/officeart/2005/8/layout/vList5"/>
    <dgm:cxn modelId="{B1110241-FD7C-4E20-AD95-F87B5625008D}" srcId="{34C47483-629C-40EC-9477-132B941E1D0D}" destId="{4ADD63E9-39F5-41E5-A127-E8FAA5918389}" srcOrd="1" destOrd="0" parTransId="{4AE18A71-83EB-4A6C-A0F7-C869ACC4CFF7}" sibTransId="{EE3E148B-94A9-4CCD-87F0-C2A7170802C1}"/>
    <dgm:cxn modelId="{ACE8AF0A-9CF3-4D51-BEE8-1C5E700CEB9F}" type="presOf" srcId="{8470CB27-93BB-42BF-A6AE-4B08931A2B4B}" destId="{7A805F7E-12F5-40D0-A0C4-7D022E7C9529}" srcOrd="0" destOrd="2" presId="urn:microsoft.com/office/officeart/2005/8/layout/vList5"/>
    <dgm:cxn modelId="{F837FBFB-9661-4D45-9545-3C5BF54C91DD}" type="presOf" srcId="{A9FE9F2C-135F-4CF4-832E-22679FD60325}" destId="{7A805F7E-12F5-40D0-A0C4-7D022E7C9529}" srcOrd="0" destOrd="0" presId="urn:microsoft.com/office/officeart/2005/8/layout/vList5"/>
    <dgm:cxn modelId="{3615464E-39D7-49B8-8379-FCC325631718}" type="presOf" srcId="{53914602-DAF8-45E7-A40B-6A76D8EA73C4}" destId="{120852C0-D7A4-4013-8FBA-4B2E1EEF0C6F}" srcOrd="0" destOrd="5" presId="urn:microsoft.com/office/officeart/2005/8/layout/vList5"/>
    <dgm:cxn modelId="{DD69FDA5-DC1B-427E-9CEF-D2384F7594EA}" type="presOf" srcId="{496B4B27-6CD9-4394-8A14-2AF0793CC3F1}" destId="{120852C0-D7A4-4013-8FBA-4B2E1EEF0C6F}" srcOrd="0" destOrd="1" presId="urn:microsoft.com/office/officeart/2005/8/layout/vList5"/>
    <dgm:cxn modelId="{EC3B1EDD-2875-4C84-A8C1-1129BB06DE2E}" type="presOf" srcId="{B02F9FB2-AA57-4C88-A7A2-50C5F717590A}" destId="{71B74FEA-EF40-4EBA-9379-D367D15DEBFB}" srcOrd="0" destOrd="1" presId="urn:microsoft.com/office/officeart/2005/8/layout/vList5"/>
    <dgm:cxn modelId="{7D768BA3-1213-4851-AA57-AC249D1160E2}" type="presOf" srcId="{1A876357-5ECF-48DF-8EC6-50104AD9E9DE}" destId="{120852C0-D7A4-4013-8FBA-4B2E1EEF0C6F}" srcOrd="0" destOrd="2" presId="urn:microsoft.com/office/officeart/2005/8/layout/vList5"/>
    <dgm:cxn modelId="{0794FE37-72A0-4F3A-892D-486D55F27C76}" srcId="{4ADD63E9-39F5-41E5-A127-E8FAA5918389}" destId="{1916D4CC-8F8B-4967-A6EB-5EA6DED3E4E3}" srcOrd="6" destOrd="0" parTransId="{1B08A6E3-04F5-4CF4-B8FF-B6015DDFED82}" sibTransId="{2AE7129E-1A77-4EAC-91F4-D4280C503469}"/>
    <dgm:cxn modelId="{50B97E4F-6035-4956-951F-8726D77B5FF5}" srcId="{FE08ABCB-F588-4F2E-B46D-267EB0FF95A7}" destId="{D3EC20C1-2109-44D0-87FA-7C30D6F031EB}" srcOrd="1" destOrd="0" parTransId="{81C6A420-99D5-45B2-80B9-C3597F4A7860}" sibTransId="{D8665341-8BC9-4A38-B145-BF94F4AA5DF6}"/>
    <dgm:cxn modelId="{E9B3BFDE-0C7E-4089-85EF-F75ED3D0A151}" srcId="{34C47483-629C-40EC-9477-132B941E1D0D}" destId="{C90B66A9-C266-46FB-8166-6ECE73271022}" srcOrd="0" destOrd="0" parTransId="{69B2A8CD-10F3-4AF4-9E30-9A40E149E478}" sibTransId="{6DA9E8D0-4360-4389-B39F-CCB979767E92}"/>
    <dgm:cxn modelId="{636BD67C-6327-466C-A73B-F1F79CFB9737}" srcId="{FE08ABCB-F588-4F2E-B46D-267EB0FF95A7}" destId="{A9FE9F2C-135F-4CF4-832E-22679FD60325}" srcOrd="0" destOrd="0" parTransId="{BDB2FB97-C0C2-47E4-A2CD-78E2C8BFCB2D}" sibTransId="{7469FBA5-88FB-4BE7-88ED-102829428D2C}"/>
    <dgm:cxn modelId="{2F960546-AEF5-46B9-9A5C-1670DAF1ED00}" type="presOf" srcId="{1916D4CC-8F8B-4967-A6EB-5EA6DED3E4E3}" destId="{120852C0-D7A4-4013-8FBA-4B2E1EEF0C6F}" srcOrd="0" destOrd="6" presId="urn:microsoft.com/office/officeart/2005/8/layout/vList5"/>
    <dgm:cxn modelId="{473FE067-80FF-49D5-936B-80178B7F63BC}" type="presOf" srcId="{C90B66A9-C266-46FB-8166-6ECE73271022}" destId="{02F78742-F04E-4FD1-AC7A-6A8A2CACFA4E}" srcOrd="0" destOrd="0" presId="urn:microsoft.com/office/officeart/2005/8/layout/vList5"/>
    <dgm:cxn modelId="{D0E2017A-02FC-4046-8307-C2131C46C3A6}" srcId="{FE08ABCB-F588-4F2E-B46D-267EB0FF95A7}" destId="{4432BC60-D831-4BA7-B34A-8C919484619A}" srcOrd="3" destOrd="0" parTransId="{D0B7B1DA-05B6-49ED-9827-18E3D21643C6}" sibTransId="{29001E92-E6F9-4457-B639-41CBEDF42713}"/>
    <dgm:cxn modelId="{40BDC24C-2F28-49E0-AAF5-FF9B4A5F2A85}" srcId="{C90B66A9-C266-46FB-8166-6ECE73271022}" destId="{7E9AFFE8-0DE3-4265-A7EE-CD89BFB1A27B}" srcOrd="0" destOrd="0" parTransId="{C90F6B80-FC11-4DD1-9876-3AD1A2A1A3A4}" sibTransId="{A695651C-578B-46B5-AA64-F11571A2F786}"/>
    <dgm:cxn modelId="{D49C3C80-1484-4900-897A-7E843EB888A2}" srcId="{4ADD63E9-39F5-41E5-A127-E8FAA5918389}" destId="{B8E5376C-2083-4F7A-A4B2-F5B5309A5D08}" srcOrd="4" destOrd="0" parTransId="{D1ADFB1D-9DC5-4D65-BF0C-1D7D8AD0267F}" sibTransId="{B212AFA7-1B8A-4D90-81E5-78E38E492761}"/>
    <dgm:cxn modelId="{D71E91E8-9B30-4954-8E4E-95715DCBE1A6}" type="presOf" srcId="{D3EC20C1-2109-44D0-87FA-7C30D6F031EB}" destId="{7A805F7E-12F5-40D0-A0C4-7D022E7C9529}" srcOrd="0" destOrd="1" presId="urn:microsoft.com/office/officeart/2005/8/layout/vList5"/>
    <dgm:cxn modelId="{05742DBC-05DD-44A2-9A31-4E7CAB17A71B}" type="presParOf" srcId="{5750F26B-7D1A-43FB-8C83-9038E8304A91}" destId="{1A507BC3-B2A2-4C2C-8BA1-28F5E1FD5FEF}" srcOrd="0" destOrd="0" presId="urn:microsoft.com/office/officeart/2005/8/layout/vList5"/>
    <dgm:cxn modelId="{C14BB535-3519-4A63-8B53-5D70E31E8BF4}" type="presParOf" srcId="{1A507BC3-B2A2-4C2C-8BA1-28F5E1FD5FEF}" destId="{02F78742-F04E-4FD1-AC7A-6A8A2CACFA4E}" srcOrd="0" destOrd="0" presId="urn:microsoft.com/office/officeart/2005/8/layout/vList5"/>
    <dgm:cxn modelId="{E3FE51CE-7E1C-46AC-B2AF-A4C271AB7E3E}" type="presParOf" srcId="{1A507BC3-B2A2-4C2C-8BA1-28F5E1FD5FEF}" destId="{71B74FEA-EF40-4EBA-9379-D367D15DEBFB}" srcOrd="1" destOrd="0" presId="urn:microsoft.com/office/officeart/2005/8/layout/vList5"/>
    <dgm:cxn modelId="{0B724ED9-9C97-4643-92C9-F265B5FB7D37}" type="presParOf" srcId="{5750F26B-7D1A-43FB-8C83-9038E8304A91}" destId="{8F0E6FCC-F1B4-4D82-94C5-01AE96ED6134}" srcOrd="1" destOrd="0" presId="urn:microsoft.com/office/officeart/2005/8/layout/vList5"/>
    <dgm:cxn modelId="{6DF4A1BB-5539-4E67-94D4-97403C64375A}" type="presParOf" srcId="{5750F26B-7D1A-43FB-8C83-9038E8304A91}" destId="{D6632357-8A3D-4EEF-800F-7AFE16CE80DA}" srcOrd="2" destOrd="0" presId="urn:microsoft.com/office/officeart/2005/8/layout/vList5"/>
    <dgm:cxn modelId="{2A2CC2B6-CB89-40CC-B037-9C70E50F7ED4}" type="presParOf" srcId="{D6632357-8A3D-4EEF-800F-7AFE16CE80DA}" destId="{7FDCC698-B6D8-45A9-8F13-89698AD8FE42}" srcOrd="0" destOrd="0" presId="urn:microsoft.com/office/officeart/2005/8/layout/vList5"/>
    <dgm:cxn modelId="{D851F98D-8573-48D7-8EFC-A160256E84E0}" type="presParOf" srcId="{D6632357-8A3D-4EEF-800F-7AFE16CE80DA}" destId="{120852C0-D7A4-4013-8FBA-4B2E1EEF0C6F}" srcOrd="1" destOrd="0" presId="urn:microsoft.com/office/officeart/2005/8/layout/vList5"/>
    <dgm:cxn modelId="{E7D30E5D-D142-43A6-A3F7-A87D62A579D7}" type="presParOf" srcId="{5750F26B-7D1A-43FB-8C83-9038E8304A91}" destId="{A11909B0-9A32-4A8D-9AA9-F778690A6C35}" srcOrd="3" destOrd="0" presId="urn:microsoft.com/office/officeart/2005/8/layout/vList5"/>
    <dgm:cxn modelId="{62458047-1044-474C-B8E6-1D8E0016A4A4}" type="presParOf" srcId="{5750F26B-7D1A-43FB-8C83-9038E8304A91}" destId="{948F4C29-4FCD-4E5C-B900-BD92417F14F1}" srcOrd="4" destOrd="0" presId="urn:microsoft.com/office/officeart/2005/8/layout/vList5"/>
    <dgm:cxn modelId="{C4EE1982-070C-491E-A406-FD53DDD6004B}" type="presParOf" srcId="{948F4C29-4FCD-4E5C-B900-BD92417F14F1}" destId="{6A228A52-491E-458A-81CD-12823CA8F1CB}" srcOrd="0" destOrd="0" presId="urn:microsoft.com/office/officeart/2005/8/layout/vList5"/>
    <dgm:cxn modelId="{8799C7F3-CBBB-4BCF-875D-98A896252D49}" type="presParOf" srcId="{948F4C29-4FCD-4E5C-B900-BD92417F14F1}" destId="{7A805F7E-12F5-40D0-A0C4-7D022E7C9529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D0091D2-F50E-4352-B154-CD07A057FE68}">
      <dsp:nvSpPr>
        <dsp:cNvPr id="0" name=""/>
        <dsp:cNvSpPr/>
      </dsp:nvSpPr>
      <dsp:spPr>
        <a:xfrm>
          <a:off x="1824" y="129639"/>
          <a:ext cx="1447284" cy="868370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smtClean="0">
              <a:solidFill>
                <a:schemeClr val="accent1">
                  <a:lumMod val="75000"/>
                </a:schemeClr>
              </a:solidFill>
              <a:latin typeface="PT Sans" panose="020B0503020203020204" pitchFamily="34" charset="-52"/>
              <a:ea typeface="PT Sans" panose="020B0503020203020204" pitchFamily="34" charset="-52"/>
            </a:rPr>
            <a:t>Водоснабжение</a:t>
          </a:r>
          <a:endParaRPr lang="ru-RU" sz="1200" b="1" kern="1200" dirty="0">
            <a:solidFill>
              <a:schemeClr val="accent1">
                <a:lumMod val="75000"/>
              </a:schemeClr>
            </a:solidFill>
            <a:latin typeface="PT Sans" panose="020B0503020203020204" pitchFamily="34" charset="-52"/>
            <a:ea typeface="PT Sans" panose="020B0503020203020204" pitchFamily="34" charset="-52"/>
          </a:endParaRPr>
        </a:p>
      </dsp:txBody>
      <dsp:txXfrm>
        <a:off x="1824" y="129639"/>
        <a:ext cx="1447284" cy="868370"/>
      </dsp:txXfrm>
    </dsp:sp>
    <dsp:sp modelId="{3951351D-7AAF-40F2-AD78-71CF442C2A75}">
      <dsp:nvSpPr>
        <dsp:cNvPr id="0" name=""/>
        <dsp:cNvSpPr/>
      </dsp:nvSpPr>
      <dsp:spPr>
        <a:xfrm>
          <a:off x="1593836" y="129639"/>
          <a:ext cx="1447284" cy="868370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smtClean="0">
              <a:solidFill>
                <a:schemeClr val="accent1">
                  <a:lumMod val="75000"/>
                </a:schemeClr>
              </a:solidFill>
              <a:latin typeface="PT Sans" panose="020B0503020203020204" pitchFamily="34" charset="-52"/>
              <a:ea typeface="PT Sans" panose="020B0503020203020204" pitchFamily="34" charset="-52"/>
            </a:rPr>
            <a:t>Водоотведение</a:t>
          </a:r>
          <a:endParaRPr lang="ru-RU" sz="1200" b="1" kern="1200" dirty="0">
            <a:solidFill>
              <a:schemeClr val="accent1">
                <a:lumMod val="75000"/>
              </a:schemeClr>
            </a:solidFill>
            <a:latin typeface="PT Sans" panose="020B0503020203020204" pitchFamily="34" charset="-52"/>
            <a:ea typeface="PT Sans" panose="020B0503020203020204" pitchFamily="34" charset="-52"/>
          </a:endParaRPr>
        </a:p>
      </dsp:txBody>
      <dsp:txXfrm>
        <a:off x="1593836" y="129639"/>
        <a:ext cx="1447284" cy="868370"/>
      </dsp:txXfrm>
    </dsp:sp>
    <dsp:sp modelId="{359105B2-B8E0-4EE6-8066-209F14A819A0}">
      <dsp:nvSpPr>
        <dsp:cNvPr id="0" name=""/>
        <dsp:cNvSpPr/>
      </dsp:nvSpPr>
      <dsp:spPr>
        <a:xfrm>
          <a:off x="3185849" y="129639"/>
          <a:ext cx="1447284" cy="868370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smtClean="0">
              <a:solidFill>
                <a:schemeClr val="accent1">
                  <a:lumMod val="75000"/>
                </a:schemeClr>
              </a:solidFill>
              <a:latin typeface="PT Sans" panose="020B0503020203020204" pitchFamily="34" charset="-52"/>
              <a:ea typeface="PT Sans" panose="020B0503020203020204" pitchFamily="34" charset="-52"/>
            </a:rPr>
            <a:t>Теплоснабжение</a:t>
          </a:r>
          <a:endParaRPr lang="ru-RU" sz="1200" b="1" kern="1200" dirty="0">
            <a:solidFill>
              <a:schemeClr val="accent1">
                <a:lumMod val="75000"/>
              </a:schemeClr>
            </a:solidFill>
            <a:latin typeface="PT Sans" panose="020B0503020203020204" pitchFamily="34" charset="-52"/>
            <a:ea typeface="PT Sans" panose="020B0503020203020204" pitchFamily="34" charset="-52"/>
          </a:endParaRPr>
        </a:p>
      </dsp:txBody>
      <dsp:txXfrm>
        <a:off x="3185849" y="129639"/>
        <a:ext cx="1447284" cy="868370"/>
      </dsp:txXfrm>
    </dsp:sp>
    <dsp:sp modelId="{E37844F1-6746-4332-8A2C-20653E019CAA}">
      <dsp:nvSpPr>
        <dsp:cNvPr id="0" name=""/>
        <dsp:cNvSpPr/>
      </dsp:nvSpPr>
      <dsp:spPr>
        <a:xfrm>
          <a:off x="4777861" y="129639"/>
          <a:ext cx="1447284" cy="868370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smtClean="0">
              <a:solidFill>
                <a:schemeClr val="accent1">
                  <a:lumMod val="75000"/>
                </a:schemeClr>
              </a:solidFill>
              <a:latin typeface="PT Sans" panose="020B0503020203020204" pitchFamily="34" charset="-52"/>
              <a:ea typeface="PT Sans" panose="020B0503020203020204" pitchFamily="34" charset="-52"/>
            </a:rPr>
            <a:t>Электроснабжение</a:t>
          </a:r>
          <a:endParaRPr lang="ru-RU" sz="1200" b="1" kern="1200" dirty="0">
            <a:solidFill>
              <a:schemeClr val="accent1">
                <a:lumMod val="75000"/>
              </a:schemeClr>
            </a:solidFill>
            <a:latin typeface="PT Sans" panose="020B0503020203020204" pitchFamily="34" charset="-52"/>
            <a:ea typeface="PT Sans" panose="020B0503020203020204" pitchFamily="34" charset="-52"/>
          </a:endParaRPr>
        </a:p>
      </dsp:txBody>
      <dsp:txXfrm>
        <a:off x="4777861" y="129639"/>
        <a:ext cx="1447284" cy="868370"/>
      </dsp:txXfrm>
    </dsp:sp>
    <dsp:sp modelId="{E1774EF0-E4CF-4B1E-8C5E-CE6140FA45CC}">
      <dsp:nvSpPr>
        <dsp:cNvPr id="0" name=""/>
        <dsp:cNvSpPr/>
      </dsp:nvSpPr>
      <dsp:spPr>
        <a:xfrm>
          <a:off x="1824" y="1142738"/>
          <a:ext cx="1447284" cy="868370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smtClean="0">
              <a:solidFill>
                <a:schemeClr val="accent1">
                  <a:lumMod val="75000"/>
                </a:schemeClr>
              </a:solidFill>
              <a:latin typeface="PT Sans" panose="020B0503020203020204" pitchFamily="34" charset="-52"/>
              <a:ea typeface="PT Sans" panose="020B0503020203020204" pitchFamily="34" charset="-52"/>
            </a:rPr>
            <a:t>Газоснабжение</a:t>
          </a:r>
          <a:endParaRPr lang="ru-RU" sz="1200" b="1" kern="1200" dirty="0">
            <a:solidFill>
              <a:schemeClr val="accent1">
                <a:lumMod val="75000"/>
              </a:schemeClr>
            </a:solidFill>
            <a:latin typeface="PT Sans" panose="020B0503020203020204" pitchFamily="34" charset="-52"/>
            <a:ea typeface="PT Sans" panose="020B0503020203020204" pitchFamily="34" charset="-52"/>
          </a:endParaRPr>
        </a:p>
      </dsp:txBody>
      <dsp:txXfrm>
        <a:off x="1824" y="1142738"/>
        <a:ext cx="1447284" cy="868370"/>
      </dsp:txXfrm>
    </dsp:sp>
    <dsp:sp modelId="{7C2D9E5A-338C-4CAE-9098-550544DBB75D}">
      <dsp:nvSpPr>
        <dsp:cNvPr id="0" name=""/>
        <dsp:cNvSpPr/>
      </dsp:nvSpPr>
      <dsp:spPr>
        <a:xfrm>
          <a:off x="1593836" y="1142738"/>
          <a:ext cx="1447284" cy="868370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smtClean="0">
              <a:solidFill>
                <a:schemeClr val="accent1">
                  <a:lumMod val="75000"/>
                </a:schemeClr>
              </a:solidFill>
              <a:latin typeface="PT Sans" panose="020B0503020203020204" pitchFamily="34" charset="-52"/>
              <a:ea typeface="PT Sans" panose="020B0503020203020204" pitchFamily="34" charset="-52"/>
            </a:rPr>
            <a:t>Автомобильные дороги</a:t>
          </a:r>
          <a:endParaRPr lang="ru-RU" sz="1200" b="1" kern="1200" dirty="0">
            <a:solidFill>
              <a:schemeClr val="accent1">
                <a:lumMod val="75000"/>
              </a:schemeClr>
            </a:solidFill>
            <a:latin typeface="PT Sans" panose="020B0503020203020204" pitchFamily="34" charset="-52"/>
            <a:ea typeface="PT Sans" panose="020B0503020203020204" pitchFamily="34" charset="-52"/>
          </a:endParaRPr>
        </a:p>
      </dsp:txBody>
      <dsp:txXfrm>
        <a:off x="1593836" y="1142738"/>
        <a:ext cx="1447284" cy="868370"/>
      </dsp:txXfrm>
    </dsp:sp>
    <dsp:sp modelId="{DBF14DAB-6ACF-4665-B831-5AB75E039306}">
      <dsp:nvSpPr>
        <dsp:cNvPr id="0" name=""/>
        <dsp:cNvSpPr/>
      </dsp:nvSpPr>
      <dsp:spPr>
        <a:xfrm>
          <a:off x="3185849" y="1142738"/>
          <a:ext cx="1447284" cy="868370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smtClean="0">
              <a:solidFill>
                <a:schemeClr val="accent1">
                  <a:lumMod val="75000"/>
                </a:schemeClr>
              </a:solidFill>
              <a:latin typeface="PT Sans" panose="020B0503020203020204" pitchFamily="34" charset="-52"/>
              <a:ea typeface="PT Sans" panose="020B0503020203020204" pitchFamily="34" charset="-52"/>
            </a:rPr>
            <a:t>Железные дороги</a:t>
          </a:r>
          <a:endParaRPr lang="ru-RU" sz="1200" b="1" kern="1200" dirty="0">
            <a:solidFill>
              <a:schemeClr val="accent1">
                <a:lumMod val="75000"/>
              </a:schemeClr>
            </a:solidFill>
            <a:latin typeface="PT Sans" panose="020B0503020203020204" pitchFamily="34" charset="-52"/>
            <a:ea typeface="PT Sans" panose="020B0503020203020204" pitchFamily="34" charset="-52"/>
          </a:endParaRPr>
        </a:p>
      </dsp:txBody>
      <dsp:txXfrm>
        <a:off x="3185849" y="1142738"/>
        <a:ext cx="1447284" cy="868370"/>
      </dsp:txXfrm>
    </dsp:sp>
    <dsp:sp modelId="{A25DB558-5299-4DE8-A85C-F16CBD64164B}">
      <dsp:nvSpPr>
        <dsp:cNvPr id="0" name=""/>
        <dsp:cNvSpPr/>
      </dsp:nvSpPr>
      <dsp:spPr>
        <a:xfrm>
          <a:off x="4777861" y="1142738"/>
          <a:ext cx="1447284" cy="868370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smtClean="0">
              <a:solidFill>
                <a:schemeClr val="accent1">
                  <a:lumMod val="75000"/>
                </a:schemeClr>
              </a:solidFill>
              <a:latin typeface="PT Sans" panose="020B0503020203020204" pitchFamily="34" charset="-52"/>
              <a:ea typeface="PT Sans" panose="020B0503020203020204" pitchFamily="34" charset="-52"/>
            </a:rPr>
            <a:t>Связь</a:t>
          </a:r>
          <a:endParaRPr lang="ru-RU" sz="1200" b="1" kern="1200" dirty="0">
            <a:solidFill>
              <a:schemeClr val="accent1">
                <a:lumMod val="75000"/>
              </a:schemeClr>
            </a:solidFill>
            <a:latin typeface="PT Sans" panose="020B0503020203020204" pitchFamily="34" charset="-52"/>
            <a:ea typeface="PT Sans" panose="020B0503020203020204" pitchFamily="34" charset="-52"/>
          </a:endParaRPr>
        </a:p>
      </dsp:txBody>
      <dsp:txXfrm>
        <a:off x="4777861" y="1142738"/>
        <a:ext cx="1447284" cy="86837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1B74FEA-EF40-4EBA-9379-D367D15DEBFB}">
      <dsp:nvSpPr>
        <dsp:cNvPr id="0" name=""/>
        <dsp:cNvSpPr/>
      </dsp:nvSpPr>
      <dsp:spPr>
        <a:xfrm rot="5400000">
          <a:off x="4641218" y="-695796"/>
          <a:ext cx="736040" cy="6856628"/>
        </a:xfrm>
        <a:prstGeom prst="round2SameRect">
          <a:avLst/>
        </a:prstGeom>
        <a:solidFill>
          <a:schemeClr val="bg1">
            <a:alpha val="90000"/>
          </a:schemeClr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14300" lvl="1" indent="-114300" algn="l" defTabSz="622300">
            <a:lnSpc>
              <a:spcPct val="100000"/>
            </a:lnSpc>
            <a:spcBef>
              <a:spcPct val="0"/>
            </a:spcBef>
            <a:spcAft>
              <a:spcPts val="0"/>
            </a:spcAft>
            <a:buChar char="••"/>
          </a:pPr>
          <a:r>
            <a:rPr lang="ru-RU" sz="1400" b="0" kern="1200" dirty="0" smtClean="0">
              <a:solidFill>
                <a:schemeClr val="accent1">
                  <a:lumMod val="75000"/>
                </a:schemeClr>
              </a:solidFill>
              <a:latin typeface="PT Sans" panose="020B0503020203020204" pitchFamily="34" charset="-52"/>
              <a:ea typeface="PT Sans" panose="020B0503020203020204" pitchFamily="34" charset="-52"/>
              <a:cs typeface="Arial" panose="020B0604020202020204" pitchFamily="34" charset="0"/>
            </a:rPr>
            <a:t>Предоставление процентного </a:t>
          </a:r>
          <a:r>
            <a:rPr lang="ru-RU" sz="1400" b="1" kern="1200" dirty="0" smtClean="0">
              <a:solidFill>
                <a:schemeClr val="accent1">
                  <a:lumMod val="75000"/>
                </a:schemeClr>
              </a:solidFill>
              <a:latin typeface="PT Sans" panose="020B0503020203020204" pitchFamily="34" charset="-52"/>
              <a:ea typeface="PT Sans" panose="020B0503020203020204" pitchFamily="34" charset="-52"/>
              <a:cs typeface="Arial" panose="020B0604020202020204" pitchFamily="34" charset="0"/>
            </a:rPr>
            <a:t>займа </a:t>
          </a:r>
          <a:endParaRPr lang="ru-RU" sz="1400" b="1" kern="1200" dirty="0">
            <a:solidFill>
              <a:schemeClr val="accent1">
                <a:lumMod val="75000"/>
              </a:schemeClr>
            </a:solidFill>
            <a:latin typeface="PT Sans" panose="020B0503020203020204" pitchFamily="34" charset="-52"/>
            <a:ea typeface="PT Sans" panose="020B0503020203020204" pitchFamily="34" charset="-52"/>
          </a:endParaRPr>
        </a:p>
        <a:p>
          <a:pPr marL="114300" lvl="1" indent="-114300" algn="l" defTabSz="622300">
            <a:lnSpc>
              <a:spcPct val="100000"/>
            </a:lnSpc>
            <a:spcBef>
              <a:spcPct val="0"/>
            </a:spcBef>
            <a:spcAft>
              <a:spcPts val="0"/>
            </a:spcAft>
            <a:buChar char="••"/>
          </a:pPr>
          <a:r>
            <a:rPr lang="ru-RU" sz="1400" b="1" kern="1200" dirty="0" smtClean="0">
              <a:solidFill>
                <a:schemeClr val="accent1">
                  <a:lumMod val="75000"/>
                </a:schemeClr>
              </a:solidFill>
              <a:latin typeface="PT Sans" panose="020B0503020203020204" pitchFamily="34" charset="-52"/>
              <a:ea typeface="PT Sans" panose="020B0503020203020204" pitchFamily="34" charset="-52"/>
              <a:cs typeface="Arial" panose="020B0604020202020204" pitchFamily="34" charset="0"/>
            </a:rPr>
            <a:t>Вхождение</a:t>
          </a:r>
          <a:r>
            <a:rPr lang="en-US" sz="1400" b="1" kern="1200" dirty="0" smtClean="0">
              <a:solidFill>
                <a:schemeClr val="accent1">
                  <a:lumMod val="75000"/>
                </a:schemeClr>
              </a:solidFill>
              <a:latin typeface="PT Sans" panose="020B0503020203020204" pitchFamily="34" charset="-52"/>
              <a:ea typeface="PT Sans" panose="020B0503020203020204" pitchFamily="34" charset="-52"/>
              <a:cs typeface="Arial" panose="020B0604020202020204" pitchFamily="34" charset="0"/>
            </a:rPr>
            <a:t> </a:t>
          </a:r>
          <a:r>
            <a:rPr lang="ru-RU" sz="1400" b="1" kern="1200" dirty="0" smtClean="0">
              <a:solidFill>
                <a:schemeClr val="accent1">
                  <a:lumMod val="75000"/>
                </a:schemeClr>
              </a:solidFill>
              <a:latin typeface="PT Sans" panose="020B0503020203020204" pitchFamily="34" charset="-52"/>
              <a:ea typeface="PT Sans" panose="020B0503020203020204" pitchFamily="34" charset="-52"/>
              <a:cs typeface="Arial" panose="020B0604020202020204" pitchFamily="34" charset="0"/>
            </a:rPr>
            <a:t>в капитал </a:t>
          </a:r>
          <a:r>
            <a:rPr lang="ru-RU" sz="1400" b="0" kern="1200" dirty="0" smtClean="0">
              <a:solidFill>
                <a:schemeClr val="accent1">
                  <a:lumMod val="75000"/>
                </a:schemeClr>
              </a:solidFill>
              <a:latin typeface="PT Sans" panose="020B0503020203020204" pitchFamily="34" charset="-52"/>
              <a:ea typeface="PT Sans" panose="020B0503020203020204" pitchFamily="34" charset="-52"/>
              <a:cs typeface="Arial" panose="020B0604020202020204" pitchFamily="34" charset="0"/>
            </a:rPr>
            <a:t>компании-инициатора (не более 49%)</a:t>
          </a:r>
        </a:p>
      </dsp:txBody>
      <dsp:txXfrm rot="-5400000">
        <a:off x="1580925" y="2400428"/>
        <a:ext cx="6820697" cy="664178"/>
      </dsp:txXfrm>
    </dsp:sp>
    <dsp:sp modelId="{02F78742-F04E-4FD1-AC7A-6A8A2CACFA4E}">
      <dsp:nvSpPr>
        <dsp:cNvPr id="0" name=""/>
        <dsp:cNvSpPr/>
      </dsp:nvSpPr>
      <dsp:spPr>
        <a:xfrm>
          <a:off x="6" y="2299463"/>
          <a:ext cx="1578701" cy="778885"/>
        </a:xfrm>
        <a:prstGeom prst="roundRect">
          <a:avLst/>
        </a:prstGeom>
        <a:solidFill>
          <a:srgbClr val="0078BF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/>
            <a:t>Форма  участия</a:t>
          </a:r>
          <a:endParaRPr lang="ru-RU" sz="1800" kern="1200" dirty="0"/>
        </a:p>
      </dsp:txBody>
      <dsp:txXfrm>
        <a:off x="38028" y="2337485"/>
        <a:ext cx="1502657" cy="702841"/>
      </dsp:txXfrm>
    </dsp:sp>
    <dsp:sp modelId="{120852C0-D7A4-4013-8FBA-4B2E1EEF0C6F}">
      <dsp:nvSpPr>
        <dsp:cNvPr id="0" name=""/>
        <dsp:cNvSpPr/>
      </dsp:nvSpPr>
      <dsp:spPr>
        <a:xfrm rot="5400000">
          <a:off x="4007979" y="-2187718"/>
          <a:ext cx="1977553" cy="6881571"/>
        </a:xfrm>
        <a:prstGeom prst="round2SameRect">
          <a:avLst/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14300" lvl="1" indent="-114300" algn="l" defTabSz="622300">
            <a:lnSpc>
              <a:spcPct val="100000"/>
            </a:lnSpc>
            <a:spcBef>
              <a:spcPct val="0"/>
            </a:spcBef>
            <a:spcAft>
              <a:spcPts val="0"/>
            </a:spcAft>
            <a:buChar char="••"/>
          </a:pPr>
          <a:r>
            <a:rPr lang="ru-RU" sz="1400" b="0" kern="1200" dirty="0" smtClean="0">
              <a:solidFill>
                <a:schemeClr val="accent1">
                  <a:lumMod val="75000"/>
                </a:schemeClr>
              </a:solidFill>
              <a:latin typeface="PT Sans" panose="020B0503020203020204" pitchFamily="34" charset="-52"/>
              <a:ea typeface="PT Sans" panose="020B0503020203020204" pitchFamily="34" charset="-52"/>
              <a:cs typeface="Arial" panose="020B0604020202020204" pitchFamily="34" charset="0"/>
            </a:rPr>
            <a:t>Сумма  - </a:t>
          </a:r>
          <a:r>
            <a:rPr lang="ru-RU" sz="1400" b="1" kern="1200" dirty="0" smtClean="0">
              <a:solidFill>
                <a:srgbClr val="92D050"/>
              </a:solidFill>
              <a:latin typeface="PT Sans" panose="020B0503020203020204" pitchFamily="34" charset="-52"/>
              <a:ea typeface="PT Sans" panose="020B0503020203020204" pitchFamily="34" charset="-52"/>
              <a:cs typeface="Arial" panose="020B0604020202020204" pitchFamily="34" charset="0"/>
            </a:rPr>
            <a:t>от 100 до 1000 млн. руб.  </a:t>
          </a:r>
          <a:endParaRPr lang="ru-RU" sz="1400" b="1" kern="1200" dirty="0">
            <a:solidFill>
              <a:srgbClr val="92D050"/>
            </a:solidFill>
            <a:latin typeface="PT Sans" panose="020B0503020203020204" pitchFamily="34" charset="-52"/>
            <a:ea typeface="PT Sans" panose="020B0503020203020204" pitchFamily="34" charset="-52"/>
            <a:cs typeface="Arial" panose="020B0604020202020204" pitchFamily="34" charset="0"/>
          </a:endParaRPr>
        </a:p>
        <a:p>
          <a:pPr marL="114300" lvl="1" indent="-114300" algn="l" defTabSz="622300">
            <a:lnSpc>
              <a:spcPct val="100000"/>
            </a:lnSpc>
            <a:spcBef>
              <a:spcPct val="0"/>
            </a:spcBef>
            <a:spcAft>
              <a:spcPts val="0"/>
            </a:spcAft>
            <a:buChar char="••"/>
          </a:pPr>
          <a:r>
            <a:rPr lang="ru-RU" sz="1400" b="0" kern="1200" dirty="0" smtClean="0">
              <a:solidFill>
                <a:schemeClr val="accent1">
                  <a:lumMod val="75000"/>
                </a:schemeClr>
              </a:solidFill>
              <a:latin typeface="PT Sans" panose="020B0503020203020204" pitchFamily="34" charset="-52"/>
              <a:ea typeface="PT Sans" panose="020B0503020203020204" pitchFamily="34" charset="-52"/>
              <a:cs typeface="Arial" panose="020B0604020202020204" pitchFamily="34" charset="0"/>
            </a:rPr>
            <a:t>Ставка  - </a:t>
          </a:r>
          <a:r>
            <a:rPr lang="ru-RU" sz="1400" b="1" kern="1200" dirty="0" smtClean="0">
              <a:solidFill>
                <a:srgbClr val="92D050"/>
              </a:solidFill>
              <a:latin typeface="PT Sans" panose="020B0503020203020204" pitchFamily="34" charset="-52"/>
              <a:ea typeface="PT Sans" panose="020B0503020203020204" pitchFamily="34" charset="-52"/>
              <a:cs typeface="Arial" panose="020B0604020202020204" pitchFamily="34" charset="0"/>
            </a:rPr>
            <a:t>5 % годовых</a:t>
          </a:r>
        </a:p>
        <a:p>
          <a:pPr marL="114300" lvl="1" indent="-114300" algn="l" defTabSz="622300">
            <a:lnSpc>
              <a:spcPct val="100000"/>
            </a:lnSpc>
            <a:spcBef>
              <a:spcPct val="0"/>
            </a:spcBef>
            <a:spcAft>
              <a:spcPts val="0"/>
            </a:spcAft>
            <a:buChar char="••"/>
          </a:pPr>
          <a:r>
            <a:rPr lang="ru-RU" sz="1400" b="0" kern="1200" dirty="0" smtClean="0">
              <a:solidFill>
                <a:schemeClr val="accent1">
                  <a:lumMod val="75000"/>
                </a:schemeClr>
              </a:solidFill>
              <a:latin typeface="PT Sans" panose="020B0503020203020204" pitchFamily="34" charset="-52"/>
              <a:ea typeface="PT Sans" panose="020B0503020203020204" pitchFamily="34" charset="-52"/>
              <a:cs typeface="Arial" panose="020B0604020202020204" pitchFamily="34" charset="0"/>
            </a:rPr>
            <a:t>Срок – </a:t>
          </a:r>
          <a:r>
            <a:rPr lang="ru-RU" sz="1400" b="1" kern="1200" dirty="0" smtClean="0">
              <a:solidFill>
                <a:srgbClr val="92D050"/>
              </a:solidFill>
              <a:latin typeface="PT Sans" panose="020B0503020203020204" pitchFamily="34" charset="-52"/>
              <a:ea typeface="PT Sans" panose="020B0503020203020204" pitchFamily="34" charset="-52"/>
              <a:cs typeface="Arial" panose="020B0604020202020204" pitchFamily="34" charset="0"/>
            </a:rPr>
            <a:t>до 8 лет</a:t>
          </a:r>
        </a:p>
        <a:p>
          <a:pPr marL="114300" lvl="1" indent="-114300" algn="l" defTabSz="622300">
            <a:lnSpc>
              <a:spcPct val="150000"/>
            </a:lnSpc>
            <a:spcBef>
              <a:spcPct val="0"/>
            </a:spcBef>
            <a:spcAft>
              <a:spcPts val="0"/>
            </a:spcAft>
            <a:buChar char="••"/>
          </a:pPr>
          <a:r>
            <a:rPr lang="ru-RU" sz="1400" b="0" kern="1200" dirty="0" smtClean="0">
              <a:solidFill>
                <a:schemeClr val="accent1">
                  <a:lumMod val="75000"/>
                </a:schemeClr>
              </a:solidFill>
              <a:latin typeface="PT Sans" panose="020B0503020203020204" pitchFamily="34" charset="-52"/>
              <a:ea typeface="PT Sans" panose="020B0503020203020204" pitchFamily="34" charset="-52"/>
              <a:cs typeface="Arial" panose="020B0604020202020204" pitchFamily="34" charset="0"/>
            </a:rPr>
            <a:t>Участие </a:t>
          </a:r>
          <a:r>
            <a:rPr lang="ru-RU" sz="1400" b="1" kern="1200" dirty="0" smtClean="0">
              <a:solidFill>
                <a:srgbClr val="92D050"/>
              </a:solidFill>
              <a:latin typeface="PT Sans" panose="020B0503020203020204" pitchFamily="34" charset="-52"/>
              <a:ea typeface="PT Sans" panose="020B0503020203020204" pitchFamily="34" charset="-52"/>
              <a:cs typeface="Arial" panose="020B0604020202020204" pitchFamily="34" charset="0"/>
            </a:rPr>
            <a:t>собственными средствами </a:t>
          </a:r>
          <a:r>
            <a:rPr lang="ru-RU" sz="1400" b="0" kern="1200" dirty="0" smtClean="0">
              <a:solidFill>
                <a:schemeClr val="accent1">
                  <a:lumMod val="75000"/>
                </a:schemeClr>
              </a:solidFill>
              <a:latin typeface="PT Sans" panose="020B0503020203020204" pitchFamily="34" charset="-52"/>
              <a:ea typeface="PT Sans" panose="020B0503020203020204" pitchFamily="34" charset="-52"/>
              <a:cs typeface="Arial" panose="020B0604020202020204" pitchFamily="34" charset="0"/>
            </a:rPr>
            <a:t>инициатора в проекте </a:t>
          </a:r>
          <a:r>
            <a:rPr lang="ru-RU" sz="1400" b="1" kern="1200" dirty="0" smtClean="0">
              <a:solidFill>
                <a:srgbClr val="92D050"/>
              </a:solidFill>
              <a:latin typeface="PT Sans" panose="020B0503020203020204" pitchFamily="34" charset="-52"/>
              <a:ea typeface="PT Sans" panose="020B0503020203020204" pitchFamily="34" charset="-52"/>
              <a:cs typeface="Arial" panose="020B0604020202020204" pitchFamily="34" charset="0"/>
            </a:rPr>
            <a:t>не менее 15%  </a:t>
          </a:r>
          <a:endParaRPr lang="ru-RU" sz="1400" b="1" kern="1200" dirty="0">
            <a:solidFill>
              <a:srgbClr val="92D050"/>
            </a:solidFill>
            <a:latin typeface="PT Sans" panose="020B0503020203020204" pitchFamily="34" charset="-52"/>
            <a:ea typeface="PT Sans" panose="020B0503020203020204" pitchFamily="34" charset="-52"/>
            <a:cs typeface="Arial" panose="020B0604020202020204" pitchFamily="34" charset="0"/>
          </a:endParaRPr>
        </a:p>
        <a:p>
          <a:pPr marL="114300" lvl="1" indent="-114300" algn="l" defTabSz="622300">
            <a:lnSpc>
              <a:spcPct val="150000"/>
            </a:lnSpc>
            <a:spcBef>
              <a:spcPct val="0"/>
            </a:spcBef>
            <a:spcAft>
              <a:spcPts val="0"/>
            </a:spcAft>
            <a:buChar char="••"/>
          </a:pPr>
          <a:r>
            <a:rPr lang="ru-RU" sz="1400" b="1" kern="1200" dirty="0" smtClean="0">
              <a:solidFill>
                <a:srgbClr val="92D050"/>
              </a:solidFill>
              <a:latin typeface="PT Sans" panose="020B0503020203020204" pitchFamily="34" charset="-52"/>
              <a:ea typeface="PT Sans" panose="020B0503020203020204" pitchFamily="34" charset="-52"/>
              <a:cs typeface="Arial" panose="020B0604020202020204" pitchFamily="34" charset="0"/>
            </a:rPr>
            <a:t>Отсрочка</a:t>
          </a:r>
          <a:r>
            <a:rPr lang="ru-RU" sz="1400" b="0" kern="1200" dirty="0" smtClean="0">
              <a:solidFill>
                <a:schemeClr val="accent1">
                  <a:lumMod val="75000"/>
                </a:schemeClr>
              </a:solidFill>
              <a:latin typeface="PT Sans" panose="020B0503020203020204" pitchFamily="34" charset="-52"/>
              <a:ea typeface="PT Sans" panose="020B0503020203020204" pitchFamily="34" charset="-52"/>
              <a:cs typeface="Arial" panose="020B0604020202020204" pitchFamily="34" charset="0"/>
            </a:rPr>
            <a:t> по выплате займа -  </a:t>
          </a:r>
          <a:r>
            <a:rPr lang="ru-RU" sz="1400" b="1" kern="1200" dirty="0" smtClean="0">
              <a:solidFill>
                <a:srgbClr val="92D050"/>
              </a:solidFill>
              <a:latin typeface="PT Sans" panose="020B0503020203020204" pitchFamily="34" charset="-52"/>
              <a:ea typeface="PT Sans" panose="020B0503020203020204" pitchFamily="34" charset="-52"/>
              <a:cs typeface="Arial" panose="020B0604020202020204" pitchFamily="34" charset="0"/>
            </a:rPr>
            <a:t>не более 3 лет</a:t>
          </a:r>
        </a:p>
        <a:p>
          <a:pPr marL="114300" lvl="1" indent="-114300" algn="l" defTabSz="622300">
            <a:lnSpc>
              <a:spcPct val="150000"/>
            </a:lnSpc>
            <a:spcBef>
              <a:spcPct val="0"/>
            </a:spcBef>
            <a:spcAft>
              <a:spcPts val="0"/>
            </a:spcAft>
            <a:buChar char="••"/>
          </a:pPr>
          <a:r>
            <a:rPr lang="ru-RU" sz="1400" b="0" kern="1200" dirty="0" smtClean="0">
              <a:solidFill>
                <a:schemeClr val="accent1">
                  <a:lumMod val="75000"/>
                </a:schemeClr>
              </a:solidFill>
              <a:latin typeface="PT Sans" panose="020B0503020203020204" pitchFamily="34" charset="-52"/>
              <a:ea typeface="PT Sans" panose="020B0503020203020204" pitchFamily="34" charset="-52"/>
              <a:cs typeface="Arial" panose="020B0604020202020204" pitchFamily="34" charset="0"/>
            </a:rPr>
            <a:t>Наличие обеспечения </a:t>
          </a:r>
        </a:p>
        <a:p>
          <a:pPr marL="114300" lvl="1" indent="-114300" algn="l" defTabSz="622300">
            <a:lnSpc>
              <a:spcPct val="150000"/>
            </a:lnSpc>
            <a:spcBef>
              <a:spcPct val="0"/>
            </a:spcBef>
            <a:spcAft>
              <a:spcPts val="0"/>
            </a:spcAft>
            <a:buChar char="••"/>
          </a:pPr>
          <a:r>
            <a:rPr lang="ru-RU" sz="1400" b="0" kern="1200" dirty="0" smtClean="0">
              <a:solidFill>
                <a:schemeClr val="accent1">
                  <a:lumMod val="75000"/>
                </a:schemeClr>
              </a:solidFill>
              <a:latin typeface="PT Sans" panose="020B0503020203020204" pitchFamily="34" charset="-52"/>
              <a:ea typeface="PT Sans" panose="020B0503020203020204" pitchFamily="34" charset="-52"/>
              <a:cs typeface="Arial" panose="020B0604020202020204" pitchFamily="34" charset="0"/>
            </a:rPr>
            <a:t>Отсутствие  зависимости от деятельности градообразующего предприятия</a:t>
          </a:r>
          <a:endParaRPr lang="ru-RU" sz="1400" b="0" kern="1200" dirty="0">
            <a:solidFill>
              <a:schemeClr val="accent1">
                <a:lumMod val="75000"/>
              </a:schemeClr>
            </a:solidFill>
            <a:latin typeface="PT Sans" panose="020B0503020203020204" pitchFamily="34" charset="-52"/>
            <a:ea typeface="PT Sans" panose="020B0503020203020204" pitchFamily="34" charset="-52"/>
            <a:cs typeface="Arial" panose="020B0604020202020204" pitchFamily="34" charset="0"/>
          </a:endParaRPr>
        </a:p>
      </dsp:txBody>
      <dsp:txXfrm rot="-5400000">
        <a:off x="1555970" y="360827"/>
        <a:ext cx="6785035" cy="1784481"/>
      </dsp:txXfrm>
    </dsp:sp>
    <dsp:sp modelId="{7FDCC698-B6D8-45A9-8F13-89698AD8FE42}">
      <dsp:nvSpPr>
        <dsp:cNvPr id="0" name=""/>
        <dsp:cNvSpPr/>
      </dsp:nvSpPr>
      <dsp:spPr>
        <a:xfrm>
          <a:off x="21" y="271957"/>
          <a:ext cx="1554326" cy="1954433"/>
        </a:xfrm>
        <a:prstGeom prst="roundRect">
          <a:avLst/>
        </a:prstGeom>
        <a:solidFill>
          <a:srgbClr val="0078BF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/>
            <a:t>Основные условия</a:t>
          </a:r>
          <a:endParaRPr lang="ru-RU" sz="1800" kern="1200" dirty="0"/>
        </a:p>
      </dsp:txBody>
      <dsp:txXfrm>
        <a:off x="75897" y="347833"/>
        <a:ext cx="1402574" cy="1802681"/>
      </dsp:txXfrm>
    </dsp:sp>
    <dsp:sp modelId="{7A805F7E-12F5-40D0-A0C4-7D022E7C9529}">
      <dsp:nvSpPr>
        <dsp:cNvPr id="0" name=""/>
        <dsp:cNvSpPr/>
      </dsp:nvSpPr>
      <dsp:spPr>
        <a:xfrm rot="5400000">
          <a:off x="4255960" y="474436"/>
          <a:ext cx="1476577" cy="6881168"/>
        </a:xfrm>
        <a:prstGeom prst="round2SameRect">
          <a:avLst/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14300" lvl="1" indent="-114300" algn="l" defTabSz="622300">
            <a:lnSpc>
              <a:spcPct val="100000"/>
            </a:lnSpc>
            <a:spcBef>
              <a:spcPct val="0"/>
            </a:spcBef>
            <a:spcAft>
              <a:spcPts val="0"/>
            </a:spcAft>
            <a:buChar char="••"/>
          </a:pPr>
          <a:r>
            <a:rPr lang="ru-RU" sz="1400" b="0" kern="1200" dirty="0" smtClean="0">
              <a:solidFill>
                <a:schemeClr val="accent1">
                  <a:lumMod val="75000"/>
                </a:schemeClr>
              </a:solidFill>
              <a:latin typeface="PT Sans" panose="020B0503020203020204" pitchFamily="34" charset="-52"/>
              <a:ea typeface="PT Sans" panose="020B0503020203020204" pitchFamily="34" charset="-52"/>
              <a:cs typeface="Arial" panose="020B0604020202020204" pitchFamily="34" charset="0"/>
            </a:rPr>
            <a:t>Инициатор (заемщик) – юридическое лицо, </a:t>
          </a:r>
          <a:r>
            <a:rPr lang="ru-RU" sz="1400" b="1" kern="1200" dirty="0" smtClean="0">
              <a:solidFill>
                <a:srgbClr val="92D050"/>
              </a:solidFill>
              <a:latin typeface="PT Sans" panose="020B0503020203020204" pitchFamily="34" charset="-52"/>
              <a:ea typeface="PT Sans" panose="020B0503020203020204" pitchFamily="34" charset="-52"/>
              <a:cs typeface="Arial" panose="020B0604020202020204" pitchFamily="34" charset="0"/>
            </a:rPr>
            <a:t>резидент РФ</a:t>
          </a:r>
          <a:endParaRPr lang="ru-RU" sz="1400" b="1" kern="1200" dirty="0">
            <a:solidFill>
              <a:srgbClr val="92D050"/>
            </a:solidFill>
            <a:latin typeface="PT Sans" panose="020B0503020203020204" pitchFamily="34" charset="-52"/>
            <a:ea typeface="PT Sans" panose="020B0503020203020204" pitchFamily="34" charset="-52"/>
            <a:cs typeface="Arial" panose="020B0604020202020204" pitchFamily="34" charset="0"/>
          </a:endParaRPr>
        </a:p>
        <a:p>
          <a:pPr marL="114300" lvl="1" indent="-114300" algn="l" defTabSz="622300">
            <a:lnSpc>
              <a:spcPct val="100000"/>
            </a:lnSpc>
            <a:spcBef>
              <a:spcPct val="0"/>
            </a:spcBef>
            <a:spcAft>
              <a:spcPts val="0"/>
            </a:spcAft>
            <a:buChar char="••"/>
          </a:pPr>
          <a:r>
            <a:rPr lang="ru-RU" sz="1400" b="0" kern="1200" dirty="0" smtClean="0">
              <a:solidFill>
                <a:schemeClr val="accent1">
                  <a:lumMod val="75000"/>
                </a:schemeClr>
              </a:solidFill>
              <a:latin typeface="PT Sans" panose="020B0503020203020204" pitchFamily="34" charset="-52"/>
              <a:ea typeface="PT Sans" panose="020B0503020203020204" pitchFamily="34" charset="-52"/>
              <a:cs typeface="Arial" panose="020B0604020202020204" pitchFamily="34" charset="0"/>
            </a:rPr>
            <a:t>Отсутствие у</a:t>
          </a:r>
          <a:r>
            <a:rPr lang="en-US" sz="1400" b="0" kern="1200" dirty="0" smtClean="0">
              <a:solidFill>
                <a:schemeClr val="accent1">
                  <a:lumMod val="75000"/>
                </a:schemeClr>
              </a:solidFill>
              <a:latin typeface="PT Sans" panose="020B0503020203020204" pitchFamily="34" charset="-52"/>
              <a:ea typeface="PT Sans" panose="020B0503020203020204" pitchFamily="34" charset="-52"/>
              <a:cs typeface="Arial" panose="020B0604020202020204" pitchFamily="34" charset="0"/>
            </a:rPr>
            <a:t> </a:t>
          </a:r>
          <a:r>
            <a:rPr lang="ru-RU" sz="1400" b="0" kern="1200" dirty="0" smtClean="0">
              <a:solidFill>
                <a:schemeClr val="accent1">
                  <a:lumMod val="75000"/>
                </a:schemeClr>
              </a:solidFill>
              <a:latin typeface="PT Sans" panose="020B0503020203020204" pitchFamily="34" charset="-52"/>
              <a:ea typeface="PT Sans" panose="020B0503020203020204" pitchFamily="34" charset="-52"/>
              <a:cs typeface="Arial" panose="020B0604020202020204" pitchFamily="34" charset="0"/>
            </a:rPr>
            <a:t>инициатора просроченной задолженности перед бюджетом и фондами</a:t>
          </a:r>
        </a:p>
        <a:p>
          <a:pPr marL="114300" lvl="1" indent="-114300" algn="l" defTabSz="622300">
            <a:lnSpc>
              <a:spcPct val="100000"/>
            </a:lnSpc>
            <a:spcBef>
              <a:spcPct val="0"/>
            </a:spcBef>
            <a:spcAft>
              <a:spcPts val="0"/>
            </a:spcAft>
            <a:buChar char="••"/>
          </a:pPr>
          <a:r>
            <a:rPr lang="ru-RU" sz="1400" b="0" kern="1200" dirty="0" smtClean="0">
              <a:solidFill>
                <a:schemeClr val="accent1">
                  <a:lumMod val="75000"/>
                </a:schemeClr>
              </a:solidFill>
              <a:latin typeface="PT Sans" panose="020B0503020203020204" pitchFamily="34" charset="-52"/>
              <a:ea typeface="PT Sans" panose="020B0503020203020204" pitchFamily="34" charset="-52"/>
              <a:cs typeface="Arial" panose="020B0604020202020204" pitchFamily="34" charset="0"/>
            </a:rPr>
            <a:t>Проект должен реализовываться </a:t>
          </a:r>
          <a:r>
            <a:rPr lang="ru-RU" sz="1400" b="1" kern="1200" dirty="0" smtClean="0">
              <a:solidFill>
                <a:srgbClr val="92D050"/>
              </a:solidFill>
              <a:latin typeface="PT Sans" panose="020B0503020203020204" pitchFamily="34" charset="-52"/>
              <a:ea typeface="PT Sans" panose="020B0503020203020204" pitchFamily="34" charset="-52"/>
              <a:cs typeface="Arial" panose="020B0604020202020204" pitchFamily="34" charset="0"/>
            </a:rPr>
            <a:t>в границах моногорода </a:t>
          </a:r>
          <a:r>
            <a:rPr lang="ru-RU" sz="1100" b="0" i="1" kern="1200" dirty="0" smtClean="0">
              <a:solidFill>
                <a:schemeClr val="accent1">
                  <a:lumMod val="75000"/>
                </a:schemeClr>
              </a:solidFill>
              <a:latin typeface="PT Sans" panose="020B0503020203020204" pitchFamily="34" charset="-52"/>
              <a:ea typeface="PT Sans" panose="020B0503020203020204" pitchFamily="34" charset="-52"/>
              <a:cs typeface="Arial" panose="020B0604020202020204" pitchFamily="34" charset="0"/>
            </a:rPr>
            <a:t>(как минимум часть проекта должна быть на территории моногорода при наличии производственной взаимосвязи с проектом за границами моногорода)</a:t>
          </a:r>
          <a:endParaRPr lang="en-US" sz="1100" b="0" i="1" kern="1200" dirty="0">
            <a:solidFill>
              <a:schemeClr val="accent1">
                <a:lumMod val="75000"/>
              </a:schemeClr>
            </a:solidFill>
            <a:latin typeface="PT Sans" panose="020B0503020203020204" pitchFamily="34" charset="-52"/>
            <a:ea typeface="PT Sans" panose="020B0503020203020204" pitchFamily="34" charset="-52"/>
            <a:cs typeface="Arial" panose="020B0604020202020204" pitchFamily="34" charset="0"/>
          </a:endParaRPr>
        </a:p>
        <a:p>
          <a:pPr marL="114300" lvl="1" indent="-114300" algn="l" defTabSz="622300">
            <a:lnSpc>
              <a:spcPct val="100000"/>
            </a:lnSpc>
            <a:spcBef>
              <a:spcPct val="0"/>
            </a:spcBef>
            <a:spcAft>
              <a:spcPts val="0"/>
            </a:spcAft>
            <a:buChar char="••"/>
          </a:pPr>
          <a:r>
            <a:rPr lang="ru-RU" sz="1400" b="1" kern="1200" dirty="0" smtClean="0">
              <a:solidFill>
                <a:srgbClr val="92D050"/>
              </a:solidFill>
              <a:latin typeface="PT Sans" panose="020B0503020203020204" pitchFamily="34" charset="-52"/>
              <a:ea typeface="PT Sans" panose="020B0503020203020204" pitchFamily="34" charset="-52"/>
              <a:cs typeface="Arial" panose="020B0604020202020204" pitchFamily="34" charset="0"/>
            </a:rPr>
            <a:t>В результате реализации проекта должны быть созданы новые рабочие места</a:t>
          </a:r>
        </a:p>
      </dsp:txBody>
      <dsp:txXfrm rot="-5400000">
        <a:off x="1553665" y="3248813"/>
        <a:ext cx="6809087" cy="1332415"/>
      </dsp:txXfrm>
    </dsp:sp>
    <dsp:sp modelId="{6A228A52-491E-458A-81CD-12823CA8F1CB}">
      <dsp:nvSpPr>
        <dsp:cNvPr id="0" name=""/>
        <dsp:cNvSpPr/>
      </dsp:nvSpPr>
      <dsp:spPr>
        <a:xfrm>
          <a:off x="16" y="3130671"/>
          <a:ext cx="1547197" cy="1522637"/>
        </a:xfrm>
        <a:prstGeom prst="roundRect">
          <a:avLst/>
        </a:prstGeom>
        <a:solidFill>
          <a:srgbClr val="0078BF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/>
            <a:t>Требования к проекту и инициатору (заемщику)</a:t>
          </a:r>
          <a:endParaRPr lang="ru-RU" sz="1800" kern="1200" dirty="0"/>
        </a:p>
      </dsp:txBody>
      <dsp:txXfrm>
        <a:off x="74345" y="3205000"/>
        <a:ext cx="1398539" cy="137397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07FFA0-974A-432D-8ECE-6B0A0C86B823}" type="datetimeFigureOut">
              <a:rPr lang="ru-RU" smtClean="0"/>
              <a:t>30.05.2018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66813" y="1241425"/>
            <a:ext cx="4464050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8A657EA-7E7A-4019-82CA-3D322AC593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04311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A657EA-7E7A-4019-82CA-3D322AC5935D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58459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>
                <a:solidFill>
                  <a:srgbClr val="007DC5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rgbClr val="7EC24A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603" y="49212"/>
            <a:ext cx="2546348" cy="786568"/>
          </a:xfrm>
          <a:prstGeom prst="rect">
            <a:avLst/>
          </a:prstGeom>
        </p:spPr>
      </p:pic>
      <p:grpSp>
        <p:nvGrpSpPr>
          <p:cNvPr id="16" name="Группа 15"/>
          <p:cNvGrpSpPr/>
          <p:nvPr userDrawn="1"/>
        </p:nvGrpSpPr>
        <p:grpSpPr>
          <a:xfrm>
            <a:off x="-4" y="91823"/>
            <a:ext cx="9144004" cy="743957"/>
            <a:chOff x="-4" y="91823"/>
            <a:chExt cx="9144004" cy="743957"/>
          </a:xfrm>
        </p:grpSpPr>
        <p:cxnSp>
          <p:nvCxnSpPr>
            <p:cNvPr id="14" name="Прямая соединительная линия 13"/>
            <p:cNvCxnSpPr/>
            <p:nvPr userDrawn="1"/>
          </p:nvCxnSpPr>
          <p:spPr>
            <a:xfrm>
              <a:off x="-4" y="807245"/>
              <a:ext cx="6228000" cy="0"/>
            </a:xfrm>
            <a:prstGeom prst="line">
              <a:avLst/>
            </a:prstGeom>
            <a:ln w="22479">
              <a:solidFill>
                <a:srgbClr val="007DC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5" name="Рисунок 14"/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5994400" y="91823"/>
              <a:ext cx="3149600" cy="74395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342705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4133" y="144993"/>
            <a:ext cx="7676951" cy="540000"/>
          </a:xfrm>
        </p:spPr>
        <p:txBody>
          <a:bodyPr>
            <a:normAutofit/>
          </a:bodyPr>
          <a:lstStyle>
            <a:lvl1pPr>
              <a:defRPr sz="2400" b="1">
                <a:solidFill>
                  <a:srgbClr val="007DC5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grpSp>
        <p:nvGrpSpPr>
          <p:cNvPr id="6" name="Группа 5"/>
          <p:cNvGrpSpPr/>
          <p:nvPr userDrawn="1"/>
        </p:nvGrpSpPr>
        <p:grpSpPr>
          <a:xfrm>
            <a:off x="-4" y="6027264"/>
            <a:ext cx="9144004" cy="743957"/>
            <a:chOff x="-4" y="91823"/>
            <a:chExt cx="9144004" cy="743957"/>
          </a:xfrm>
        </p:grpSpPr>
        <p:cxnSp>
          <p:nvCxnSpPr>
            <p:cNvPr id="7" name="Прямая соединительная линия 6"/>
            <p:cNvCxnSpPr/>
            <p:nvPr userDrawn="1"/>
          </p:nvCxnSpPr>
          <p:spPr>
            <a:xfrm>
              <a:off x="-4" y="807245"/>
              <a:ext cx="6228000" cy="0"/>
            </a:xfrm>
            <a:prstGeom prst="line">
              <a:avLst/>
            </a:prstGeom>
            <a:ln w="22479">
              <a:solidFill>
                <a:srgbClr val="007DC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8" name="Рисунок 7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5994400" y="91823"/>
              <a:ext cx="3149600" cy="743957"/>
            </a:xfrm>
            <a:prstGeom prst="rect">
              <a:avLst/>
            </a:prstGeom>
          </p:spPr>
        </p:pic>
      </p:grpSp>
      <p:cxnSp>
        <p:nvCxnSpPr>
          <p:cNvPr id="9" name="Прямая соединительная линия 8"/>
          <p:cNvCxnSpPr/>
          <p:nvPr userDrawn="1"/>
        </p:nvCxnSpPr>
        <p:spPr>
          <a:xfrm>
            <a:off x="474133" y="736600"/>
            <a:ext cx="8280000" cy="0"/>
          </a:xfrm>
          <a:prstGeom prst="line">
            <a:avLst/>
          </a:prstGeom>
          <a:ln w="12700">
            <a:solidFill>
              <a:srgbClr val="007DC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Текст 12"/>
          <p:cNvSpPr>
            <a:spLocks noGrp="1"/>
          </p:cNvSpPr>
          <p:nvPr>
            <p:ph type="body" sz="quarter" idx="10"/>
          </p:nvPr>
        </p:nvSpPr>
        <p:spPr>
          <a:xfrm>
            <a:off x="8174696" y="144993"/>
            <a:ext cx="584200" cy="540000"/>
          </a:xfrm>
        </p:spPr>
        <p:txBody>
          <a:bodyPr anchor="ctr"/>
          <a:lstStyle>
            <a:lvl1pPr marL="0" indent="0" algn="ctr">
              <a:buNone/>
              <a:defRPr>
                <a:solidFill>
                  <a:srgbClr val="007DC5"/>
                </a:solidFill>
              </a:defRPr>
            </a:lvl1pPr>
          </a:lstStyle>
          <a:p>
            <a:pPr lvl="0"/>
            <a:r>
              <a:rPr lang="ru-RU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8871879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Заголовок 3 стро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74133" y="323017"/>
            <a:ext cx="7676951" cy="540000"/>
          </a:xfrm>
          <a:ln w="38100">
            <a:noFill/>
          </a:ln>
          <a:effectLst/>
        </p:spPr>
        <p:txBody>
          <a:bodyPr>
            <a:noAutofit/>
          </a:bodyPr>
          <a:lstStyle>
            <a:lvl1pPr>
              <a:defRPr sz="2200" b="1">
                <a:solidFill>
                  <a:srgbClr val="007DC5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br>
              <a:rPr lang="ru-RU" dirty="0" smtClean="0"/>
            </a:br>
            <a:r>
              <a:rPr lang="ru-RU" dirty="0" smtClean="0"/>
              <a:t>в три</a:t>
            </a:r>
            <a:br>
              <a:rPr lang="ru-RU" dirty="0" smtClean="0"/>
            </a:br>
            <a:r>
              <a:rPr lang="ru-RU" dirty="0" smtClean="0"/>
              <a:t>строки</a:t>
            </a:r>
            <a:endParaRPr lang="en-US" dirty="0"/>
          </a:p>
        </p:txBody>
      </p:sp>
      <p:grpSp>
        <p:nvGrpSpPr>
          <p:cNvPr id="3" name="Группа 5"/>
          <p:cNvGrpSpPr/>
          <p:nvPr userDrawn="1"/>
        </p:nvGrpSpPr>
        <p:grpSpPr>
          <a:xfrm>
            <a:off x="-4" y="6027264"/>
            <a:ext cx="9144004" cy="743957"/>
            <a:chOff x="-4" y="91823"/>
            <a:chExt cx="9144004" cy="743957"/>
          </a:xfrm>
        </p:grpSpPr>
        <p:cxnSp>
          <p:nvCxnSpPr>
            <p:cNvPr id="7" name="Прямая соединительная линия 6"/>
            <p:cNvCxnSpPr/>
            <p:nvPr userDrawn="1"/>
          </p:nvCxnSpPr>
          <p:spPr>
            <a:xfrm>
              <a:off x="-4" y="807245"/>
              <a:ext cx="6228000" cy="0"/>
            </a:xfrm>
            <a:prstGeom prst="line">
              <a:avLst/>
            </a:prstGeom>
            <a:ln w="22479">
              <a:solidFill>
                <a:srgbClr val="007DC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8" name="Рисунок 7"/>
            <p:cNvPicPr>
              <a:picLocks noChangeAspect="1"/>
            </p:cNvPicPr>
            <p:nvPr userDrawn="1"/>
          </p:nvPicPr>
          <p:blipFill>
            <a:blip r:embed="rId2" cstate="print"/>
            <a:stretch>
              <a:fillRect/>
            </a:stretch>
          </p:blipFill>
          <p:spPr>
            <a:xfrm>
              <a:off x="5994400" y="91823"/>
              <a:ext cx="3149600" cy="743957"/>
            </a:xfrm>
            <a:prstGeom prst="rect">
              <a:avLst/>
            </a:prstGeom>
          </p:spPr>
        </p:pic>
      </p:grpSp>
      <p:cxnSp>
        <p:nvCxnSpPr>
          <p:cNvPr id="9" name="Прямая соединительная линия 8"/>
          <p:cNvCxnSpPr/>
          <p:nvPr userDrawn="1"/>
        </p:nvCxnSpPr>
        <p:spPr>
          <a:xfrm>
            <a:off x="474133" y="1076464"/>
            <a:ext cx="8280000" cy="0"/>
          </a:xfrm>
          <a:prstGeom prst="line">
            <a:avLst/>
          </a:prstGeom>
          <a:ln w="22225">
            <a:solidFill>
              <a:srgbClr val="007DC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Текст 12"/>
          <p:cNvSpPr>
            <a:spLocks noGrp="1"/>
          </p:cNvSpPr>
          <p:nvPr>
            <p:ph type="body" sz="quarter" idx="10"/>
          </p:nvPr>
        </p:nvSpPr>
        <p:spPr>
          <a:xfrm>
            <a:off x="8174696" y="161177"/>
            <a:ext cx="584200" cy="540000"/>
          </a:xfrm>
        </p:spPr>
        <p:txBody>
          <a:bodyPr anchor="ctr"/>
          <a:lstStyle>
            <a:lvl1pPr marL="0" indent="0" algn="ctr">
              <a:buNone/>
              <a:defRPr>
                <a:solidFill>
                  <a:srgbClr val="007DC5"/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6643596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36D1B0-2493-497D-8BF3-C68038C4BD62}" type="datetime1">
              <a:rPr lang="ru-RU" smtClean="0"/>
              <a:t>30.05.2018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6D8D94-34D1-49AA-A2F2-917272C374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71229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6" r:id="rId2"/>
    <p:sldLayoutId id="2147483667" r:id="rId3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frmrus.ru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1.emf"/><Relationship Id="rId7" Type="http://schemas.openxmlformats.org/officeDocument/2006/relationships/image" Target="../media/image25.pn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emf"/><Relationship Id="rId9" Type="http://schemas.openxmlformats.org/officeDocument/2006/relationships/image" Target="../media/image27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8.jpeg"/><Relationship Id="rId7" Type="http://schemas.openxmlformats.org/officeDocument/2006/relationships/image" Target="../media/image26.png"/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9.jpeg"/><Relationship Id="rId9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31.jpeg"/><Relationship Id="rId7" Type="http://schemas.openxmlformats.org/officeDocument/2006/relationships/image" Target="../media/image26.png"/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32.jpeg"/><Relationship Id="rId9" Type="http://schemas.openxmlformats.org/officeDocument/2006/relationships/image" Target="../media/image2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7" Type="http://schemas.openxmlformats.org/officeDocument/2006/relationships/image" Target="../media/image30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33.png"/><Relationship Id="rId4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5" Type="http://schemas.openxmlformats.org/officeDocument/2006/relationships/image" Target="../media/image26.png"/><Relationship Id="rId4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35.gif"/><Relationship Id="rId7" Type="http://schemas.openxmlformats.org/officeDocument/2006/relationships/image" Target="../media/image30.png"/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image" Target="../media/image23.png"/><Relationship Id="rId4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3" Type="http://schemas.openxmlformats.org/officeDocument/2006/relationships/image" Target="../media/image7.jpeg"/><Relationship Id="rId7" Type="http://schemas.openxmlformats.org/officeDocument/2006/relationships/diagramQuickStyle" Target="../diagrams/quickStyle1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diagramLayout" Target="../diagrams/layout1.xml"/><Relationship Id="rId5" Type="http://schemas.openxmlformats.org/officeDocument/2006/relationships/diagramData" Target="../diagrams/data1.xml"/><Relationship Id="rId4" Type="http://schemas.openxmlformats.org/officeDocument/2006/relationships/image" Target="../media/image8.jpeg"/><Relationship Id="rId9" Type="http://schemas.microsoft.com/office/2007/relationships/diagramDrawing" Target="../diagrams/drawing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3.xml"/><Relationship Id="rId3" Type="http://schemas.openxmlformats.org/officeDocument/2006/relationships/diagramLayout" Target="../diagrams/layout2.xml"/><Relationship Id="rId7" Type="http://schemas.openxmlformats.org/officeDocument/2006/relationships/diagramData" Target="../diagrams/data3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11" Type="http://schemas.microsoft.com/office/2007/relationships/diagramDrawing" Target="../diagrams/drawing3.xml"/><Relationship Id="rId5" Type="http://schemas.openxmlformats.org/officeDocument/2006/relationships/diagramColors" Target="../diagrams/colors2.xml"/><Relationship Id="rId10" Type="http://schemas.openxmlformats.org/officeDocument/2006/relationships/diagramColors" Target="../diagrams/colors3.xml"/><Relationship Id="rId4" Type="http://schemas.openxmlformats.org/officeDocument/2006/relationships/diagramQuickStyle" Target="../diagrams/quickStyle2.xml"/><Relationship Id="rId9" Type="http://schemas.openxmlformats.org/officeDocument/2006/relationships/diagramQuickStyle" Target="../diagrams/quickStyle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9.png"/><Relationship Id="rId4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05466" y="1650999"/>
            <a:ext cx="6333068" cy="2150533"/>
          </a:xfrm>
          <a:ln>
            <a:noFill/>
          </a:ln>
        </p:spPr>
        <p:txBody>
          <a:bodyPr>
            <a:normAutofit/>
          </a:bodyPr>
          <a:lstStyle/>
          <a:p>
            <a:r>
              <a:rPr lang="ru-RU" sz="4400" b="1" dirty="0">
                <a:ln>
                  <a:solidFill>
                    <a:srgbClr val="007DC5"/>
                  </a:solidFill>
                </a:ln>
                <a:latin typeface="PT Sans" panose="020B0503020203020204" pitchFamily="34" charset="-52"/>
                <a:ea typeface="PT Sans" panose="020B0503020203020204" pitchFamily="34" charset="-52"/>
              </a:rPr>
              <a:t>Фонд развития моногородов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862652"/>
            <a:ext cx="6858000" cy="1655762"/>
          </a:xfrm>
        </p:spPr>
        <p:txBody>
          <a:bodyPr/>
          <a:lstStyle/>
          <a:p>
            <a:r>
              <a:rPr lang="ru-RU" dirty="0">
                <a:ln>
                  <a:solidFill>
                    <a:srgbClr val="7EC24A"/>
                  </a:solidFill>
                </a:ln>
                <a:latin typeface="PT Sans" panose="020B0503020203020204" pitchFamily="34" charset="-52"/>
                <a:ea typeface="PT Sans" panose="020B0503020203020204" pitchFamily="34" charset="-52"/>
              </a:rPr>
              <a:t>Меры поддержки и </a:t>
            </a:r>
            <a:r>
              <a:rPr lang="ru-RU" dirty="0" smtClean="0">
                <a:ln>
                  <a:solidFill>
                    <a:srgbClr val="7EC24A"/>
                  </a:solidFill>
                </a:ln>
                <a:latin typeface="PT Sans" panose="020B0503020203020204" pitchFamily="34" charset="-52"/>
                <a:ea typeface="PT Sans" panose="020B0503020203020204" pitchFamily="34" charset="-52"/>
              </a:rPr>
              <a:t>возможности</a:t>
            </a:r>
            <a:r>
              <a:rPr lang="ru-RU" dirty="0">
                <a:ln>
                  <a:solidFill>
                    <a:srgbClr val="7EC24A"/>
                  </a:solidFill>
                </a:ln>
                <a:latin typeface="PT Sans" panose="020B0503020203020204" pitchFamily="34" charset="-52"/>
                <a:ea typeface="PT Sans" panose="020B0503020203020204" pitchFamily="34" charset="-52"/>
              </a:rPr>
              <a:t> </a:t>
            </a:r>
            <a:endParaRPr lang="ru-RU" dirty="0" smtClean="0">
              <a:ln>
                <a:solidFill>
                  <a:srgbClr val="7EC24A"/>
                </a:solidFill>
              </a:ln>
              <a:latin typeface="PT Sans" panose="020B0503020203020204" pitchFamily="34" charset="-52"/>
              <a:ea typeface="PT Sans" panose="020B0503020203020204" pitchFamily="34" charset="-52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 bwMode="auto">
          <a:xfrm>
            <a:off x="982133" y="6458433"/>
            <a:ext cx="7853381" cy="2965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2000" b="1" kern="1200" baseline="0">
                <a:solidFill>
                  <a:schemeClr val="bg1"/>
                </a:solidFill>
                <a:latin typeface="Segoe UI" panose="020B0502040204020203" pitchFamily="34" charset="0"/>
                <a:ea typeface="+mj-ea"/>
                <a:cs typeface="Segoe UI" panose="020B0502040204020203" pitchFamily="34" charset="0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just" defTabSz="914400"/>
            <a:r>
              <a:rPr lang="en-US" sz="1200" dirty="0">
                <a:solidFill>
                  <a:srgbClr val="007DC5"/>
                </a:solidFill>
                <a:latin typeface="PT Sans" panose="020B0503020203020204" pitchFamily="34" charset="-52"/>
                <a:ea typeface="PT Sans" panose="020B0503020203020204" pitchFamily="34" charset="-52"/>
                <a:hlinkClick r:id="rId3"/>
              </a:rPr>
              <a:t>www.frmrus.ru</a:t>
            </a:r>
            <a:r>
              <a:rPr lang="en-US" sz="1200" dirty="0">
                <a:solidFill>
                  <a:srgbClr val="007DC5"/>
                </a:solidFill>
                <a:latin typeface="PT Sans" panose="020B0503020203020204" pitchFamily="34" charset="-52"/>
                <a:ea typeface="PT Sans" panose="020B0503020203020204" pitchFamily="34" charset="-52"/>
              </a:rPr>
              <a:t>                                                                                                           </a:t>
            </a:r>
            <a:r>
              <a:rPr lang="ru-RU" sz="1200" dirty="0">
                <a:solidFill>
                  <a:srgbClr val="007DC5"/>
                </a:solidFill>
                <a:latin typeface="PT Sans" panose="020B0503020203020204" pitchFamily="34" charset="-52"/>
                <a:ea typeface="PT Sans" panose="020B0503020203020204" pitchFamily="34" charset="-52"/>
              </a:rPr>
              <a:t> </a:t>
            </a:r>
            <a:r>
              <a:rPr lang="en-US" sz="1200" dirty="0">
                <a:solidFill>
                  <a:srgbClr val="007DC5"/>
                </a:solidFill>
                <a:latin typeface="PT Sans" panose="020B0503020203020204" pitchFamily="34" charset="-52"/>
                <a:ea typeface="PT Sans" panose="020B0503020203020204" pitchFamily="34" charset="-52"/>
              </a:rPr>
              <a:t>                    </a:t>
            </a:r>
            <a:r>
              <a:rPr lang="ru-RU" sz="1200" dirty="0" smtClean="0">
                <a:solidFill>
                  <a:srgbClr val="007DC5"/>
                </a:solidFill>
                <a:latin typeface="PT Sans" panose="020B0503020203020204" pitchFamily="34" charset="-52"/>
                <a:ea typeface="PT Sans" panose="020B0503020203020204" pitchFamily="34" charset="-52"/>
              </a:rPr>
              <a:t>201</a:t>
            </a:r>
            <a:r>
              <a:rPr lang="en-US" sz="1200" dirty="0" smtClean="0">
                <a:solidFill>
                  <a:srgbClr val="007DC5"/>
                </a:solidFill>
                <a:latin typeface="PT Sans" panose="020B0503020203020204" pitchFamily="34" charset="-52"/>
                <a:ea typeface="PT Sans" panose="020B0503020203020204" pitchFamily="34" charset="-52"/>
              </a:rPr>
              <a:t>8 </a:t>
            </a:r>
            <a:r>
              <a:rPr lang="ru-RU" sz="1200" dirty="0" smtClean="0">
                <a:solidFill>
                  <a:srgbClr val="007DC5"/>
                </a:solidFill>
                <a:latin typeface="PT Sans" panose="020B0503020203020204" pitchFamily="34" charset="-52"/>
                <a:ea typeface="PT Sans" panose="020B0503020203020204" pitchFamily="34" charset="-52"/>
              </a:rPr>
              <a:t>год</a:t>
            </a:r>
            <a:endParaRPr lang="ru-RU" sz="1200" dirty="0">
              <a:solidFill>
                <a:srgbClr val="007DC5"/>
              </a:solidFill>
              <a:latin typeface="PT Sans" panose="020B0503020203020204" pitchFamily="34" charset="-52"/>
              <a:ea typeface="PT Sans" panose="020B0503020203020204" pitchFamily="34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339227172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962583" y="2128020"/>
            <a:ext cx="7223996" cy="249299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Aft>
                <a:spcPts val="600"/>
              </a:spcAft>
              <a:buClr>
                <a:srgbClr val="FF0000"/>
              </a:buClr>
              <a:defRPr/>
            </a:pPr>
            <a:r>
              <a:rPr lang="ru-RU" sz="2200" b="1" dirty="0" smtClean="0">
                <a:solidFill>
                  <a:srgbClr val="007DC5"/>
                </a:solidFill>
                <a:latin typeface="PT Sans" panose="020B0503020203020204" pitchFamily="34" charset="-52"/>
                <a:ea typeface="PT Sans" panose="020B0503020203020204" pitchFamily="34" charset="-52"/>
                <a:cs typeface="+mj-cs"/>
              </a:rPr>
              <a:t>Площадки, обеспеченные инфраструктурой с привлечением средств Фонда</a:t>
            </a:r>
          </a:p>
          <a:p>
            <a:pPr algn="ctr">
              <a:spcAft>
                <a:spcPts val="600"/>
              </a:spcAft>
              <a:buClr>
                <a:srgbClr val="FF0000"/>
              </a:buClr>
              <a:defRPr/>
            </a:pPr>
            <a:endParaRPr lang="ru-RU" sz="2200" b="1" dirty="0" smtClean="0">
              <a:solidFill>
                <a:srgbClr val="007DC5"/>
              </a:solidFill>
              <a:latin typeface="+mj-lt"/>
              <a:ea typeface="+mj-ea"/>
              <a:cs typeface="+mj-cs"/>
            </a:endParaRPr>
          </a:p>
          <a:p>
            <a:pPr algn="ctr">
              <a:spcAft>
                <a:spcPts val="600"/>
              </a:spcAft>
              <a:buClr>
                <a:srgbClr val="FF0000"/>
              </a:buClr>
              <a:defRPr/>
            </a:pPr>
            <a:r>
              <a:rPr lang="ru-RU" sz="2000" b="1" i="1" dirty="0" smtClean="0">
                <a:solidFill>
                  <a:srgbClr val="007DC5"/>
                </a:solidFill>
                <a:latin typeface="+mj-lt"/>
                <a:ea typeface="+mj-ea"/>
                <a:cs typeface="+mj-cs"/>
              </a:rPr>
              <a:t>технологическое присоединение инвестиционных проектов на указанных площадках осуществляется практически бесплатно (без взимания в составе платы расходов на создание объектов инфраструктуры)</a:t>
            </a:r>
            <a:endParaRPr lang="ru-RU" sz="2000" b="1" i="1" dirty="0">
              <a:solidFill>
                <a:srgbClr val="007DC5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0"/>
          </p:nvPr>
        </p:nvSpPr>
        <p:spPr>
          <a:xfrm>
            <a:off x="8174696" y="161177"/>
            <a:ext cx="584200" cy="540000"/>
          </a:xfrm>
        </p:spPr>
        <p:txBody>
          <a:bodyPr>
            <a:normAutofit/>
          </a:bodyPr>
          <a:lstStyle/>
          <a:p>
            <a:r>
              <a:rPr lang="ru-RU" dirty="0" smtClean="0"/>
              <a:t>12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3144608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" name="Рисунок 5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52" y="763322"/>
            <a:ext cx="1962638" cy="657177"/>
          </a:xfrm>
          <a:prstGeom prst="rect">
            <a:avLst/>
          </a:prstGeom>
        </p:spPr>
      </p:pic>
      <p:sp>
        <p:nvSpPr>
          <p:cNvPr id="3" name="Текст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13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49317" y="45219"/>
            <a:ext cx="7223996" cy="76944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600"/>
              </a:spcAft>
              <a:buClr>
                <a:srgbClr val="FF0000"/>
              </a:buClr>
              <a:defRPr/>
            </a:pPr>
            <a:r>
              <a:rPr lang="ru-RU" sz="2200" b="1" dirty="0">
                <a:solidFill>
                  <a:srgbClr val="007DC5"/>
                </a:solidFill>
                <a:latin typeface="PT Sans" panose="020B0503020203020204" pitchFamily="34" charset="-52"/>
                <a:ea typeface="PT Sans" panose="020B0503020203020204" pitchFamily="34" charset="-52"/>
                <a:cs typeface="+mj-cs"/>
              </a:rPr>
              <a:t>Развитие Индустриального парка «Богословский» в городе Краснотурьинск Свердловской области</a:t>
            </a:r>
          </a:p>
        </p:txBody>
      </p:sp>
      <p:sp>
        <p:nvSpPr>
          <p:cNvPr id="5" name="Кольцо 4"/>
          <p:cNvSpPr/>
          <p:nvPr/>
        </p:nvSpPr>
        <p:spPr>
          <a:xfrm>
            <a:off x="46552" y="109075"/>
            <a:ext cx="602765" cy="549281"/>
          </a:xfrm>
          <a:prstGeom prst="donut">
            <a:avLst>
              <a:gd name="adj" fmla="val 12435"/>
            </a:avLst>
          </a:prstGeom>
          <a:solidFill>
            <a:srgbClr val="007DC5"/>
          </a:solidFill>
          <a:ln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000" spc="100" dirty="0">
                <a:solidFill>
                  <a:schemeClr val="tx2">
                    <a:lumMod val="90000"/>
                    <a:lumOff val="10000"/>
                  </a:schemeClr>
                </a:solidFill>
                <a:latin typeface="PT Sans" panose="020B0503020203020204" pitchFamily="34" charset="-52"/>
                <a:ea typeface="PT Sans" panose="020B0503020203020204" pitchFamily="34" charset="-52"/>
                <a:cs typeface="David" panose="020E0502060401010101" pitchFamily="34" charset="-79"/>
              </a:rPr>
              <a:t>1</a:t>
            </a:r>
          </a:p>
        </p:txBody>
      </p:sp>
      <p:grpSp>
        <p:nvGrpSpPr>
          <p:cNvPr id="19" name="Группа 18"/>
          <p:cNvGrpSpPr/>
          <p:nvPr/>
        </p:nvGrpSpPr>
        <p:grpSpPr>
          <a:xfrm>
            <a:off x="583908" y="1247887"/>
            <a:ext cx="3185452" cy="1901711"/>
            <a:chOff x="8667817" y="2510560"/>
            <a:chExt cx="6313837" cy="3397707"/>
          </a:xfrm>
        </p:grpSpPr>
        <p:pic>
          <p:nvPicPr>
            <p:cNvPr id="6" name="Рисунок 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285933" y="3013364"/>
              <a:ext cx="4695721" cy="2894903"/>
            </a:xfrm>
            <a:prstGeom prst="rect">
              <a:avLst/>
            </a:prstGeom>
          </p:spPr>
        </p:pic>
        <p:sp>
          <p:nvSpPr>
            <p:cNvPr id="8" name="Овальная выноска 7"/>
            <p:cNvSpPr/>
            <p:nvPr/>
          </p:nvSpPr>
          <p:spPr>
            <a:xfrm>
              <a:off x="8667817" y="2827492"/>
              <a:ext cx="2897991" cy="1586166"/>
            </a:xfrm>
            <a:prstGeom prst="wedgeEllipseCallout">
              <a:avLst>
                <a:gd name="adj1" fmla="val 44116"/>
                <a:gd name="adj2" fmla="val 83218"/>
              </a:avLst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pic>
          <p:nvPicPr>
            <p:cNvPr id="9" name="Рисунок 8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864952" y="3018872"/>
              <a:ext cx="858767" cy="1079031"/>
            </a:xfrm>
            <a:prstGeom prst="rect">
              <a:avLst/>
            </a:prstGeom>
          </p:spPr>
        </p:pic>
        <p:cxnSp>
          <p:nvCxnSpPr>
            <p:cNvPr id="10" name="Соединительная линия уступом 9"/>
            <p:cNvCxnSpPr/>
            <p:nvPr/>
          </p:nvCxnSpPr>
          <p:spPr>
            <a:xfrm rot="16200000" flipH="1">
              <a:off x="9336710" y="2645988"/>
              <a:ext cx="866704" cy="595847"/>
            </a:xfrm>
            <a:prstGeom prst="bentConnector3">
              <a:avLst>
                <a:gd name="adj1" fmla="val 50000"/>
              </a:avLst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Прямоугольник 33"/>
          <p:cNvSpPr/>
          <p:nvPr/>
        </p:nvSpPr>
        <p:spPr>
          <a:xfrm>
            <a:off x="3771208" y="990273"/>
            <a:ext cx="503678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dirty="0">
                <a:solidFill>
                  <a:schemeClr val="accent1">
                    <a:lumMod val="75000"/>
                  </a:schemeClr>
                </a:solidFill>
                <a:ea typeface="Tahoma" panose="020B0604030504040204" pitchFamily="34" charset="0"/>
                <a:cs typeface="Gotham Pro" panose="02000503040000020004" pitchFamily="50" charset="0"/>
              </a:rPr>
              <a:t>Моногородом получен статус </a:t>
            </a:r>
            <a:r>
              <a:rPr lang="ru-RU" sz="1400" b="1" u="sng" dirty="0">
                <a:solidFill>
                  <a:schemeClr val="accent1">
                    <a:lumMod val="75000"/>
                  </a:schemeClr>
                </a:solidFill>
                <a:ea typeface="Tahoma" panose="020B0604030504040204" pitchFamily="34" charset="0"/>
                <a:cs typeface="Gotham Pro" panose="02000503040000020004" pitchFamily="50" charset="0"/>
              </a:rPr>
              <a:t>ТОСЭР</a:t>
            </a:r>
          </a:p>
        </p:txBody>
      </p:sp>
      <p:sp>
        <p:nvSpPr>
          <p:cNvPr id="35" name="Прямоугольник 34"/>
          <p:cNvSpPr/>
          <p:nvPr/>
        </p:nvSpPr>
        <p:spPr>
          <a:xfrm>
            <a:off x="443780" y="4312398"/>
            <a:ext cx="320443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</a:pPr>
            <a:r>
              <a:rPr lang="ru-RU" sz="1400" dirty="0" smtClean="0">
                <a:solidFill>
                  <a:schemeClr val="accent1">
                    <a:lumMod val="50000"/>
                  </a:schemeClr>
                </a:solidFill>
                <a:ea typeface="Tahoma" panose="020B0604030504040204" pitchFamily="34" charset="0"/>
                <a:cs typeface="Gotham Pro" panose="02000503040000020004" pitchFamily="50" charset="0"/>
              </a:rPr>
              <a:t>Существующие свободные мощности:</a:t>
            </a:r>
            <a:endParaRPr lang="ru-RU" sz="1400" dirty="0">
              <a:solidFill>
                <a:schemeClr val="accent1">
                  <a:lumMod val="50000"/>
                </a:schemeClr>
              </a:solidFill>
              <a:ea typeface="Tahoma" panose="020B0604030504040204" pitchFamily="34" charset="0"/>
              <a:cs typeface="Gotham Pro" panose="02000503040000020004" pitchFamily="50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694640" y="2040490"/>
            <a:ext cx="1276311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00" dirty="0">
                <a:solidFill>
                  <a:schemeClr val="tx2">
                    <a:lumMod val="75000"/>
                  </a:schemeClr>
                </a:solidFill>
              </a:rPr>
              <a:t>Свердловская область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3805965" y="2074253"/>
            <a:ext cx="34430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/>
            <a:r>
              <a:rPr lang="ru-RU" sz="1200" b="1" dirty="0">
                <a:solidFill>
                  <a:schemeClr val="tx2">
                    <a:lumMod val="75000"/>
                  </a:schemeClr>
                </a:solidFill>
                <a:latin typeface="Gotham Pro" panose="02000503040000020004" pitchFamily="50" charset="0"/>
                <a:ea typeface="Open Sans" panose="020B0606030504020204" pitchFamily="34" charset="0"/>
                <a:cs typeface="Gotham Pro" panose="02000503040000020004" pitchFamily="50" charset="0"/>
              </a:rPr>
              <a:t>Субъект: Свердловская область</a:t>
            </a:r>
          </a:p>
          <a:p>
            <a:pPr marL="0" lvl="1"/>
            <a:r>
              <a:rPr lang="ru-RU" sz="1200" b="1" dirty="0">
                <a:solidFill>
                  <a:schemeClr val="tx2">
                    <a:lumMod val="75000"/>
                  </a:schemeClr>
                </a:solidFill>
                <a:latin typeface="Gotham Pro" panose="02000503040000020004" pitchFamily="50" charset="0"/>
                <a:ea typeface="Open Sans" panose="020B0606030504020204" pitchFamily="34" charset="0"/>
                <a:cs typeface="Gotham Pro" panose="02000503040000020004" pitchFamily="50" charset="0"/>
              </a:rPr>
              <a:t>Город: Краснотурьинск</a:t>
            </a:r>
          </a:p>
        </p:txBody>
      </p:sp>
      <p:grpSp>
        <p:nvGrpSpPr>
          <p:cNvPr id="2" name="Группа 1"/>
          <p:cNvGrpSpPr/>
          <p:nvPr/>
        </p:nvGrpSpPr>
        <p:grpSpPr>
          <a:xfrm>
            <a:off x="3815048" y="1363843"/>
            <a:ext cx="5530590" cy="654923"/>
            <a:chOff x="3815048" y="1363843"/>
            <a:chExt cx="5530590" cy="654923"/>
          </a:xfrm>
        </p:grpSpPr>
        <p:sp>
          <p:nvSpPr>
            <p:cNvPr id="20" name="Прямоугольник 19"/>
            <p:cNvSpPr/>
            <p:nvPr/>
          </p:nvSpPr>
          <p:spPr>
            <a:xfrm>
              <a:off x="3879319" y="1363843"/>
              <a:ext cx="3481945" cy="18200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spcBef>
                  <a:spcPct val="0"/>
                </a:spcBef>
              </a:pPr>
              <a:r>
                <a:rPr lang="ru-RU" sz="1200" dirty="0">
                  <a:solidFill>
                    <a:schemeClr val="bg1"/>
                  </a:solidFill>
                  <a:latin typeface="Gotham Pro Medium" panose="02000603030000020004" pitchFamily="50" charset="0"/>
                  <a:ea typeface="Tahoma" panose="020B0604030504040204" pitchFamily="34" charset="0"/>
                  <a:cs typeface="Gotham Pro Medium" panose="02000603030000020004" pitchFamily="50" charset="0"/>
                </a:rPr>
                <a:t>ОСНОВНЫЕ ХАРАКТЕРИСТИКИ</a:t>
              </a:r>
            </a:p>
          </p:txBody>
        </p:sp>
        <p:pic>
          <p:nvPicPr>
            <p:cNvPr id="37" name="Рисунок 36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15048" y="1670589"/>
              <a:ext cx="348177" cy="348177"/>
            </a:xfrm>
            <a:prstGeom prst="rect">
              <a:avLst/>
            </a:prstGeom>
          </p:spPr>
        </p:pic>
        <p:sp>
          <p:nvSpPr>
            <p:cNvPr id="39" name="Прямоугольник 38"/>
            <p:cNvSpPr/>
            <p:nvPr/>
          </p:nvSpPr>
          <p:spPr>
            <a:xfrm>
              <a:off x="4154170" y="1652979"/>
              <a:ext cx="3204439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ru-RU" sz="1400" dirty="0">
                  <a:solidFill>
                    <a:schemeClr val="accent1">
                      <a:lumMod val="50000"/>
                    </a:schemeClr>
                  </a:solidFill>
                  <a:latin typeface="PT Sans" panose="020B0503020203020204" pitchFamily="34" charset="-52"/>
                  <a:ea typeface="PT Sans" panose="020B0503020203020204" pitchFamily="34" charset="-52"/>
                  <a:cs typeface="Gotham Pro" panose="02000503040000020004" pitchFamily="50" charset="0"/>
                </a:rPr>
                <a:t>Расположение парка</a:t>
              </a:r>
            </a:p>
          </p:txBody>
        </p:sp>
        <p:sp>
          <p:nvSpPr>
            <p:cNvPr id="41" name="Прямоугольник 40"/>
            <p:cNvSpPr/>
            <p:nvPr/>
          </p:nvSpPr>
          <p:spPr>
            <a:xfrm>
              <a:off x="6141199" y="1629829"/>
              <a:ext cx="3204439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Bef>
                  <a:spcPct val="0"/>
                </a:spcBef>
              </a:pPr>
              <a:r>
                <a:rPr lang="ru-RU" sz="1400" dirty="0">
                  <a:solidFill>
                    <a:schemeClr val="accent1">
                      <a:lumMod val="50000"/>
                    </a:schemeClr>
                  </a:solidFill>
                  <a:ea typeface="Tahoma" panose="020B0604030504040204" pitchFamily="34" charset="0"/>
                  <a:cs typeface="Gotham Pro" panose="02000503040000020004" pitchFamily="50" charset="0"/>
                </a:rPr>
                <a:t>Тип парка</a:t>
              </a:r>
            </a:p>
          </p:txBody>
        </p:sp>
      </p:grpSp>
      <p:grpSp>
        <p:nvGrpSpPr>
          <p:cNvPr id="7" name="Группа 6"/>
          <p:cNvGrpSpPr/>
          <p:nvPr/>
        </p:nvGrpSpPr>
        <p:grpSpPr>
          <a:xfrm>
            <a:off x="6348845" y="2056594"/>
            <a:ext cx="2740251" cy="352741"/>
            <a:chOff x="6348845" y="2056594"/>
            <a:chExt cx="2740251" cy="352741"/>
          </a:xfrm>
        </p:grpSpPr>
        <p:sp>
          <p:nvSpPr>
            <p:cNvPr id="42" name="Овал 41"/>
            <p:cNvSpPr/>
            <p:nvPr/>
          </p:nvSpPr>
          <p:spPr>
            <a:xfrm>
              <a:off x="6348845" y="2081619"/>
              <a:ext cx="1299010" cy="327716"/>
            </a:xfrm>
            <a:prstGeom prst="ellipse">
              <a:avLst/>
            </a:prstGeom>
            <a:ln w="3175"/>
            <a:effectLst>
              <a:glow rad="63500">
                <a:schemeClr val="accent6">
                  <a:satMod val="175000"/>
                  <a:alpha val="40000"/>
                </a:schemeClr>
              </a:glow>
            </a:effectLst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1200" b="1" dirty="0">
                  <a:solidFill>
                    <a:schemeClr val="tx2">
                      <a:lumMod val="75000"/>
                    </a:schemeClr>
                  </a:solidFill>
                  <a:latin typeface="Gotham Pro" panose="02000503040000020004" pitchFamily="50" charset="0"/>
                  <a:ea typeface="Open Sans" panose="020B0606030504020204" pitchFamily="34" charset="0"/>
                  <a:cs typeface="Gotham Pro" panose="02000503040000020004" pitchFamily="50" charset="0"/>
                </a:rPr>
                <a:t>Greenfield</a:t>
              </a:r>
              <a:endParaRPr lang="ru-RU" sz="1200" b="1" dirty="0">
                <a:solidFill>
                  <a:schemeClr val="tx2">
                    <a:lumMod val="75000"/>
                  </a:schemeClr>
                </a:solidFill>
                <a:latin typeface="Gotham Pro" panose="02000503040000020004" pitchFamily="50" charset="0"/>
                <a:ea typeface="Open Sans" panose="020B0606030504020204" pitchFamily="34" charset="0"/>
                <a:cs typeface="Gotham Pro" panose="02000503040000020004" pitchFamily="50" charset="0"/>
              </a:endParaRPr>
            </a:p>
          </p:txBody>
        </p:sp>
        <p:sp>
          <p:nvSpPr>
            <p:cNvPr id="43" name="Овал 42"/>
            <p:cNvSpPr/>
            <p:nvPr/>
          </p:nvSpPr>
          <p:spPr>
            <a:xfrm>
              <a:off x="7729571" y="2056594"/>
              <a:ext cx="1359525" cy="352741"/>
            </a:xfrm>
            <a:prstGeom prst="ellipse">
              <a:avLst/>
            </a:prstGeom>
            <a:ln w="3175">
              <a:solidFill>
                <a:schemeClr val="bg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1200" b="1" dirty="0">
                  <a:solidFill>
                    <a:schemeClr val="tx2">
                      <a:lumMod val="75000"/>
                    </a:schemeClr>
                  </a:solidFill>
                  <a:latin typeface="Gotham Pro" panose="02000503040000020004" pitchFamily="50" charset="0"/>
                  <a:ea typeface="Open Sans" panose="020B0606030504020204" pitchFamily="34" charset="0"/>
                  <a:cs typeface="Gotham Pro" panose="02000503040000020004" pitchFamily="50" charset="0"/>
                </a:rPr>
                <a:t>Brownfield</a:t>
              </a:r>
              <a:endParaRPr lang="ru-RU" sz="1200" b="1" dirty="0">
                <a:solidFill>
                  <a:schemeClr val="tx2">
                    <a:lumMod val="75000"/>
                  </a:schemeClr>
                </a:solidFill>
                <a:latin typeface="Gotham Pro" panose="02000503040000020004" pitchFamily="50" charset="0"/>
                <a:ea typeface="Open Sans" panose="020B0606030504020204" pitchFamily="34" charset="0"/>
                <a:cs typeface="Gotham Pro" panose="02000503040000020004" pitchFamily="50" charset="0"/>
              </a:endParaRPr>
            </a:p>
          </p:txBody>
        </p:sp>
      </p:grpSp>
      <p:sp>
        <p:nvSpPr>
          <p:cNvPr id="48" name="Прямоугольник 47"/>
          <p:cNvSpPr/>
          <p:nvPr/>
        </p:nvSpPr>
        <p:spPr>
          <a:xfrm>
            <a:off x="5031372" y="2874474"/>
            <a:ext cx="366548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</a:pP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a typeface="Tahoma" panose="020B0604030504040204" pitchFamily="34" charset="0"/>
                <a:cs typeface="Gotham Pro" panose="02000503040000020004" pitchFamily="50" charset="0"/>
              </a:rPr>
              <a:t>Площадь индустриального парка</a:t>
            </a:r>
            <a:endParaRPr lang="ru-RU" dirty="0">
              <a:solidFill>
                <a:schemeClr val="accent1">
                  <a:lumMod val="50000"/>
                </a:schemeClr>
              </a:solidFill>
              <a:ea typeface="Tahoma" panose="020B0604030504040204" pitchFamily="34" charset="0"/>
              <a:cs typeface="Gotham Pro" panose="02000503040000020004" pitchFamily="50" charset="0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5261431" y="3187802"/>
            <a:ext cx="320536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/>
            <a:r>
              <a:rPr lang="ru-RU" sz="1600" b="1" dirty="0">
                <a:solidFill>
                  <a:schemeClr val="tx2">
                    <a:lumMod val="75000"/>
                  </a:schemeClr>
                </a:solidFill>
                <a:latin typeface="Gotham Pro" panose="02000503040000020004" pitchFamily="50" charset="0"/>
                <a:ea typeface="Open Sans" panose="020B0606030504020204" pitchFamily="34" charset="0"/>
                <a:cs typeface="Gotham Pro" panose="02000503040000020004" pitchFamily="50" charset="0"/>
              </a:rPr>
              <a:t>Общая </a:t>
            </a:r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  <a:latin typeface="Gotham Pro" panose="02000503040000020004" pitchFamily="50" charset="0"/>
                <a:ea typeface="Open Sans" panose="020B0606030504020204" pitchFamily="34" charset="0"/>
                <a:cs typeface="Gotham Pro" panose="02000503040000020004" pitchFamily="50" charset="0"/>
              </a:rPr>
              <a:t>полезная площадь – 86 га</a:t>
            </a:r>
          </a:p>
          <a:p>
            <a:pPr marL="0" lvl="1" algn="ctr"/>
            <a:r>
              <a:rPr lang="ru-RU" sz="1200" b="1" i="1" dirty="0" smtClean="0">
                <a:solidFill>
                  <a:schemeClr val="tx2">
                    <a:lumMod val="75000"/>
                  </a:schemeClr>
                </a:solidFill>
                <a:latin typeface="Gotham Pro" panose="02000503040000020004" pitchFamily="50" charset="0"/>
                <a:ea typeface="Open Sans" panose="020B0606030504020204" pitchFamily="34" charset="0"/>
                <a:cs typeface="Gotham Pro" panose="02000503040000020004" pitchFamily="50" charset="0"/>
              </a:rPr>
              <a:t>(преимущественно свободная) </a:t>
            </a:r>
          </a:p>
        </p:txBody>
      </p:sp>
      <p:pic>
        <p:nvPicPr>
          <p:cNvPr id="50" name="Рисунок 4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060" y="4654383"/>
            <a:ext cx="384908" cy="384908"/>
          </a:xfrm>
          <a:prstGeom prst="rect">
            <a:avLst/>
          </a:prstGeom>
        </p:spPr>
      </p:pic>
      <p:pic>
        <p:nvPicPr>
          <p:cNvPr id="51" name="Рисунок 5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009" y="5567515"/>
            <a:ext cx="405379" cy="452556"/>
          </a:xfrm>
          <a:prstGeom prst="rect">
            <a:avLst/>
          </a:prstGeom>
        </p:spPr>
      </p:pic>
      <p:pic>
        <p:nvPicPr>
          <p:cNvPr id="52" name="Рисунок 5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7621" y="4620175"/>
            <a:ext cx="399908" cy="399908"/>
          </a:xfrm>
          <a:prstGeom prst="rect">
            <a:avLst/>
          </a:prstGeom>
        </p:spPr>
      </p:pic>
      <p:pic>
        <p:nvPicPr>
          <p:cNvPr id="53" name="Рисунок 5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0692" y="5609471"/>
            <a:ext cx="453766" cy="344839"/>
          </a:xfrm>
          <a:prstGeom prst="rect">
            <a:avLst/>
          </a:prstGeom>
        </p:spPr>
      </p:pic>
      <p:sp>
        <p:nvSpPr>
          <p:cNvPr id="54" name="TextBox 53"/>
          <p:cNvSpPr txBox="1"/>
          <p:nvPr/>
        </p:nvSpPr>
        <p:spPr>
          <a:xfrm>
            <a:off x="481440" y="4589196"/>
            <a:ext cx="1489511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b="1" dirty="0" err="1">
                <a:solidFill>
                  <a:schemeClr val="tx2">
                    <a:lumMod val="75000"/>
                  </a:schemeClr>
                </a:solidFill>
                <a:latin typeface="Gotham Pro" panose="02000503040000020004" pitchFamily="50" charset="0"/>
                <a:ea typeface="Open Sans" panose="020B0606030504020204" pitchFamily="34" charset="0"/>
                <a:cs typeface="Gotham Pro" panose="02000503040000020004" pitchFamily="50" charset="0"/>
              </a:rPr>
              <a:t>Электрообеспечение</a:t>
            </a:r>
            <a:endParaRPr lang="ru-RU" sz="1100" b="1" dirty="0">
              <a:solidFill>
                <a:schemeClr val="tx2">
                  <a:lumMod val="75000"/>
                </a:schemeClr>
              </a:solidFill>
              <a:latin typeface="Gotham Pro" panose="02000503040000020004" pitchFamily="50" charset="0"/>
              <a:ea typeface="Open Sans" panose="020B0606030504020204" pitchFamily="34" charset="0"/>
              <a:cs typeface="Gotham Pro" panose="02000503040000020004" pitchFamily="50" charset="0"/>
            </a:endParaRPr>
          </a:p>
          <a:p>
            <a:pPr algn="ctr"/>
            <a:r>
              <a:rPr lang="ru-RU" sz="1100" b="1" dirty="0">
                <a:solidFill>
                  <a:schemeClr val="tx2">
                    <a:lumMod val="75000"/>
                  </a:schemeClr>
                </a:solidFill>
                <a:latin typeface="Gotham Pro" panose="02000503040000020004" pitchFamily="50" charset="0"/>
                <a:ea typeface="Open Sans" panose="020B0606030504020204" pitchFamily="34" charset="0"/>
                <a:cs typeface="Gotham Pro" panose="02000503040000020004" pitchFamily="50" charset="0"/>
              </a:rPr>
              <a:t>5</a:t>
            </a:r>
            <a:r>
              <a:rPr lang="ru-RU" sz="1100" b="1" dirty="0" smtClean="0">
                <a:solidFill>
                  <a:schemeClr val="tx2">
                    <a:lumMod val="75000"/>
                  </a:schemeClr>
                </a:solidFill>
                <a:latin typeface="Gotham Pro" panose="02000503040000020004" pitchFamily="50" charset="0"/>
                <a:ea typeface="Open Sans" panose="020B0606030504020204" pitchFamily="34" charset="0"/>
                <a:cs typeface="Gotham Pro" panose="02000503040000020004" pitchFamily="50" charset="0"/>
              </a:rPr>
              <a:t>0 </a:t>
            </a:r>
            <a:r>
              <a:rPr lang="ru-RU" sz="1100" dirty="0">
                <a:solidFill>
                  <a:schemeClr val="tx2">
                    <a:lumMod val="60000"/>
                    <a:lumOff val="40000"/>
                  </a:schemeClr>
                </a:solidFill>
                <a:latin typeface="Gotham Pro" panose="02000503040000020004" pitchFamily="50" charset="0"/>
                <a:ea typeface="Open Sans" panose="020B0606030504020204" pitchFamily="34" charset="0"/>
                <a:cs typeface="Gotham Pro" panose="02000503040000020004" pitchFamily="50" charset="0"/>
              </a:rPr>
              <a:t>МВт</a:t>
            </a:r>
            <a:endParaRPr lang="ru-RU" sz="1400" dirty="0">
              <a:solidFill>
                <a:schemeClr val="tx2">
                  <a:lumMod val="60000"/>
                  <a:lumOff val="40000"/>
                </a:schemeClr>
              </a:solidFill>
              <a:latin typeface="Gotham Pro" panose="02000503040000020004" pitchFamily="50" charset="0"/>
              <a:ea typeface="Open Sans" panose="020B0606030504020204" pitchFamily="34" charset="0"/>
              <a:cs typeface="Gotham Pro" panose="02000503040000020004" pitchFamily="50" charset="0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615255" y="5566448"/>
            <a:ext cx="1253868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b="1" dirty="0" err="1">
                <a:solidFill>
                  <a:schemeClr val="tx2">
                    <a:lumMod val="75000"/>
                  </a:schemeClr>
                </a:solidFill>
                <a:latin typeface="Gotham Pro" panose="02000503040000020004" pitchFamily="50" charset="0"/>
                <a:ea typeface="Open Sans" panose="020B0606030504020204" pitchFamily="34" charset="0"/>
                <a:cs typeface="Gotham Pro" panose="02000503040000020004" pitchFamily="50" charset="0"/>
              </a:rPr>
              <a:t>Газообеспечение</a:t>
            </a:r>
            <a:endParaRPr lang="ru-RU" sz="1100" b="1" dirty="0">
              <a:solidFill>
                <a:schemeClr val="tx2">
                  <a:lumMod val="75000"/>
                </a:schemeClr>
              </a:solidFill>
              <a:latin typeface="Gotham Pro" panose="02000503040000020004" pitchFamily="50" charset="0"/>
              <a:ea typeface="Open Sans" panose="020B0606030504020204" pitchFamily="34" charset="0"/>
              <a:cs typeface="Gotham Pro" panose="02000503040000020004" pitchFamily="50" charset="0"/>
            </a:endParaRPr>
          </a:p>
          <a:p>
            <a:pPr algn="ctr"/>
            <a:r>
              <a:rPr lang="ru-RU" sz="1100" b="1" dirty="0" smtClean="0">
                <a:solidFill>
                  <a:schemeClr val="tx2">
                    <a:lumMod val="75000"/>
                  </a:schemeClr>
                </a:solidFill>
                <a:latin typeface="Gotham Pro" panose="02000503040000020004" pitchFamily="50" charset="0"/>
                <a:ea typeface="Open Sans" panose="020B0606030504020204" pitchFamily="34" charset="0"/>
                <a:cs typeface="Gotham Pro" panose="02000503040000020004" pitchFamily="50" charset="0"/>
              </a:rPr>
              <a:t>3000 </a:t>
            </a:r>
            <a:r>
              <a:rPr lang="ru-RU" sz="11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М</a:t>
            </a:r>
            <a:r>
              <a:rPr lang="ru-RU" sz="1100" baseline="300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3</a:t>
            </a:r>
            <a:r>
              <a:rPr lang="ru-RU" sz="11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 / </a:t>
            </a:r>
            <a:r>
              <a:rPr lang="ru-RU" sz="11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час</a:t>
            </a:r>
            <a:endParaRPr lang="ru-RU" sz="1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2714296" y="4574192"/>
            <a:ext cx="1297150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b="1" dirty="0" err="1">
                <a:solidFill>
                  <a:schemeClr val="tx2">
                    <a:lumMod val="75000"/>
                  </a:schemeClr>
                </a:solidFill>
                <a:latin typeface="Gotham Pro" panose="02000503040000020004" pitchFamily="50" charset="0"/>
                <a:ea typeface="Open Sans" panose="020B0606030504020204" pitchFamily="34" charset="0"/>
                <a:cs typeface="Gotham Pro" panose="02000503040000020004" pitchFamily="50" charset="0"/>
              </a:rPr>
              <a:t>Водообеспечение</a:t>
            </a:r>
            <a:endParaRPr lang="ru-RU" sz="1100" b="1" dirty="0">
              <a:solidFill>
                <a:schemeClr val="tx2">
                  <a:lumMod val="75000"/>
                </a:schemeClr>
              </a:solidFill>
              <a:latin typeface="Gotham Pro" panose="02000503040000020004" pitchFamily="50" charset="0"/>
              <a:ea typeface="Open Sans" panose="020B0606030504020204" pitchFamily="34" charset="0"/>
              <a:cs typeface="Gotham Pro" panose="02000503040000020004" pitchFamily="50" charset="0"/>
            </a:endParaRPr>
          </a:p>
          <a:p>
            <a:pPr algn="ctr"/>
            <a:r>
              <a:rPr lang="ru-RU" sz="1100" b="1" dirty="0" smtClean="0">
                <a:solidFill>
                  <a:schemeClr val="tx2">
                    <a:lumMod val="75000"/>
                  </a:schemeClr>
                </a:solidFill>
                <a:latin typeface="Gotham Pro" panose="02000503040000020004" pitchFamily="50" charset="0"/>
                <a:ea typeface="Open Sans" panose="020B0606030504020204" pitchFamily="34" charset="0"/>
                <a:cs typeface="Gotham Pro" panose="02000503040000020004" pitchFamily="50" charset="0"/>
              </a:rPr>
              <a:t>12000 </a:t>
            </a:r>
            <a:r>
              <a:rPr lang="ru-RU" sz="11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М</a:t>
            </a:r>
            <a:r>
              <a:rPr lang="ru-RU" sz="1100" baseline="300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3</a:t>
            </a:r>
            <a:r>
              <a:rPr lang="ru-RU" sz="11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 / </a:t>
            </a:r>
            <a:r>
              <a:rPr lang="ru-RU" sz="11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сутки</a:t>
            </a:r>
            <a:endParaRPr lang="ru-RU" sz="1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7" name="Прямоугольник 56"/>
          <p:cNvSpPr/>
          <p:nvPr/>
        </p:nvSpPr>
        <p:spPr>
          <a:xfrm>
            <a:off x="1187886" y="5576664"/>
            <a:ext cx="4572000" cy="43088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1100" b="1" dirty="0" err="1">
                <a:solidFill>
                  <a:schemeClr val="tx2">
                    <a:lumMod val="75000"/>
                  </a:schemeClr>
                </a:solidFill>
                <a:latin typeface="Gotham Pro" panose="02000503040000020004" pitchFamily="50" charset="0"/>
                <a:ea typeface="Open Sans" panose="020B0606030504020204" pitchFamily="34" charset="0"/>
                <a:cs typeface="Gotham Pro" panose="02000503040000020004" pitchFamily="50" charset="0"/>
              </a:rPr>
              <a:t>Теплообеспечение</a:t>
            </a:r>
            <a:endParaRPr lang="ru-RU" sz="1100" b="1" dirty="0">
              <a:solidFill>
                <a:schemeClr val="tx2">
                  <a:lumMod val="75000"/>
                </a:schemeClr>
              </a:solidFill>
              <a:latin typeface="Gotham Pro" panose="02000503040000020004" pitchFamily="50" charset="0"/>
              <a:ea typeface="Open Sans" panose="020B0606030504020204" pitchFamily="34" charset="0"/>
              <a:cs typeface="Gotham Pro" panose="02000503040000020004" pitchFamily="50" charset="0"/>
            </a:endParaRPr>
          </a:p>
          <a:p>
            <a:pPr algn="ctr"/>
            <a:r>
              <a:rPr lang="ru-RU" sz="1100" b="1" dirty="0" smtClean="0">
                <a:solidFill>
                  <a:schemeClr val="tx2">
                    <a:lumMod val="75000"/>
                  </a:schemeClr>
                </a:solidFill>
                <a:latin typeface="Gotham Pro" panose="02000503040000020004" pitchFamily="50" charset="0"/>
                <a:ea typeface="Open Sans" panose="020B0606030504020204" pitchFamily="34" charset="0"/>
                <a:cs typeface="Gotham Pro" panose="02000503040000020004" pitchFamily="50" charset="0"/>
              </a:rPr>
              <a:t>41 </a:t>
            </a:r>
            <a:r>
              <a:rPr lang="ru-RU" sz="11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Gotham Pro" panose="02000503040000020004" pitchFamily="50" charset="0"/>
                <a:ea typeface="Open Sans" panose="020B0606030504020204" pitchFamily="34" charset="0"/>
                <a:cs typeface="Gotham Pro" panose="02000503040000020004" pitchFamily="50" charset="0"/>
              </a:rPr>
              <a:t>Гкал/час</a:t>
            </a:r>
            <a:endParaRPr lang="ru-RU" sz="1100" dirty="0">
              <a:solidFill>
                <a:schemeClr val="tx2">
                  <a:lumMod val="60000"/>
                  <a:lumOff val="40000"/>
                </a:schemeClr>
              </a:solidFill>
              <a:latin typeface="Gotham Pro" panose="02000503040000020004" pitchFamily="50" charset="0"/>
              <a:ea typeface="Open Sans" panose="020B0606030504020204" pitchFamily="34" charset="0"/>
              <a:cs typeface="Gotham Pro" panose="02000503040000020004" pitchFamily="50" charset="0"/>
            </a:endParaRPr>
          </a:p>
        </p:txBody>
      </p:sp>
      <p:sp>
        <p:nvSpPr>
          <p:cNvPr id="59" name="Прямоугольник 58"/>
          <p:cNvSpPr/>
          <p:nvPr/>
        </p:nvSpPr>
        <p:spPr>
          <a:xfrm>
            <a:off x="332984" y="4061058"/>
            <a:ext cx="3315235" cy="190759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ИНФРАСТРУКТУРА ПАРКА</a:t>
            </a:r>
            <a:endParaRPr lang="ru-RU" sz="1400" dirty="0"/>
          </a:p>
        </p:txBody>
      </p:sp>
      <p:sp>
        <p:nvSpPr>
          <p:cNvPr id="60" name="Прямоугольник 59"/>
          <p:cNvSpPr/>
          <p:nvPr/>
        </p:nvSpPr>
        <p:spPr>
          <a:xfrm>
            <a:off x="5074856" y="4065693"/>
            <a:ext cx="3315235" cy="190759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ТАРИФНАЯ ПОЛИТИКА</a:t>
            </a:r>
            <a:endParaRPr lang="ru-RU" sz="1400" dirty="0"/>
          </a:p>
        </p:txBody>
      </p:sp>
      <p:graphicFrame>
        <p:nvGraphicFramePr>
          <p:cNvPr id="61" name="Таблица 6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1605625"/>
              </p:ext>
            </p:extLst>
          </p:nvPr>
        </p:nvGraphicFramePr>
        <p:xfrm>
          <a:off x="4404495" y="4338836"/>
          <a:ext cx="4446638" cy="1600373"/>
        </p:xfrm>
        <a:graphic>
          <a:graphicData uri="http://schemas.openxmlformats.org/drawingml/2006/table">
            <a:tbl>
              <a:tblPr bandRow="1">
                <a:tableStyleId>{BC89EF96-8CEA-46FF-86C4-4CE0E7609802}</a:tableStyleId>
              </a:tblPr>
              <a:tblGrid>
                <a:gridCol w="273328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1335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249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/>
                        <a:t> </a:t>
                      </a:r>
                      <a:endParaRPr lang="ru-RU" sz="1400" b="1" kern="1200" dirty="0">
                        <a:solidFill>
                          <a:schemeClr val="tx2">
                            <a:lumMod val="75000"/>
                          </a:schemeClr>
                        </a:solidFill>
                        <a:latin typeface="Gotham Pro" panose="02000503040000020004" pitchFamily="50" charset="0"/>
                        <a:ea typeface="Open Sans" panose="020B0606030504020204" pitchFamily="34" charset="0"/>
                        <a:cs typeface="Gotham Pro" panose="02000503040000020004" pitchFamily="50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Gotham Pro" panose="02000503040000020004" pitchFamily="50" charset="0"/>
                          <a:ea typeface="Open Sans" panose="020B0606030504020204" pitchFamily="34" charset="0"/>
                          <a:cs typeface="Gotham Pro" panose="02000503040000020004" pitchFamily="50" charset="0"/>
                        </a:rPr>
                        <a:t>Стоимость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659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Gotham Pro" panose="02000503040000020004" pitchFamily="50" charset="0"/>
                          <a:ea typeface="Open Sans" panose="020B0606030504020204" pitchFamily="34" charset="0"/>
                          <a:cs typeface="Gotham Pro" panose="02000503040000020004" pitchFamily="50" charset="0"/>
                        </a:rPr>
                        <a:t>Арендная плата за земельный участок</a:t>
                      </a:r>
                      <a:endParaRPr lang="ru-RU" sz="1200" b="1" kern="1200" dirty="0">
                        <a:solidFill>
                          <a:schemeClr val="tx2">
                            <a:lumMod val="75000"/>
                          </a:schemeClr>
                        </a:solidFill>
                        <a:latin typeface="Gotham Pro" panose="02000503040000020004" pitchFamily="50" charset="0"/>
                        <a:ea typeface="Open Sans" panose="020B0606030504020204" pitchFamily="34" charset="0"/>
                        <a:cs typeface="Gotham Pro" panose="02000503040000020004" pitchFamily="50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Gotham Pro" panose="02000503040000020004" pitchFamily="50" charset="0"/>
                          <a:ea typeface="Open Sans" panose="020B0606030504020204" pitchFamily="34" charset="0"/>
                          <a:cs typeface="Gotham Pro" panose="02000503040000020004" pitchFamily="50" charset="0"/>
                        </a:rPr>
                        <a:t>от 25 </a:t>
                      </a:r>
                      <a:r>
                        <a:rPr lang="ru-RU" sz="1200" b="1" kern="1200" dirty="0" err="1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Gotham Pro" panose="02000503040000020004" pitchFamily="50" charset="0"/>
                          <a:ea typeface="Open Sans" panose="020B0606030504020204" pitchFamily="34" charset="0"/>
                          <a:cs typeface="Gotham Pro" panose="02000503040000020004" pitchFamily="50" charset="0"/>
                        </a:rPr>
                        <a:t>тыс.руб</a:t>
                      </a:r>
                      <a:r>
                        <a:rPr lang="ru-RU" sz="12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Gotham Pro" panose="02000503040000020004" pitchFamily="50" charset="0"/>
                          <a:ea typeface="Open Sans" panose="020B0606030504020204" pitchFamily="34" charset="0"/>
                          <a:cs typeface="Gotham Pro" panose="02000503040000020004" pitchFamily="50" charset="0"/>
                        </a:rPr>
                        <a:t>/га</a:t>
                      </a:r>
                      <a:endParaRPr lang="ru-RU" sz="1200" b="1" kern="1200" dirty="0">
                        <a:solidFill>
                          <a:schemeClr val="tx2">
                            <a:lumMod val="75000"/>
                          </a:schemeClr>
                        </a:solidFill>
                        <a:latin typeface="Gotham Pro" panose="02000503040000020004" pitchFamily="50" charset="0"/>
                        <a:ea typeface="Open Sans" panose="020B0606030504020204" pitchFamily="34" charset="0"/>
                        <a:cs typeface="Gotham Pro" panose="02000503040000020004" pitchFamily="50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2732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Gotham Pro" panose="02000503040000020004" pitchFamily="50" charset="0"/>
                          <a:ea typeface="Open Sans" panose="020B0606030504020204" pitchFamily="34" charset="0"/>
                          <a:cs typeface="Gotham Pro" panose="02000503040000020004" pitchFamily="50" charset="0"/>
                        </a:rPr>
                        <a:t>Водоснабжение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Gotham Pro" panose="02000503040000020004" pitchFamily="50" charset="0"/>
                          <a:ea typeface="Open Sans" panose="020B0606030504020204" pitchFamily="34" charset="0"/>
                          <a:cs typeface="Gotham Pro" panose="02000503040000020004" pitchFamily="50" charset="0"/>
                        </a:rPr>
                        <a:t>13,5 </a:t>
                      </a:r>
                      <a:r>
                        <a:rPr lang="ru-RU" sz="1200" b="1" kern="12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Gotham Pro" panose="02000503040000020004" pitchFamily="50" charset="0"/>
                          <a:ea typeface="Open Sans" panose="020B0606030504020204" pitchFamily="34" charset="0"/>
                          <a:cs typeface="Gotham Pro" panose="02000503040000020004" pitchFamily="50" charset="0"/>
                        </a:rPr>
                        <a:t>Руб</a:t>
                      </a:r>
                      <a:r>
                        <a:rPr lang="ru-RU" sz="12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Gotham Pro" panose="02000503040000020004" pitchFamily="50" charset="0"/>
                          <a:ea typeface="Open Sans" panose="020B0606030504020204" pitchFamily="34" charset="0"/>
                          <a:cs typeface="Gotham Pro" panose="02000503040000020004" pitchFamily="50" charset="0"/>
                        </a:rPr>
                        <a:t>./м3 </a:t>
                      </a:r>
                      <a:endParaRPr lang="ru-RU" sz="1200" b="1" kern="1200" dirty="0">
                        <a:solidFill>
                          <a:schemeClr val="tx2">
                            <a:lumMod val="75000"/>
                          </a:schemeClr>
                        </a:solidFill>
                        <a:latin typeface="Gotham Pro" panose="02000503040000020004" pitchFamily="50" charset="0"/>
                        <a:ea typeface="Open Sans" panose="020B0606030504020204" pitchFamily="34" charset="0"/>
                        <a:cs typeface="Gotham Pro" panose="02000503040000020004" pitchFamily="50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2732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Gotham Pro" panose="02000503040000020004" pitchFamily="50" charset="0"/>
                          <a:ea typeface="Open Sans" panose="020B0606030504020204" pitchFamily="34" charset="0"/>
                          <a:cs typeface="Gotham Pro" panose="02000503040000020004" pitchFamily="50" charset="0"/>
                        </a:rPr>
                        <a:t>Водоотведение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Gotham Pro" panose="02000503040000020004" pitchFamily="50" charset="0"/>
                          <a:ea typeface="Open Sans" panose="020B0606030504020204" pitchFamily="34" charset="0"/>
                          <a:cs typeface="Gotham Pro" panose="02000503040000020004" pitchFamily="50" charset="0"/>
                        </a:rPr>
                        <a:t>10 </a:t>
                      </a:r>
                      <a:r>
                        <a:rPr lang="ru-RU" sz="1200" b="1" kern="12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Gotham Pro" panose="02000503040000020004" pitchFamily="50" charset="0"/>
                          <a:ea typeface="Open Sans" panose="020B0606030504020204" pitchFamily="34" charset="0"/>
                          <a:cs typeface="Gotham Pro" panose="02000503040000020004" pitchFamily="50" charset="0"/>
                        </a:rPr>
                        <a:t>Руб</a:t>
                      </a:r>
                      <a:r>
                        <a:rPr lang="ru-RU" sz="12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Gotham Pro" panose="02000503040000020004" pitchFamily="50" charset="0"/>
                          <a:ea typeface="Open Sans" panose="020B0606030504020204" pitchFamily="34" charset="0"/>
                          <a:cs typeface="Gotham Pro" panose="02000503040000020004" pitchFamily="50" charset="0"/>
                        </a:rPr>
                        <a:t>./м3 </a:t>
                      </a:r>
                      <a:endParaRPr lang="ru-RU" sz="1200" b="1" kern="1200" dirty="0">
                        <a:solidFill>
                          <a:schemeClr val="tx2">
                            <a:lumMod val="75000"/>
                          </a:schemeClr>
                        </a:solidFill>
                        <a:latin typeface="Gotham Pro" panose="02000503040000020004" pitchFamily="50" charset="0"/>
                        <a:ea typeface="Open Sans" panose="020B0606030504020204" pitchFamily="34" charset="0"/>
                        <a:cs typeface="Gotham Pro" panose="02000503040000020004" pitchFamily="50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82732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Gotham Pro" panose="02000503040000020004" pitchFamily="50" charset="0"/>
                          <a:ea typeface="Open Sans" panose="020B0606030504020204" pitchFamily="34" charset="0"/>
                          <a:cs typeface="Gotham Pro" panose="02000503040000020004" pitchFamily="50" charset="0"/>
                        </a:rPr>
                        <a:t>Электроснабжение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Gotham Pro" panose="02000503040000020004" pitchFamily="50" charset="0"/>
                          <a:ea typeface="Open Sans" panose="020B0606030504020204" pitchFamily="34" charset="0"/>
                          <a:cs typeface="Gotham Pro" panose="02000503040000020004" pitchFamily="50" charset="0"/>
                        </a:rPr>
                        <a:t>3,9 </a:t>
                      </a:r>
                      <a:r>
                        <a:rPr lang="ru-RU" sz="1200" b="1" kern="12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Gotham Pro" panose="02000503040000020004" pitchFamily="50" charset="0"/>
                          <a:ea typeface="Open Sans" panose="020B0606030504020204" pitchFamily="34" charset="0"/>
                          <a:cs typeface="Gotham Pro" panose="02000503040000020004" pitchFamily="50" charset="0"/>
                        </a:rPr>
                        <a:t>Руб./</a:t>
                      </a:r>
                      <a:r>
                        <a:rPr lang="ru-RU" sz="12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Gotham Pro" panose="02000503040000020004" pitchFamily="50" charset="0"/>
                          <a:ea typeface="Open Sans" panose="020B0606030504020204" pitchFamily="34" charset="0"/>
                          <a:cs typeface="Gotham Pro" panose="02000503040000020004" pitchFamily="50" charset="0"/>
                        </a:rPr>
                        <a:t>кВт</a:t>
                      </a:r>
                      <a:endParaRPr lang="ru-RU" sz="1200" b="1" kern="1200" dirty="0">
                        <a:solidFill>
                          <a:schemeClr val="tx2">
                            <a:lumMod val="75000"/>
                          </a:schemeClr>
                        </a:solidFill>
                        <a:latin typeface="Gotham Pro" panose="02000503040000020004" pitchFamily="50" charset="0"/>
                        <a:ea typeface="Open Sans" panose="020B0606030504020204" pitchFamily="34" charset="0"/>
                        <a:cs typeface="Gotham Pro" panose="02000503040000020004" pitchFamily="50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03449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Gotham Pro" panose="02000503040000020004" pitchFamily="50" charset="0"/>
                          <a:ea typeface="Open Sans" panose="020B0606030504020204" pitchFamily="34" charset="0"/>
                          <a:cs typeface="Gotham Pro" panose="02000503040000020004" pitchFamily="50" charset="0"/>
                        </a:rPr>
                        <a:t>Теплоснабжение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Gotham Pro" panose="02000503040000020004" pitchFamily="50" charset="0"/>
                          <a:ea typeface="Open Sans" panose="020B0606030504020204" pitchFamily="34" charset="0"/>
                          <a:cs typeface="Gotham Pro" panose="02000503040000020004" pitchFamily="50" charset="0"/>
                        </a:rPr>
                        <a:t>940 </a:t>
                      </a:r>
                      <a:r>
                        <a:rPr lang="ru-RU" sz="1200" b="1" kern="12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Gotham Pro" panose="02000503040000020004" pitchFamily="50" charset="0"/>
                          <a:ea typeface="Open Sans" panose="020B0606030504020204" pitchFamily="34" charset="0"/>
                          <a:cs typeface="Gotham Pro" panose="02000503040000020004" pitchFamily="50" charset="0"/>
                        </a:rPr>
                        <a:t>Руб./Гкал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6595859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14</a:t>
            </a:r>
            <a:endParaRPr lang="ru-RU" dirty="0"/>
          </a:p>
        </p:txBody>
      </p:sp>
      <p:sp>
        <p:nvSpPr>
          <p:cNvPr id="4" name="Кольцо 3"/>
          <p:cNvSpPr/>
          <p:nvPr/>
        </p:nvSpPr>
        <p:spPr>
          <a:xfrm>
            <a:off x="46552" y="109075"/>
            <a:ext cx="602765" cy="549281"/>
          </a:xfrm>
          <a:prstGeom prst="donut">
            <a:avLst>
              <a:gd name="adj" fmla="val 12435"/>
            </a:avLst>
          </a:prstGeom>
          <a:solidFill>
            <a:srgbClr val="007DC5"/>
          </a:solidFill>
          <a:ln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000" spc="100" dirty="0">
                <a:solidFill>
                  <a:schemeClr val="tx2">
                    <a:lumMod val="90000"/>
                    <a:lumOff val="10000"/>
                  </a:schemeClr>
                </a:solidFill>
                <a:latin typeface="PT Sans" panose="020B0503020203020204" pitchFamily="34" charset="-52"/>
                <a:ea typeface="PT Sans" panose="020B0503020203020204" pitchFamily="34" charset="-52"/>
                <a:cs typeface="David" panose="020E0502060401010101" pitchFamily="34" charset="-79"/>
              </a:rPr>
              <a:t>2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653552" y="-5347"/>
            <a:ext cx="7223996" cy="76944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600"/>
              </a:spcAft>
              <a:buClr>
                <a:srgbClr val="FF0000"/>
              </a:buClr>
              <a:defRPr/>
            </a:pPr>
            <a:r>
              <a:rPr lang="ru-RU" sz="2200" b="1" dirty="0">
                <a:solidFill>
                  <a:srgbClr val="007DC5"/>
                </a:solidFill>
                <a:latin typeface="PT Sans" panose="020B0503020203020204" pitchFamily="34" charset="-52"/>
                <a:ea typeface="PT Sans" panose="020B0503020203020204" pitchFamily="34" charset="-52"/>
                <a:cs typeface="+mj-cs"/>
              </a:rPr>
              <a:t>Развитие Индустриального парка «Череповец» в городе Череповец Вологодской области</a:t>
            </a:r>
          </a:p>
        </p:txBody>
      </p:sp>
      <p:pic>
        <p:nvPicPr>
          <p:cNvPr id="20" name="Рисунок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0279" y="1529309"/>
            <a:ext cx="2369081" cy="1620289"/>
          </a:xfrm>
          <a:prstGeom prst="rect">
            <a:avLst/>
          </a:prstGeom>
        </p:spPr>
      </p:pic>
      <p:sp>
        <p:nvSpPr>
          <p:cNvPr id="21" name="Овальная выноска 20"/>
          <p:cNvSpPr/>
          <p:nvPr/>
        </p:nvSpPr>
        <p:spPr>
          <a:xfrm>
            <a:off x="383212" y="1286750"/>
            <a:ext cx="1462092" cy="887784"/>
          </a:xfrm>
          <a:prstGeom prst="wedgeEllipseCallout">
            <a:avLst>
              <a:gd name="adj1" fmla="val 44116"/>
              <a:gd name="adj2" fmla="val 83218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22" name="Рисунок 2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317" y="1483346"/>
            <a:ext cx="973435" cy="485408"/>
          </a:xfrm>
          <a:prstGeom prst="rect">
            <a:avLst/>
          </a:prstGeom>
        </p:spPr>
      </p:pic>
      <p:cxnSp>
        <p:nvCxnSpPr>
          <p:cNvPr id="23" name="Соединительная линия уступом 22"/>
          <p:cNvCxnSpPr/>
          <p:nvPr/>
        </p:nvCxnSpPr>
        <p:spPr>
          <a:xfrm rot="16200000" flipH="1">
            <a:off x="473087" y="1352249"/>
            <a:ext cx="653076" cy="300616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Рисунок 2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52" y="743772"/>
            <a:ext cx="1416999" cy="453445"/>
          </a:xfrm>
          <a:prstGeom prst="rect">
            <a:avLst/>
          </a:prstGeom>
        </p:spPr>
      </p:pic>
      <p:sp>
        <p:nvSpPr>
          <p:cNvPr id="28" name="TextBox 27"/>
          <p:cNvSpPr txBox="1"/>
          <p:nvPr/>
        </p:nvSpPr>
        <p:spPr>
          <a:xfrm>
            <a:off x="3861545" y="1869079"/>
            <a:ext cx="34430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/>
            <a:r>
              <a:rPr lang="ru-RU" sz="1200" b="1" dirty="0">
                <a:solidFill>
                  <a:schemeClr val="tx2">
                    <a:lumMod val="75000"/>
                  </a:schemeClr>
                </a:solidFill>
                <a:latin typeface="Gotham Pro" panose="02000503040000020004" pitchFamily="50" charset="0"/>
                <a:ea typeface="Open Sans" panose="020B0606030504020204" pitchFamily="34" charset="0"/>
                <a:cs typeface="Gotham Pro" panose="02000503040000020004" pitchFamily="50" charset="0"/>
              </a:rPr>
              <a:t>Субъект: </a:t>
            </a:r>
            <a:r>
              <a:rPr lang="ru-RU" sz="1200" b="1" dirty="0" smtClean="0">
                <a:solidFill>
                  <a:schemeClr val="tx2">
                    <a:lumMod val="75000"/>
                  </a:schemeClr>
                </a:solidFill>
                <a:latin typeface="Gotham Pro" panose="02000503040000020004" pitchFamily="50" charset="0"/>
                <a:ea typeface="Open Sans" panose="020B0606030504020204" pitchFamily="34" charset="0"/>
                <a:cs typeface="Gotham Pro" panose="02000503040000020004" pitchFamily="50" charset="0"/>
              </a:rPr>
              <a:t>Вологодская область</a:t>
            </a:r>
            <a:endParaRPr lang="ru-RU" sz="1200" b="1" dirty="0">
              <a:solidFill>
                <a:schemeClr val="tx2">
                  <a:lumMod val="75000"/>
                </a:schemeClr>
              </a:solidFill>
              <a:latin typeface="Gotham Pro" panose="02000503040000020004" pitchFamily="50" charset="0"/>
              <a:ea typeface="Open Sans" panose="020B0606030504020204" pitchFamily="34" charset="0"/>
              <a:cs typeface="Gotham Pro" panose="02000503040000020004" pitchFamily="50" charset="0"/>
            </a:endParaRPr>
          </a:p>
          <a:p>
            <a:pPr marL="0" lvl="1"/>
            <a:r>
              <a:rPr lang="ru-RU" sz="1200" b="1" dirty="0">
                <a:solidFill>
                  <a:schemeClr val="tx2">
                    <a:lumMod val="75000"/>
                  </a:schemeClr>
                </a:solidFill>
                <a:latin typeface="Gotham Pro" panose="02000503040000020004" pitchFamily="50" charset="0"/>
                <a:ea typeface="Open Sans" panose="020B0606030504020204" pitchFamily="34" charset="0"/>
                <a:cs typeface="Gotham Pro" panose="02000503040000020004" pitchFamily="50" charset="0"/>
              </a:rPr>
              <a:t>Город: </a:t>
            </a:r>
            <a:r>
              <a:rPr lang="ru-RU" sz="1200" b="1" dirty="0" smtClean="0">
                <a:solidFill>
                  <a:schemeClr val="tx2">
                    <a:lumMod val="75000"/>
                  </a:schemeClr>
                </a:solidFill>
                <a:latin typeface="Gotham Pro" panose="02000503040000020004" pitchFamily="50" charset="0"/>
                <a:ea typeface="Open Sans" panose="020B0606030504020204" pitchFamily="34" charset="0"/>
                <a:cs typeface="Gotham Pro" panose="02000503040000020004" pitchFamily="50" charset="0"/>
              </a:rPr>
              <a:t>Череповец</a:t>
            </a:r>
            <a:endParaRPr lang="ru-RU" sz="1200" b="1" dirty="0">
              <a:solidFill>
                <a:schemeClr val="tx2">
                  <a:lumMod val="75000"/>
                </a:schemeClr>
              </a:solidFill>
              <a:latin typeface="Gotham Pro" panose="02000503040000020004" pitchFamily="50" charset="0"/>
              <a:ea typeface="Open Sans" panose="020B0606030504020204" pitchFamily="34" charset="0"/>
              <a:cs typeface="Gotham Pro" panose="02000503040000020004" pitchFamily="50" charset="0"/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4732995" y="2628542"/>
            <a:ext cx="320443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</a:pPr>
            <a:r>
              <a:rPr lang="ru-RU" sz="1400" dirty="0">
                <a:solidFill>
                  <a:schemeClr val="accent1">
                    <a:lumMod val="50000"/>
                  </a:schemeClr>
                </a:solidFill>
                <a:ea typeface="Tahoma" panose="020B0604030504040204" pitchFamily="34" charset="0"/>
                <a:cs typeface="Gotham Pro" panose="02000503040000020004" pitchFamily="50" charset="0"/>
              </a:rPr>
              <a:t>Площадь индустриального парка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5242629" y="2890420"/>
            <a:ext cx="261526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/>
            <a:r>
              <a:rPr lang="ru-RU" sz="1200" b="1" dirty="0">
                <a:solidFill>
                  <a:schemeClr val="tx2">
                    <a:lumMod val="75000"/>
                  </a:schemeClr>
                </a:solidFill>
                <a:latin typeface="Gotham Pro" panose="02000503040000020004" pitchFamily="50" charset="0"/>
                <a:ea typeface="Open Sans" panose="020B0606030504020204" pitchFamily="34" charset="0"/>
                <a:cs typeface="Gotham Pro" panose="02000503040000020004" pitchFamily="50" charset="0"/>
              </a:rPr>
              <a:t>Общая </a:t>
            </a:r>
            <a:r>
              <a:rPr lang="ru-RU" sz="1200" b="1" dirty="0" smtClean="0">
                <a:solidFill>
                  <a:schemeClr val="tx2">
                    <a:lumMod val="75000"/>
                  </a:schemeClr>
                </a:solidFill>
                <a:latin typeface="Gotham Pro" panose="02000503040000020004" pitchFamily="50" charset="0"/>
                <a:ea typeface="Open Sans" panose="020B0606030504020204" pitchFamily="34" charset="0"/>
                <a:cs typeface="Gotham Pro" panose="02000503040000020004" pitchFamily="50" charset="0"/>
              </a:rPr>
              <a:t>полезная площадь – 34,6 га</a:t>
            </a:r>
          </a:p>
          <a:p>
            <a:pPr marL="0" lvl="1"/>
            <a:r>
              <a:rPr lang="ru-RU" sz="1200" b="1" dirty="0" smtClean="0">
                <a:solidFill>
                  <a:schemeClr val="tx2">
                    <a:lumMod val="75000"/>
                  </a:schemeClr>
                </a:solidFill>
                <a:latin typeface="Gotham Pro" panose="02000503040000020004" pitchFamily="50" charset="0"/>
                <a:ea typeface="Open Sans" panose="020B0606030504020204" pitchFamily="34" charset="0"/>
                <a:cs typeface="Gotham Pro" panose="02000503040000020004" pitchFamily="50" charset="0"/>
              </a:rPr>
              <a:t>Занято резидентами – 19,2 га </a:t>
            </a:r>
            <a:endParaRPr lang="ru-RU" sz="1200" b="1" dirty="0">
              <a:solidFill>
                <a:schemeClr val="tx2">
                  <a:lumMod val="75000"/>
                </a:schemeClr>
              </a:solidFill>
              <a:latin typeface="Gotham Pro" panose="02000503040000020004" pitchFamily="50" charset="0"/>
              <a:ea typeface="Open Sans" panose="020B0606030504020204" pitchFamily="34" charset="0"/>
              <a:cs typeface="Gotham Pro" panose="02000503040000020004" pitchFamily="50" charset="0"/>
            </a:endParaRPr>
          </a:p>
          <a:p>
            <a:pPr marL="0" lvl="1"/>
            <a:r>
              <a:rPr lang="ru-RU" sz="1200" b="1" dirty="0" smtClean="0">
                <a:solidFill>
                  <a:schemeClr val="tx2">
                    <a:lumMod val="75000"/>
                  </a:schemeClr>
                </a:solidFill>
                <a:latin typeface="Gotham Pro" panose="02000503040000020004" pitchFamily="50" charset="0"/>
                <a:ea typeface="Open Sans" panose="020B0606030504020204" pitchFamily="34" charset="0"/>
                <a:cs typeface="Gotham Pro" panose="02000503040000020004" pitchFamily="50" charset="0"/>
              </a:rPr>
              <a:t>Свободная </a:t>
            </a:r>
            <a:r>
              <a:rPr lang="ru-RU" sz="1200" b="1" dirty="0">
                <a:solidFill>
                  <a:schemeClr val="tx2">
                    <a:lumMod val="75000"/>
                  </a:schemeClr>
                </a:solidFill>
                <a:latin typeface="Gotham Pro" panose="02000503040000020004" pitchFamily="50" charset="0"/>
                <a:ea typeface="Open Sans" panose="020B0606030504020204" pitchFamily="34" charset="0"/>
                <a:cs typeface="Gotham Pro" panose="02000503040000020004" pitchFamily="50" charset="0"/>
              </a:rPr>
              <a:t>площадь </a:t>
            </a:r>
            <a:r>
              <a:rPr lang="ru-RU" sz="1200" b="1" dirty="0" smtClean="0">
                <a:solidFill>
                  <a:schemeClr val="tx2">
                    <a:lumMod val="75000"/>
                  </a:schemeClr>
                </a:solidFill>
                <a:latin typeface="Gotham Pro" panose="02000503040000020004" pitchFamily="50" charset="0"/>
                <a:ea typeface="Open Sans" panose="020B0606030504020204" pitchFamily="34" charset="0"/>
                <a:cs typeface="Gotham Pro" panose="02000503040000020004" pitchFamily="50" charset="0"/>
              </a:rPr>
              <a:t>– 15,4 га</a:t>
            </a:r>
            <a:endParaRPr lang="ru-RU" sz="1200" b="1" dirty="0">
              <a:solidFill>
                <a:schemeClr val="tx2">
                  <a:lumMod val="75000"/>
                </a:schemeClr>
              </a:solidFill>
              <a:latin typeface="Gotham Pro" panose="02000503040000020004" pitchFamily="50" charset="0"/>
              <a:ea typeface="Open Sans" panose="020B0606030504020204" pitchFamily="34" charset="0"/>
              <a:cs typeface="Gotham Pro" panose="02000503040000020004" pitchFamily="50" charset="0"/>
            </a:endParaRPr>
          </a:p>
        </p:txBody>
      </p:sp>
      <p:pic>
        <p:nvPicPr>
          <p:cNvPr id="38" name="Рисунок 3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686" y="4558970"/>
            <a:ext cx="384908" cy="384908"/>
          </a:xfrm>
          <a:prstGeom prst="rect">
            <a:avLst/>
          </a:prstGeom>
        </p:spPr>
      </p:pic>
      <p:sp>
        <p:nvSpPr>
          <p:cNvPr id="39" name="TextBox 38"/>
          <p:cNvSpPr txBox="1"/>
          <p:nvPr/>
        </p:nvSpPr>
        <p:spPr>
          <a:xfrm>
            <a:off x="476657" y="4556560"/>
            <a:ext cx="1388522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b="1" dirty="0" smtClean="0">
                <a:solidFill>
                  <a:schemeClr val="tx2">
                    <a:lumMod val="75000"/>
                  </a:schemeClr>
                </a:solidFill>
                <a:latin typeface="Gotham Pro" panose="02000503040000020004" pitchFamily="50" charset="0"/>
                <a:ea typeface="Open Sans" panose="020B0606030504020204" pitchFamily="34" charset="0"/>
                <a:cs typeface="Gotham Pro" panose="02000503040000020004" pitchFamily="50" charset="0"/>
              </a:rPr>
              <a:t>Электроснабжение</a:t>
            </a:r>
            <a:endParaRPr lang="ru-RU" sz="1100" b="1" dirty="0">
              <a:solidFill>
                <a:schemeClr val="tx2">
                  <a:lumMod val="75000"/>
                </a:schemeClr>
              </a:solidFill>
              <a:latin typeface="Gotham Pro" panose="02000503040000020004" pitchFamily="50" charset="0"/>
              <a:ea typeface="Open Sans" panose="020B0606030504020204" pitchFamily="34" charset="0"/>
              <a:cs typeface="Gotham Pro" panose="02000503040000020004" pitchFamily="50" charset="0"/>
            </a:endParaRPr>
          </a:p>
          <a:p>
            <a:pPr algn="ctr"/>
            <a:r>
              <a:rPr lang="ru-RU" sz="1100" b="1" dirty="0" smtClean="0">
                <a:solidFill>
                  <a:schemeClr val="tx2">
                    <a:lumMod val="75000"/>
                  </a:schemeClr>
                </a:solidFill>
                <a:latin typeface="Gotham Pro" panose="02000503040000020004" pitchFamily="50" charset="0"/>
                <a:ea typeface="Open Sans" panose="020B0606030504020204" pitchFamily="34" charset="0"/>
                <a:cs typeface="Gotham Pro" panose="02000503040000020004" pitchFamily="50" charset="0"/>
              </a:rPr>
              <a:t>13,3 </a:t>
            </a:r>
            <a:r>
              <a:rPr lang="ru-RU" sz="1100" dirty="0">
                <a:solidFill>
                  <a:schemeClr val="tx2">
                    <a:lumMod val="60000"/>
                    <a:lumOff val="40000"/>
                  </a:schemeClr>
                </a:solidFill>
                <a:latin typeface="Gotham Pro" panose="02000503040000020004" pitchFamily="50" charset="0"/>
                <a:ea typeface="Open Sans" panose="020B0606030504020204" pitchFamily="34" charset="0"/>
                <a:cs typeface="Gotham Pro" panose="02000503040000020004" pitchFamily="50" charset="0"/>
              </a:rPr>
              <a:t>МВт</a:t>
            </a:r>
            <a:endParaRPr lang="ru-RU" sz="1400" dirty="0">
              <a:solidFill>
                <a:schemeClr val="tx2">
                  <a:lumMod val="60000"/>
                  <a:lumOff val="40000"/>
                </a:schemeClr>
              </a:solidFill>
              <a:latin typeface="Gotham Pro" panose="02000503040000020004" pitchFamily="50" charset="0"/>
              <a:ea typeface="Open Sans" panose="020B0606030504020204" pitchFamily="34" charset="0"/>
              <a:cs typeface="Gotham Pro" panose="02000503040000020004" pitchFamily="50" charset="0"/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399039" y="4248783"/>
            <a:ext cx="320443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</a:pPr>
            <a:r>
              <a:rPr lang="ru-RU" sz="1400" dirty="0">
                <a:solidFill>
                  <a:schemeClr val="accent1">
                    <a:lumMod val="50000"/>
                  </a:schemeClr>
                </a:solidFill>
                <a:ea typeface="Tahoma" panose="020B0604030504040204" pitchFamily="34" charset="0"/>
                <a:cs typeface="Gotham Pro" panose="02000503040000020004" pitchFamily="50" charset="0"/>
              </a:rPr>
              <a:t>Существующие свободные мощности:</a:t>
            </a:r>
          </a:p>
        </p:txBody>
      </p:sp>
      <p:pic>
        <p:nvPicPr>
          <p:cNvPr id="41" name="Рисунок 4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522" y="5369945"/>
            <a:ext cx="405379" cy="452556"/>
          </a:xfrm>
          <a:prstGeom prst="rect">
            <a:avLst/>
          </a:prstGeom>
        </p:spPr>
      </p:pic>
      <p:sp>
        <p:nvSpPr>
          <p:cNvPr id="42" name="TextBox 41"/>
          <p:cNvSpPr txBox="1"/>
          <p:nvPr/>
        </p:nvSpPr>
        <p:spPr>
          <a:xfrm>
            <a:off x="585901" y="5369945"/>
            <a:ext cx="1200970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b="1" dirty="0" smtClean="0">
                <a:solidFill>
                  <a:schemeClr val="tx2">
                    <a:lumMod val="75000"/>
                  </a:schemeClr>
                </a:solidFill>
                <a:latin typeface="Gotham Pro" panose="02000503040000020004" pitchFamily="50" charset="0"/>
                <a:ea typeface="Open Sans" panose="020B0606030504020204" pitchFamily="34" charset="0"/>
                <a:cs typeface="Gotham Pro" panose="02000503040000020004" pitchFamily="50" charset="0"/>
              </a:rPr>
              <a:t>Газоснабжение</a:t>
            </a:r>
          </a:p>
          <a:p>
            <a:pPr algn="ctr"/>
            <a:r>
              <a:rPr lang="ru-RU" sz="1100" b="1" dirty="0" smtClean="0">
                <a:solidFill>
                  <a:schemeClr val="tx2">
                    <a:lumMod val="75000"/>
                  </a:schemeClr>
                </a:solidFill>
                <a:latin typeface="Gotham Pro" panose="02000503040000020004" pitchFamily="50" charset="0"/>
                <a:ea typeface="Open Sans" panose="020B0606030504020204" pitchFamily="34" charset="0"/>
                <a:cs typeface="Gotham Pro" panose="02000503040000020004" pitchFamily="50" charset="0"/>
              </a:rPr>
              <a:t>119 040 </a:t>
            </a:r>
            <a:r>
              <a:rPr lang="ru-RU" sz="11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М</a:t>
            </a:r>
            <a:r>
              <a:rPr lang="ru-RU" sz="1100" baseline="300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3</a:t>
            </a:r>
            <a:r>
              <a:rPr lang="ru-RU" sz="11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 / </a:t>
            </a:r>
            <a:r>
              <a:rPr lang="ru-RU" sz="1100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сут</a:t>
            </a:r>
            <a:endParaRPr lang="ru-RU" sz="1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43" name="Рисунок 4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3529" y="4599541"/>
            <a:ext cx="399908" cy="399908"/>
          </a:xfrm>
          <a:prstGeom prst="rect">
            <a:avLst/>
          </a:prstGeom>
        </p:spPr>
      </p:pic>
      <p:sp>
        <p:nvSpPr>
          <p:cNvPr id="44" name="TextBox 43"/>
          <p:cNvSpPr txBox="1"/>
          <p:nvPr/>
        </p:nvSpPr>
        <p:spPr>
          <a:xfrm>
            <a:off x="2643437" y="4568562"/>
            <a:ext cx="1175322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b="1" dirty="0" smtClean="0">
                <a:solidFill>
                  <a:schemeClr val="tx2">
                    <a:lumMod val="75000"/>
                  </a:schemeClr>
                </a:solidFill>
                <a:latin typeface="Gotham Pro" panose="02000503040000020004" pitchFamily="50" charset="0"/>
                <a:ea typeface="Open Sans" panose="020B0606030504020204" pitchFamily="34" charset="0"/>
                <a:cs typeface="Gotham Pro" panose="02000503040000020004" pitchFamily="50" charset="0"/>
              </a:rPr>
              <a:t>Водоснабжение</a:t>
            </a:r>
            <a:endParaRPr lang="ru-RU" sz="1100" b="1" dirty="0">
              <a:solidFill>
                <a:schemeClr val="tx2">
                  <a:lumMod val="75000"/>
                </a:schemeClr>
              </a:solidFill>
              <a:latin typeface="Gotham Pro" panose="02000503040000020004" pitchFamily="50" charset="0"/>
              <a:ea typeface="Open Sans" panose="020B0606030504020204" pitchFamily="34" charset="0"/>
              <a:cs typeface="Gotham Pro" panose="02000503040000020004" pitchFamily="50" charset="0"/>
            </a:endParaRPr>
          </a:p>
          <a:p>
            <a:pPr algn="ctr"/>
            <a:r>
              <a:rPr lang="ru-RU" sz="1100" b="1" dirty="0" smtClean="0">
                <a:solidFill>
                  <a:schemeClr val="tx2">
                    <a:lumMod val="75000"/>
                  </a:schemeClr>
                </a:solidFill>
                <a:latin typeface="Gotham Pro" panose="02000503040000020004" pitchFamily="50" charset="0"/>
                <a:ea typeface="Open Sans" panose="020B0606030504020204" pitchFamily="34" charset="0"/>
                <a:cs typeface="Gotham Pro" panose="02000503040000020004" pitchFamily="50" charset="0"/>
              </a:rPr>
              <a:t>890,4 </a:t>
            </a:r>
            <a:r>
              <a:rPr lang="ru-RU" sz="11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М</a:t>
            </a:r>
            <a:r>
              <a:rPr lang="ru-RU" sz="1100" baseline="300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3</a:t>
            </a:r>
            <a:r>
              <a:rPr lang="ru-RU" sz="11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 / </a:t>
            </a:r>
            <a:r>
              <a:rPr lang="ru-RU" sz="1100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сут</a:t>
            </a:r>
            <a:endParaRPr lang="ru-RU" sz="1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45" name="Picture 2" descr="Pipes premium icon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3537" y="5437027"/>
            <a:ext cx="318392" cy="318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6" name="TextBox 45"/>
          <p:cNvSpPr txBox="1"/>
          <p:nvPr/>
        </p:nvSpPr>
        <p:spPr>
          <a:xfrm>
            <a:off x="2708664" y="5352085"/>
            <a:ext cx="1152881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b="1" dirty="0" smtClean="0">
                <a:solidFill>
                  <a:schemeClr val="tx2">
                    <a:lumMod val="75000"/>
                  </a:schemeClr>
                </a:solidFill>
                <a:latin typeface="Gotham Pro" panose="02000503040000020004" pitchFamily="50" charset="0"/>
                <a:ea typeface="Open Sans" panose="020B0606030504020204" pitchFamily="34" charset="0"/>
                <a:cs typeface="Gotham Pro" panose="02000503040000020004" pitchFamily="50" charset="0"/>
              </a:rPr>
              <a:t>Водоотведение</a:t>
            </a:r>
            <a:endParaRPr lang="ru-RU" sz="1100" b="1" dirty="0">
              <a:solidFill>
                <a:schemeClr val="tx2">
                  <a:lumMod val="75000"/>
                </a:schemeClr>
              </a:solidFill>
              <a:latin typeface="Gotham Pro" panose="02000503040000020004" pitchFamily="50" charset="0"/>
              <a:ea typeface="Open Sans" panose="020B0606030504020204" pitchFamily="34" charset="0"/>
              <a:cs typeface="Gotham Pro" panose="02000503040000020004" pitchFamily="50" charset="0"/>
            </a:endParaRPr>
          </a:p>
          <a:p>
            <a:pPr algn="ctr"/>
            <a:r>
              <a:rPr lang="ru-RU" sz="1100" b="1" dirty="0" smtClean="0">
                <a:solidFill>
                  <a:schemeClr val="tx2">
                    <a:lumMod val="75000"/>
                  </a:schemeClr>
                </a:solidFill>
                <a:latin typeface="Gotham Pro" panose="02000503040000020004" pitchFamily="50" charset="0"/>
                <a:ea typeface="Open Sans" panose="020B0606030504020204" pitchFamily="34" charset="0"/>
                <a:cs typeface="Gotham Pro" panose="02000503040000020004" pitchFamily="50" charset="0"/>
              </a:rPr>
              <a:t>890,4 </a:t>
            </a:r>
            <a:r>
              <a:rPr lang="ru-RU" sz="11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М</a:t>
            </a:r>
            <a:r>
              <a:rPr lang="ru-RU" sz="1100" baseline="300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3</a:t>
            </a:r>
            <a:r>
              <a:rPr lang="ru-RU" sz="11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 / </a:t>
            </a:r>
            <a:r>
              <a:rPr lang="ru-RU" sz="1100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сут</a:t>
            </a:r>
            <a:endParaRPr lang="ru-RU" sz="1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537105" y="1891747"/>
            <a:ext cx="1212191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00" dirty="0" smtClean="0">
                <a:solidFill>
                  <a:schemeClr val="tx2">
                    <a:lumMod val="75000"/>
                  </a:schemeClr>
                </a:solidFill>
              </a:rPr>
              <a:t>Вологодская </a:t>
            </a:r>
            <a:r>
              <a:rPr lang="ru-RU" sz="900" dirty="0">
                <a:solidFill>
                  <a:schemeClr val="tx2">
                    <a:lumMod val="75000"/>
                  </a:schemeClr>
                </a:solidFill>
              </a:rPr>
              <a:t>область</a:t>
            </a:r>
          </a:p>
        </p:txBody>
      </p:sp>
      <p:grpSp>
        <p:nvGrpSpPr>
          <p:cNvPr id="2" name="Группа 1"/>
          <p:cNvGrpSpPr/>
          <p:nvPr/>
        </p:nvGrpSpPr>
        <p:grpSpPr>
          <a:xfrm>
            <a:off x="3358274" y="830354"/>
            <a:ext cx="6008303" cy="1038725"/>
            <a:chOff x="3358274" y="830354"/>
            <a:chExt cx="6008303" cy="1038725"/>
          </a:xfrm>
        </p:grpSpPr>
        <p:sp>
          <p:nvSpPr>
            <p:cNvPr id="7" name="Прямоугольник 6"/>
            <p:cNvSpPr/>
            <p:nvPr/>
          </p:nvSpPr>
          <p:spPr>
            <a:xfrm>
              <a:off x="3358274" y="830354"/>
              <a:ext cx="5036789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ru-RU" sz="1400" dirty="0">
                  <a:solidFill>
                    <a:schemeClr val="accent1">
                      <a:lumMod val="75000"/>
                    </a:schemeClr>
                  </a:solidFill>
                  <a:ea typeface="Tahoma" panose="020B0604030504040204" pitchFamily="34" charset="0"/>
                  <a:cs typeface="Gotham Pro" panose="02000503040000020004" pitchFamily="50" charset="0"/>
                </a:rPr>
                <a:t>Моногородом получен статус </a:t>
              </a:r>
              <a:r>
                <a:rPr lang="ru-RU" sz="1400" b="1" u="sng" dirty="0">
                  <a:solidFill>
                    <a:schemeClr val="accent1">
                      <a:lumMod val="75000"/>
                    </a:schemeClr>
                  </a:solidFill>
                  <a:ea typeface="Tahoma" panose="020B0604030504040204" pitchFamily="34" charset="0"/>
                  <a:cs typeface="Gotham Pro" panose="02000503040000020004" pitchFamily="50" charset="0"/>
                </a:rPr>
                <a:t>ТОСЭР</a:t>
              </a:r>
            </a:p>
          </p:txBody>
        </p:sp>
        <p:grpSp>
          <p:nvGrpSpPr>
            <p:cNvPr id="49" name="Группа 48"/>
            <p:cNvGrpSpPr/>
            <p:nvPr/>
          </p:nvGrpSpPr>
          <p:grpSpPr>
            <a:xfrm>
              <a:off x="3835987" y="1214156"/>
              <a:ext cx="5530590" cy="654923"/>
              <a:chOff x="3815048" y="1363843"/>
              <a:chExt cx="5530590" cy="654923"/>
            </a:xfrm>
          </p:grpSpPr>
          <p:sp>
            <p:nvSpPr>
              <p:cNvPr id="50" name="Прямоугольник 49"/>
              <p:cNvSpPr/>
              <p:nvPr/>
            </p:nvSpPr>
            <p:spPr>
              <a:xfrm>
                <a:off x="3879319" y="1363843"/>
                <a:ext cx="3481945" cy="182009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>
                  <a:spcBef>
                    <a:spcPct val="0"/>
                  </a:spcBef>
                </a:pPr>
                <a:r>
                  <a:rPr lang="ru-RU" sz="1200" dirty="0">
                    <a:solidFill>
                      <a:schemeClr val="bg1"/>
                    </a:solidFill>
                    <a:latin typeface="Gotham Pro Medium" panose="02000603030000020004" pitchFamily="50" charset="0"/>
                    <a:ea typeface="Tahoma" panose="020B0604030504040204" pitchFamily="34" charset="0"/>
                    <a:cs typeface="Gotham Pro Medium" panose="02000603030000020004" pitchFamily="50" charset="0"/>
                  </a:rPr>
                  <a:t>ОСНОВНЫЕ ХАРАКТЕРИСТИКИ</a:t>
                </a:r>
              </a:p>
            </p:txBody>
          </p:sp>
          <p:pic>
            <p:nvPicPr>
              <p:cNvPr id="51" name="Рисунок 50"/>
              <p:cNvPicPr>
                <a:picLocks noChangeAspect="1"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815048" y="1670589"/>
                <a:ext cx="348177" cy="348177"/>
              </a:xfrm>
              <a:prstGeom prst="rect">
                <a:avLst/>
              </a:prstGeom>
            </p:spPr>
          </p:pic>
          <p:sp>
            <p:nvSpPr>
              <p:cNvPr id="52" name="Прямоугольник 51"/>
              <p:cNvSpPr/>
              <p:nvPr/>
            </p:nvSpPr>
            <p:spPr>
              <a:xfrm>
                <a:off x="4154170" y="1652979"/>
                <a:ext cx="3204439" cy="3077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spcBef>
                    <a:spcPct val="0"/>
                  </a:spcBef>
                </a:pPr>
                <a:r>
                  <a:rPr lang="ru-RU" sz="1400" dirty="0">
                    <a:solidFill>
                      <a:schemeClr val="accent1">
                        <a:lumMod val="50000"/>
                      </a:schemeClr>
                    </a:solidFill>
                    <a:ea typeface="Tahoma" panose="020B0604030504040204" pitchFamily="34" charset="0"/>
                    <a:cs typeface="Gotham Pro" panose="02000503040000020004" pitchFamily="50" charset="0"/>
                  </a:rPr>
                  <a:t>Расположение парка</a:t>
                </a:r>
              </a:p>
            </p:txBody>
          </p:sp>
          <p:sp>
            <p:nvSpPr>
              <p:cNvPr id="53" name="Прямоугольник 52"/>
              <p:cNvSpPr/>
              <p:nvPr/>
            </p:nvSpPr>
            <p:spPr>
              <a:xfrm>
                <a:off x="6141199" y="1684852"/>
                <a:ext cx="3204439" cy="3077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spcBef>
                    <a:spcPct val="0"/>
                  </a:spcBef>
                </a:pPr>
                <a:r>
                  <a:rPr lang="ru-RU" sz="1400" dirty="0">
                    <a:solidFill>
                      <a:schemeClr val="accent1">
                        <a:lumMod val="50000"/>
                      </a:schemeClr>
                    </a:solidFill>
                    <a:ea typeface="Tahoma" panose="020B0604030504040204" pitchFamily="34" charset="0"/>
                    <a:cs typeface="Gotham Pro" panose="02000503040000020004" pitchFamily="50" charset="0"/>
                  </a:rPr>
                  <a:t>Тип парка</a:t>
                </a:r>
              </a:p>
            </p:txBody>
          </p:sp>
        </p:grpSp>
      </p:grpSp>
      <p:grpSp>
        <p:nvGrpSpPr>
          <p:cNvPr id="54" name="Группа 53"/>
          <p:cNvGrpSpPr/>
          <p:nvPr/>
        </p:nvGrpSpPr>
        <p:grpSpPr>
          <a:xfrm>
            <a:off x="6369627" y="1909202"/>
            <a:ext cx="2728892" cy="352741"/>
            <a:chOff x="6360204" y="2056594"/>
            <a:chExt cx="2728892" cy="352741"/>
          </a:xfrm>
        </p:grpSpPr>
        <p:sp>
          <p:nvSpPr>
            <p:cNvPr id="55" name="Овал 54"/>
            <p:cNvSpPr/>
            <p:nvPr/>
          </p:nvSpPr>
          <p:spPr>
            <a:xfrm>
              <a:off x="6360204" y="2081619"/>
              <a:ext cx="1287651" cy="327716"/>
            </a:xfrm>
            <a:prstGeom prst="ellipse">
              <a:avLst/>
            </a:prstGeom>
            <a:ln w="3175"/>
            <a:effectLst>
              <a:glow rad="63500">
                <a:schemeClr val="accent6">
                  <a:satMod val="175000"/>
                  <a:alpha val="40000"/>
                </a:schemeClr>
              </a:glow>
            </a:effectLst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1200" b="1" dirty="0">
                  <a:solidFill>
                    <a:schemeClr val="tx2">
                      <a:lumMod val="75000"/>
                    </a:schemeClr>
                  </a:solidFill>
                  <a:latin typeface="Gotham Pro" panose="02000503040000020004" pitchFamily="50" charset="0"/>
                  <a:ea typeface="Open Sans" panose="020B0606030504020204" pitchFamily="34" charset="0"/>
                  <a:cs typeface="Gotham Pro" panose="02000503040000020004" pitchFamily="50" charset="0"/>
                </a:rPr>
                <a:t>Greenfield</a:t>
              </a:r>
              <a:endParaRPr lang="ru-RU" sz="1200" b="1" dirty="0">
                <a:solidFill>
                  <a:schemeClr val="tx2">
                    <a:lumMod val="75000"/>
                  </a:schemeClr>
                </a:solidFill>
                <a:latin typeface="Gotham Pro" panose="02000503040000020004" pitchFamily="50" charset="0"/>
                <a:ea typeface="Open Sans" panose="020B0606030504020204" pitchFamily="34" charset="0"/>
                <a:cs typeface="Gotham Pro" panose="02000503040000020004" pitchFamily="50" charset="0"/>
              </a:endParaRPr>
            </a:p>
          </p:txBody>
        </p:sp>
        <p:sp>
          <p:nvSpPr>
            <p:cNvPr id="56" name="Овал 55"/>
            <p:cNvSpPr/>
            <p:nvPr/>
          </p:nvSpPr>
          <p:spPr>
            <a:xfrm>
              <a:off x="7729571" y="2056594"/>
              <a:ext cx="1359525" cy="352741"/>
            </a:xfrm>
            <a:prstGeom prst="ellipse">
              <a:avLst/>
            </a:prstGeom>
            <a:ln w="3175">
              <a:solidFill>
                <a:schemeClr val="bg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1200" b="1" dirty="0">
                  <a:solidFill>
                    <a:schemeClr val="tx2">
                      <a:lumMod val="75000"/>
                    </a:schemeClr>
                  </a:solidFill>
                  <a:latin typeface="Gotham Pro" panose="02000503040000020004" pitchFamily="50" charset="0"/>
                  <a:ea typeface="Open Sans" panose="020B0606030504020204" pitchFamily="34" charset="0"/>
                  <a:cs typeface="Gotham Pro" panose="02000503040000020004" pitchFamily="50" charset="0"/>
                </a:rPr>
                <a:t>Brownfield</a:t>
              </a:r>
              <a:endParaRPr lang="ru-RU" sz="1200" b="1" dirty="0">
                <a:solidFill>
                  <a:schemeClr val="tx2">
                    <a:lumMod val="75000"/>
                  </a:schemeClr>
                </a:solidFill>
                <a:latin typeface="Gotham Pro" panose="02000503040000020004" pitchFamily="50" charset="0"/>
                <a:ea typeface="Open Sans" panose="020B0606030504020204" pitchFamily="34" charset="0"/>
                <a:cs typeface="Gotham Pro" panose="02000503040000020004" pitchFamily="50" charset="0"/>
              </a:endParaRPr>
            </a:p>
          </p:txBody>
        </p:sp>
      </p:grpSp>
      <p:sp>
        <p:nvSpPr>
          <p:cNvPr id="57" name="Прямоугольник 56"/>
          <p:cNvSpPr/>
          <p:nvPr/>
        </p:nvSpPr>
        <p:spPr>
          <a:xfrm>
            <a:off x="258054" y="4060130"/>
            <a:ext cx="3315235" cy="190759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ИНФРАСТРУКТУРА ПАРКА</a:t>
            </a:r>
            <a:endParaRPr lang="ru-RU" sz="1400" dirty="0"/>
          </a:p>
        </p:txBody>
      </p:sp>
      <p:sp>
        <p:nvSpPr>
          <p:cNvPr id="59" name="Прямоугольник 58"/>
          <p:cNvSpPr/>
          <p:nvPr/>
        </p:nvSpPr>
        <p:spPr>
          <a:xfrm>
            <a:off x="5242629" y="4060131"/>
            <a:ext cx="3315235" cy="190759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ТАРИФНАЯ ПОЛИТИКА</a:t>
            </a:r>
            <a:endParaRPr lang="ru-RU" sz="1400" dirty="0"/>
          </a:p>
        </p:txBody>
      </p:sp>
      <p:graphicFrame>
        <p:nvGraphicFramePr>
          <p:cNvPr id="60" name="Таблица 5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9691548"/>
              </p:ext>
            </p:extLst>
          </p:nvPr>
        </p:nvGraphicFramePr>
        <p:xfrm>
          <a:off x="4563519" y="4272576"/>
          <a:ext cx="4446638" cy="1824662"/>
        </p:xfrm>
        <a:graphic>
          <a:graphicData uri="http://schemas.openxmlformats.org/drawingml/2006/table">
            <a:tbl>
              <a:tblPr bandRow="1">
                <a:tableStyleId>{BC89EF96-8CEA-46FF-86C4-4CE0E7609802}</a:tableStyleId>
              </a:tblPr>
              <a:tblGrid>
                <a:gridCol w="314117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0546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249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kern="12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Gotham Pro" panose="02000503040000020004" pitchFamily="50" charset="0"/>
                          <a:ea typeface="Open Sans" panose="020B0606030504020204" pitchFamily="34" charset="0"/>
                          <a:cs typeface="Gotham Pro" panose="02000503040000020004" pitchFamily="50" charset="0"/>
                        </a:rPr>
                        <a:t> 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kern="12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Gotham Pro" panose="02000503040000020004" pitchFamily="50" charset="0"/>
                          <a:ea typeface="Open Sans" panose="020B0606030504020204" pitchFamily="34" charset="0"/>
                          <a:cs typeface="Gotham Pro" panose="02000503040000020004" pitchFamily="50" charset="0"/>
                        </a:rPr>
                        <a:t>Стоимость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659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Gotham Pro" panose="02000503040000020004" pitchFamily="50" charset="0"/>
                          <a:ea typeface="Open Sans" panose="020B0606030504020204" pitchFamily="34" charset="0"/>
                          <a:cs typeface="Gotham Pro" panose="02000503040000020004" pitchFamily="50" charset="0"/>
                        </a:rPr>
                        <a:t>Арендная плата за земельный участок</a:t>
                      </a:r>
                      <a:endParaRPr lang="ru-RU" sz="1100" b="1" kern="1200" dirty="0">
                        <a:solidFill>
                          <a:schemeClr val="tx2">
                            <a:lumMod val="75000"/>
                          </a:schemeClr>
                        </a:solidFill>
                        <a:latin typeface="Gotham Pro" panose="02000503040000020004" pitchFamily="50" charset="0"/>
                        <a:ea typeface="Open Sans" panose="020B0606030504020204" pitchFamily="34" charset="0"/>
                        <a:cs typeface="Gotham Pro" panose="02000503040000020004" pitchFamily="50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Gotham Pro" panose="02000503040000020004" pitchFamily="50" charset="0"/>
                          <a:ea typeface="Open Sans" panose="020B0606030504020204" pitchFamily="34" charset="0"/>
                          <a:cs typeface="Gotham Pro" panose="02000503040000020004" pitchFamily="50" charset="0"/>
                        </a:rPr>
                        <a:t>126 тыс. </a:t>
                      </a:r>
                      <a:r>
                        <a:rPr lang="ru-RU" sz="1100" b="1" kern="1200" dirty="0" err="1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Gotham Pro" panose="02000503040000020004" pitchFamily="50" charset="0"/>
                          <a:ea typeface="Open Sans" panose="020B0606030504020204" pitchFamily="34" charset="0"/>
                          <a:cs typeface="Gotham Pro" panose="02000503040000020004" pitchFamily="50" charset="0"/>
                        </a:rPr>
                        <a:t>руб</a:t>
                      </a:r>
                      <a:r>
                        <a:rPr lang="ru-RU" sz="11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Gotham Pro" panose="02000503040000020004" pitchFamily="50" charset="0"/>
                          <a:ea typeface="Open Sans" panose="020B0606030504020204" pitchFamily="34" charset="0"/>
                          <a:cs typeface="Gotham Pro" panose="02000503040000020004" pitchFamily="50" charset="0"/>
                        </a:rPr>
                        <a:t>/га</a:t>
                      </a:r>
                      <a:endParaRPr lang="ru-RU" sz="1100" b="1" kern="1200" dirty="0">
                        <a:solidFill>
                          <a:schemeClr val="tx2">
                            <a:lumMod val="75000"/>
                          </a:schemeClr>
                        </a:solidFill>
                        <a:latin typeface="Gotham Pro" panose="02000503040000020004" pitchFamily="50" charset="0"/>
                        <a:ea typeface="Open Sans" panose="020B0606030504020204" pitchFamily="34" charset="0"/>
                        <a:cs typeface="Gotham Pro" panose="02000503040000020004" pitchFamily="50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273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kern="12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Gotham Pro" panose="02000503040000020004" pitchFamily="50" charset="0"/>
                          <a:ea typeface="Open Sans" panose="020B0606030504020204" pitchFamily="34" charset="0"/>
                          <a:cs typeface="Gotham Pro" panose="02000503040000020004" pitchFamily="50" charset="0"/>
                        </a:rPr>
                        <a:t>Водоснабжение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Gotham Pro" panose="02000503040000020004" pitchFamily="50" charset="0"/>
                          <a:ea typeface="Open Sans" panose="020B0606030504020204" pitchFamily="34" charset="0"/>
                          <a:cs typeface="Gotham Pro" panose="02000503040000020004" pitchFamily="50" charset="0"/>
                        </a:rPr>
                        <a:t>15,33</a:t>
                      </a:r>
                      <a:endParaRPr lang="ru-RU" sz="1100" b="1" kern="1200" dirty="0">
                        <a:solidFill>
                          <a:schemeClr val="tx2">
                            <a:lumMod val="75000"/>
                          </a:schemeClr>
                        </a:solidFill>
                        <a:latin typeface="Gotham Pro" panose="02000503040000020004" pitchFamily="50" charset="0"/>
                        <a:ea typeface="Open Sans" panose="020B0606030504020204" pitchFamily="34" charset="0"/>
                        <a:cs typeface="Gotham Pro" panose="02000503040000020004" pitchFamily="50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91347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kern="12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Gotham Pro" panose="02000503040000020004" pitchFamily="50" charset="0"/>
                          <a:ea typeface="Open Sans" panose="020B0606030504020204" pitchFamily="34" charset="0"/>
                          <a:cs typeface="Gotham Pro" panose="02000503040000020004" pitchFamily="50" charset="0"/>
                        </a:rPr>
                        <a:t>Водоотведение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Gotham Pro" panose="02000503040000020004" pitchFamily="50" charset="0"/>
                          <a:ea typeface="Open Sans" panose="020B0606030504020204" pitchFamily="34" charset="0"/>
                          <a:cs typeface="Gotham Pro" panose="02000503040000020004" pitchFamily="50" charset="0"/>
                        </a:rPr>
                        <a:t>14,09 </a:t>
                      </a:r>
                      <a:endParaRPr lang="ru-RU" sz="1100" b="1" kern="1200" dirty="0">
                        <a:solidFill>
                          <a:schemeClr val="tx2">
                            <a:lumMod val="75000"/>
                          </a:schemeClr>
                        </a:solidFill>
                        <a:latin typeface="Gotham Pro" panose="02000503040000020004" pitchFamily="50" charset="0"/>
                        <a:ea typeface="Open Sans" panose="020B0606030504020204" pitchFamily="34" charset="0"/>
                        <a:cs typeface="Gotham Pro" panose="02000503040000020004" pitchFamily="50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8273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kern="12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Gotham Pro" panose="02000503040000020004" pitchFamily="50" charset="0"/>
                          <a:ea typeface="Open Sans" panose="020B0606030504020204" pitchFamily="34" charset="0"/>
                          <a:cs typeface="Gotham Pro" panose="02000503040000020004" pitchFamily="50" charset="0"/>
                        </a:rPr>
                        <a:t>Электроснабжение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Gotham Pro" panose="02000503040000020004" pitchFamily="50" charset="0"/>
                          <a:ea typeface="Open Sans" panose="020B0606030504020204" pitchFamily="34" charset="0"/>
                          <a:cs typeface="Gotham Pro" panose="02000503040000020004" pitchFamily="50" charset="0"/>
                        </a:rPr>
                        <a:t>от 3,61 до 6,6 руб./кВт*ч</a:t>
                      </a:r>
                      <a:endParaRPr lang="ru-RU" sz="1100" b="1" kern="1200" dirty="0">
                        <a:solidFill>
                          <a:schemeClr val="tx2">
                            <a:lumMod val="75000"/>
                          </a:schemeClr>
                        </a:solidFill>
                        <a:latin typeface="Gotham Pro" panose="02000503040000020004" pitchFamily="50" charset="0"/>
                        <a:ea typeface="Open Sans" panose="020B0606030504020204" pitchFamily="34" charset="0"/>
                        <a:cs typeface="Gotham Pro" panose="02000503040000020004" pitchFamily="50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0344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kern="12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Gotham Pro" panose="02000503040000020004" pitchFamily="50" charset="0"/>
                          <a:ea typeface="Open Sans" panose="020B0606030504020204" pitchFamily="34" charset="0"/>
                          <a:cs typeface="Gotham Pro" panose="02000503040000020004" pitchFamily="50" charset="0"/>
                        </a:rPr>
                        <a:t>Теплоснабжение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Gotham Pro" panose="02000503040000020004" pitchFamily="50" charset="0"/>
                          <a:ea typeface="Open Sans" panose="020B0606030504020204" pitchFamily="34" charset="0"/>
                          <a:cs typeface="Gotham Pro" panose="02000503040000020004" pitchFamily="50" charset="0"/>
                        </a:rPr>
                        <a:t>от 76 до 110 </a:t>
                      </a:r>
                      <a:r>
                        <a:rPr lang="ru-RU" sz="1100" b="1" kern="1200" dirty="0" err="1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Gotham Pro" panose="02000503040000020004" pitchFamily="50" charset="0"/>
                          <a:ea typeface="Open Sans" panose="020B0606030504020204" pitchFamily="34" charset="0"/>
                          <a:cs typeface="Gotham Pro" panose="02000503040000020004" pitchFamily="50" charset="0"/>
                        </a:rPr>
                        <a:t>руб</a:t>
                      </a:r>
                      <a:r>
                        <a:rPr lang="ru-RU" sz="11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Gotham Pro" panose="02000503040000020004" pitchFamily="50" charset="0"/>
                          <a:ea typeface="Open Sans" panose="020B0606030504020204" pitchFamily="34" charset="0"/>
                          <a:cs typeface="Gotham Pro" panose="02000503040000020004" pitchFamily="50" charset="0"/>
                        </a:rPr>
                        <a:t>/тыс. м3</a:t>
                      </a:r>
                      <a:endParaRPr lang="ru-RU" sz="1100" b="1" kern="1200" dirty="0">
                        <a:solidFill>
                          <a:schemeClr val="tx2">
                            <a:lumMod val="75000"/>
                          </a:schemeClr>
                        </a:solidFill>
                        <a:latin typeface="Gotham Pro" panose="02000503040000020004" pitchFamily="50" charset="0"/>
                        <a:ea typeface="Open Sans" panose="020B0606030504020204" pitchFamily="34" charset="0"/>
                        <a:cs typeface="Gotham Pro" panose="02000503040000020004" pitchFamily="50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8014934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15</a:t>
            </a:r>
            <a:endParaRPr lang="ru-RU" dirty="0"/>
          </a:p>
        </p:txBody>
      </p:sp>
      <p:sp>
        <p:nvSpPr>
          <p:cNvPr id="4" name="Кольцо 3"/>
          <p:cNvSpPr/>
          <p:nvPr/>
        </p:nvSpPr>
        <p:spPr>
          <a:xfrm>
            <a:off x="46552" y="109075"/>
            <a:ext cx="602765" cy="549281"/>
          </a:xfrm>
          <a:prstGeom prst="donut">
            <a:avLst>
              <a:gd name="adj" fmla="val 12435"/>
            </a:avLst>
          </a:prstGeom>
          <a:solidFill>
            <a:srgbClr val="007DC5"/>
          </a:solidFill>
          <a:ln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000" spc="100" dirty="0">
                <a:solidFill>
                  <a:schemeClr val="tx2">
                    <a:lumMod val="90000"/>
                    <a:lumOff val="10000"/>
                  </a:schemeClr>
                </a:solidFill>
                <a:latin typeface="PT Sans" panose="020B0503020203020204" pitchFamily="34" charset="-52"/>
                <a:ea typeface="PT Sans" panose="020B0503020203020204" pitchFamily="34" charset="-52"/>
                <a:cs typeface="David" panose="020E0502060401010101" pitchFamily="34" charset="-79"/>
              </a:rPr>
              <a:t>3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649317" y="2219"/>
            <a:ext cx="7525379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  <a:buClr>
                <a:srgbClr val="FF0000"/>
              </a:buClr>
              <a:defRPr/>
            </a:pPr>
            <a:r>
              <a:rPr lang="ru-RU" sz="2200" b="1" dirty="0">
                <a:solidFill>
                  <a:srgbClr val="007DC5"/>
                </a:solidFill>
                <a:latin typeface="PT Sans" panose="020B0503020203020204" pitchFamily="34" charset="-52"/>
                <a:ea typeface="PT Sans" panose="020B0503020203020204" pitchFamily="34" charset="-52"/>
                <a:cs typeface="+mj-cs"/>
              </a:rPr>
              <a:t>Развитие Промышленного парка «Развитие» в городе Набережные Челны Республики Татарстан</a:t>
            </a:r>
          </a:p>
        </p:txBody>
      </p:sp>
      <p:grpSp>
        <p:nvGrpSpPr>
          <p:cNvPr id="6" name="Группа 5"/>
          <p:cNvGrpSpPr/>
          <p:nvPr/>
        </p:nvGrpSpPr>
        <p:grpSpPr>
          <a:xfrm>
            <a:off x="268940" y="1016845"/>
            <a:ext cx="3672183" cy="1844689"/>
            <a:chOff x="674207" y="3673984"/>
            <a:chExt cx="7458078" cy="3297092"/>
          </a:xfrm>
        </p:grpSpPr>
        <p:pic>
          <p:nvPicPr>
            <p:cNvPr id="7" name="Рисунок 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075826" y="3853779"/>
              <a:ext cx="5056459" cy="3117297"/>
            </a:xfrm>
            <a:prstGeom prst="rect">
              <a:avLst/>
            </a:prstGeom>
          </p:spPr>
        </p:pic>
        <p:sp>
          <p:nvSpPr>
            <p:cNvPr id="8" name="Овальная выноска 7"/>
            <p:cNvSpPr/>
            <p:nvPr/>
          </p:nvSpPr>
          <p:spPr>
            <a:xfrm>
              <a:off x="1568867" y="3903083"/>
              <a:ext cx="3126184" cy="1708021"/>
            </a:xfrm>
            <a:prstGeom prst="wedgeEllipseCallout">
              <a:avLst>
                <a:gd name="adj1" fmla="val 44116"/>
                <a:gd name="adj2" fmla="val 83218"/>
              </a:avLst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1631726" y="4838763"/>
              <a:ext cx="4086092" cy="4675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050" dirty="0">
                  <a:solidFill>
                    <a:schemeClr val="tx2">
                      <a:lumMod val="75000"/>
                    </a:schemeClr>
                  </a:solidFill>
                </a:rPr>
                <a:t>Республика Татарстан</a:t>
              </a:r>
            </a:p>
          </p:txBody>
        </p:sp>
        <p:pic>
          <p:nvPicPr>
            <p:cNvPr id="10" name="Picture 5" descr="лого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4207" y="3673984"/>
              <a:ext cx="1378854" cy="3666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" name="Picture 4" descr="http://shkolakz.ru/nepic/%D0%91%D0%B8%D0%BE%D0%B3%D1%80%D0%B0%D1%84%D0%B8%D1%8F+%D0%A0%D0%BE%D0%B4%D0%B8%D0%BB%D1%81%D1%8F+4+%D0%B0%D0%B2%D0%B3%D1%83%D1%81%D1%82%D0%B0+1959+%D0%B3%D0%BE%D0%B4%D0%B0%2C+%D0%B4.+%D0%A7%D0%B5%D0%BB%D0%BD%D1%8B+%D0%91%D0%B0%D1%88+%D0%A0%D1%8B%D0%B1%D0%BD%D0%BE-%D0%A1%D0%BB%D0%BE%D0%B1%D0%BE%D0%B4%D1%81%D0%BA%D0%BE%D0%B3%D0%BE+%D1%80%D0%B0%D0%B9%D0%BE%D0%BD%D0%B0+%D1%82%D0%B0%D1%81%D1%81%D1%80c/136922_html_m7d505675.jp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06144" y="4119345"/>
              <a:ext cx="2029355" cy="8328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cxnSp>
        <p:nvCxnSpPr>
          <p:cNvPr id="12" name="Соединительная линия уступом 11"/>
          <p:cNvCxnSpPr/>
          <p:nvPr/>
        </p:nvCxnSpPr>
        <p:spPr>
          <a:xfrm>
            <a:off x="1023230" y="1201925"/>
            <a:ext cx="691287" cy="247322"/>
          </a:xfrm>
          <a:prstGeom prst="bentConnector3">
            <a:avLst>
              <a:gd name="adj1" fmla="val 50000"/>
            </a:avLst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4118526" y="1854739"/>
            <a:ext cx="34430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/>
            <a:r>
              <a:rPr lang="ru-RU" sz="1200" b="1" dirty="0">
                <a:solidFill>
                  <a:schemeClr val="tx2">
                    <a:lumMod val="75000"/>
                  </a:schemeClr>
                </a:solidFill>
                <a:latin typeface="Gotham Pro" panose="02000503040000020004" pitchFamily="50" charset="0"/>
                <a:ea typeface="Open Sans" panose="020B0606030504020204" pitchFamily="34" charset="0"/>
                <a:cs typeface="Gotham Pro" panose="02000503040000020004" pitchFamily="50" charset="0"/>
              </a:rPr>
              <a:t>Субъект: Республика Татарстан</a:t>
            </a:r>
          </a:p>
          <a:p>
            <a:pPr marL="0" lvl="1"/>
            <a:r>
              <a:rPr lang="ru-RU" sz="1200" b="1" dirty="0">
                <a:solidFill>
                  <a:schemeClr val="tx2">
                    <a:lumMod val="75000"/>
                  </a:schemeClr>
                </a:solidFill>
                <a:latin typeface="Gotham Pro" panose="02000503040000020004" pitchFamily="50" charset="0"/>
                <a:ea typeface="Open Sans" panose="020B0606030504020204" pitchFamily="34" charset="0"/>
                <a:cs typeface="Gotham Pro" panose="02000503040000020004" pitchFamily="50" charset="0"/>
              </a:rPr>
              <a:t>Город: </a:t>
            </a:r>
            <a:r>
              <a:rPr lang="ru-RU" sz="1200" b="1" dirty="0" smtClean="0">
                <a:solidFill>
                  <a:schemeClr val="tx2">
                    <a:lumMod val="75000"/>
                  </a:schemeClr>
                </a:solidFill>
                <a:latin typeface="Gotham Pro" panose="02000503040000020004" pitchFamily="50" charset="0"/>
                <a:ea typeface="Open Sans" panose="020B0606030504020204" pitchFamily="34" charset="0"/>
                <a:cs typeface="Gotham Pro" panose="02000503040000020004" pitchFamily="50" charset="0"/>
              </a:rPr>
              <a:t>Набережные Челны</a:t>
            </a:r>
            <a:endParaRPr lang="ru-RU" sz="1200" b="1" dirty="0">
              <a:solidFill>
                <a:schemeClr val="tx2">
                  <a:lumMod val="75000"/>
                </a:schemeClr>
              </a:solidFill>
              <a:latin typeface="Gotham Pro" panose="02000503040000020004" pitchFamily="50" charset="0"/>
              <a:ea typeface="Open Sans" panose="020B0606030504020204" pitchFamily="34" charset="0"/>
              <a:cs typeface="Gotham Pro" panose="02000503040000020004" pitchFamily="50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649227" y="2694094"/>
            <a:ext cx="3957173" cy="8156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</a:pPr>
            <a:r>
              <a:rPr lang="ru-RU" sz="1400" dirty="0">
                <a:solidFill>
                  <a:schemeClr val="accent1">
                    <a:lumMod val="50000"/>
                  </a:schemeClr>
                </a:solidFill>
                <a:ea typeface="Tahoma" panose="020B0604030504040204" pitchFamily="34" charset="0"/>
                <a:cs typeface="Gotham Pro" panose="02000503040000020004" pitchFamily="50" charset="0"/>
              </a:rPr>
              <a:t>Площадь промышленного парка </a:t>
            </a:r>
            <a:r>
              <a:rPr lang="ru-RU" sz="1400" b="1" dirty="0">
                <a:solidFill>
                  <a:schemeClr val="tx2">
                    <a:lumMod val="75000"/>
                  </a:schemeClr>
                </a:solidFill>
                <a:latin typeface="Gotham Pro" panose="02000503040000020004" pitchFamily="50" charset="0"/>
                <a:ea typeface="Tahoma" panose="020B0604030504040204" pitchFamily="34" charset="0"/>
                <a:cs typeface="Gotham Pro" panose="02000503040000020004" pitchFamily="50" charset="0"/>
              </a:rPr>
              <a:t>24,57 </a:t>
            </a:r>
            <a:r>
              <a:rPr lang="ru-RU" sz="1400" b="1" dirty="0" smtClean="0">
                <a:solidFill>
                  <a:schemeClr val="tx2">
                    <a:lumMod val="75000"/>
                  </a:schemeClr>
                </a:solidFill>
                <a:latin typeface="Gotham Pro" panose="02000503040000020004" pitchFamily="50" charset="0"/>
                <a:ea typeface="Tahoma" panose="020B0604030504040204" pitchFamily="34" charset="0"/>
                <a:cs typeface="Gotham Pro" panose="02000503040000020004" pitchFamily="50" charset="0"/>
              </a:rPr>
              <a:t>га</a:t>
            </a:r>
          </a:p>
          <a:p>
            <a:pPr algn="ctr">
              <a:spcBef>
                <a:spcPct val="0"/>
              </a:spcBef>
            </a:pPr>
            <a:r>
              <a:rPr lang="ru-RU" sz="1100" b="1" i="1" dirty="0" smtClean="0">
                <a:solidFill>
                  <a:schemeClr val="tx2">
                    <a:lumMod val="75000"/>
                  </a:schemeClr>
                </a:solidFill>
                <a:latin typeface="Gotham Pro" panose="02000503040000020004" pitchFamily="50" charset="0"/>
                <a:ea typeface="Tahoma" panose="020B0604030504040204" pitchFamily="34" charset="0"/>
                <a:cs typeface="Gotham Pro" panose="02000503040000020004" pitchFamily="50" charset="0"/>
              </a:rPr>
              <a:t>(договоры аренды заключены преимущественно на всю площадь, при этом есть перспективная возможность высвобождения отдельных земельных участков)</a:t>
            </a:r>
            <a:endParaRPr lang="ru-RU" sz="1100" b="1" i="1" dirty="0">
              <a:solidFill>
                <a:schemeClr val="tx2">
                  <a:lumMod val="75000"/>
                </a:schemeClr>
              </a:solidFill>
              <a:latin typeface="Gotham Pro" panose="02000503040000020004" pitchFamily="50" charset="0"/>
              <a:ea typeface="Tahoma" panose="020B0604030504040204" pitchFamily="34" charset="0"/>
              <a:cs typeface="Gotham Pro" panose="02000503040000020004" pitchFamily="50" charset="0"/>
            </a:endParaRPr>
          </a:p>
        </p:txBody>
      </p:sp>
      <p:grpSp>
        <p:nvGrpSpPr>
          <p:cNvPr id="42" name="Группа 41"/>
          <p:cNvGrpSpPr/>
          <p:nvPr/>
        </p:nvGrpSpPr>
        <p:grpSpPr>
          <a:xfrm>
            <a:off x="3619141" y="848954"/>
            <a:ext cx="6008303" cy="1038725"/>
            <a:chOff x="3358274" y="830354"/>
            <a:chExt cx="6008303" cy="1038725"/>
          </a:xfrm>
        </p:grpSpPr>
        <p:sp>
          <p:nvSpPr>
            <p:cNvPr id="43" name="Прямоугольник 42"/>
            <p:cNvSpPr/>
            <p:nvPr/>
          </p:nvSpPr>
          <p:spPr>
            <a:xfrm>
              <a:off x="3358274" y="830354"/>
              <a:ext cx="5036789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ru-RU" sz="1400" dirty="0">
                  <a:solidFill>
                    <a:schemeClr val="accent1">
                      <a:lumMod val="75000"/>
                    </a:schemeClr>
                  </a:solidFill>
                  <a:ea typeface="Tahoma" panose="020B0604030504040204" pitchFamily="34" charset="0"/>
                  <a:cs typeface="Gotham Pro" panose="02000503040000020004" pitchFamily="50" charset="0"/>
                </a:rPr>
                <a:t>Моногородом получен статус </a:t>
              </a:r>
              <a:r>
                <a:rPr lang="ru-RU" sz="1400" b="1" u="sng" dirty="0">
                  <a:solidFill>
                    <a:schemeClr val="accent1">
                      <a:lumMod val="75000"/>
                    </a:schemeClr>
                  </a:solidFill>
                  <a:ea typeface="Tahoma" panose="020B0604030504040204" pitchFamily="34" charset="0"/>
                  <a:cs typeface="Gotham Pro" panose="02000503040000020004" pitchFamily="50" charset="0"/>
                </a:rPr>
                <a:t>ТОСЭР</a:t>
              </a:r>
            </a:p>
          </p:txBody>
        </p:sp>
        <p:grpSp>
          <p:nvGrpSpPr>
            <p:cNvPr id="44" name="Группа 43"/>
            <p:cNvGrpSpPr/>
            <p:nvPr/>
          </p:nvGrpSpPr>
          <p:grpSpPr>
            <a:xfrm>
              <a:off x="3835987" y="1214156"/>
              <a:ext cx="5530590" cy="654923"/>
              <a:chOff x="3815048" y="1363843"/>
              <a:chExt cx="5530590" cy="654923"/>
            </a:xfrm>
          </p:grpSpPr>
          <p:sp>
            <p:nvSpPr>
              <p:cNvPr id="45" name="Прямоугольник 44"/>
              <p:cNvSpPr/>
              <p:nvPr/>
            </p:nvSpPr>
            <p:spPr>
              <a:xfrm>
                <a:off x="3879319" y="1363843"/>
                <a:ext cx="3481945" cy="182009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>
                  <a:spcBef>
                    <a:spcPct val="0"/>
                  </a:spcBef>
                </a:pPr>
                <a:r>
                  <a:rPr lang="ru-RU" sz="1200" dirty="0">
                    <a:solidFill>
                      <a:schemeClr val="bg1"/>
                    </a:solidFill>
                    <a:latin typeface="Gotham Pro Medium" panose="02000603030000020004" pitchFamily="50" charset="0"/>
                    <a:ea typeface="Tahoma" panose="020B0604030504040204" pitchFamily="34" charset="0"/>
                    <a:cs typeface="Gotham Pro Medium" panose="02000603030000020004" pitchFamily="50" charset="0"/>
                  </a:rPr>
                  <a:t>ОСНОВНЫЕ ХАРАКТЕРИСТИКИ</a:t>
                </a:r>
              </a:p>
            </p:txBody>
          </p:sp>
          <p:pic>
            <p:nvPicPr>
              <p:cNvPr id="46" name="Рисунок 45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815048" y="1670589"/>
                <a:ext cx="348177" cy="348177"/>
              </a:xfrm>
              <a:prstGeom prst="rect">
                <a:avLst/>
              </a:prstGeom>
            </p:spPr>
          </p:pic>
          <p:sp>
            <p:nvSpPr>
              <p:cNvPr id="47" name="Прямоугольник 46"/>
              <p:cNvSpPr/>
              <p:nvPr/>
            </p:nvSpPr>
            <p:spPr>
              <a:xfrm>
                <a:off x="4154170" y="1652979"/>
                <a:ext cx="3204439" cy="3077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spcBef>
                    <a:spcPct val="0"/>
                  </a:spcBef>
                </a:pPr>
                <a:r>
                  <a:rPr lang="ru-RU" sz="1400" dirty="0">
                    <a:solidFill>
                      <a:schemeClr val="accent1">
                        <a:lumMod val="50000"/>
                      </a:schemeClr>
                    </a:solidFill>
                    <a:ea typeface="Tahoma" panose="020B0604030504040204" pitchFamily="34" charset="0"/>
                    <a:cs typeface="Gotham Pro" panose="02000503040000020004" pitchFamily="50" charset="0"/>
                  </a:rPr>
                  <a:t>Расположение парка</a:t>
                </a:r>
              </a:p>
            </p:txBody>
          </p:sp>
          <p:sp>
            <p:nvSpPr>
              <p:cNvPr id="48" name="Прямоугольник 47"/>
              <p:cNvSpPr/>
              <p:nvPr/>
            </p:nvSpPr>
            <p:spPr>
              <a:xfrm>
                <a:off x="6141199" y="1684852"/>
                <a:ext cx="3204439" cy="3077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spcBef>
                    <a:spcPct val="0"/>
                  </a:spcBef>
                </a:pPr>
                <a:r>
                  <a:rPr lang="ru-RU" sz="1400" dirty="0">
                    <a:solidFill>
                      <a:schemeClr val="accent1">
                        <a:lumMod val="50000"/>
                      </a:schemeClr>
                    </a:solidFill>
                    <a:ea typeface="Tahoma" panose="020B0604030504040204" pitchFamily="34" charset="0"/>
                    <a:cs typeface="Gotham Pro" panose="02000503040000020004" pitchFamily="50" charset="0"/>
                  </a:rPr>
                  <a:t>Тип парка</a:t>
                </a:r>
              </a:p>
            </p:txBody>
          </p:sp>
        </p:grpSp>
      </p:grpSp>
      <p:grpSp>
        <p:nvGrpSpPr>
          <p:cNvPr id="49" name="Группа 48"/>
          <p:cNvGrpSpPr/>
          <p:nvPr/>
        </p:nvGrpSpPr>
        <p:grpSpPr>
          <a:xfrm>
            <a:off x="6423005" y="1909202"/>
            <a:ext cx="2675514" cy="352741"/>
            <a:chOff x="6413582" y="2056594"/>
            <a:chExt cx="2675514" cy="352741"/>
          </a:xfrm>
        </p:grpSpPr>
        <p:sp>
          <p:nvSpPr>
            <p:cNvPr id="50" name="Овал 49"/>
            <p:cNvSpPr/>
            <p:nvPr/>
          </p:nvSpPr>
          <p:spPr>
            <a:xfrm>
              <a:off x="6413582" y="2081619"/>
              <a:ext cx="1234273" cy="327716"/>
            </a:xfrm>
            <a:prstGeom prst="ellipse">
              <a:avLst/>
            </a:prstGeom>
            <a:ln w="3175"/>
            <a:effectLst>
              <a:glow rad="63500">
                <a:schemeClr val="accent6">
                  <a:satMod val="175000"/>
                  <a:alpha val="40000"/>
                </a:schemeClr>
              </a:glow>
            </a:effectLst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1200" b="1" dirty="0">
                  <a:solidFill>
                    <a:schemeClr val="tx2">
                      <a:lumMod val="75000"/>
                    </a:schemeClr>
                  </a:solidFill>
                  <a:latin typeface="Gotham Pro" panose="02000503040000020004" pitchFamily="50" charset="0"/>
                  <a:ea typeface="Open Sans" panose="020B0606030504020204" pitchFamily="34" charset="0"/>
                  <a:cs typeface="Gotham Pro" panose="02000503040000020004" pitchFamily="50" charset="0"/>
                </a:rPr>
                <a:t>Greenfield</a:t>
              </a:r>
              <a:endParaRPr lang="ru-RU" sz="1200" b="1" dirty="0">
                <a:solidFill>
                  <a:schemeClr val="tx2">
                    <a:lumMod val="75000"/>
                  </a:schemeClr>
                </a:solidFill>
                <a:latin typeface="Gotham Pro" panose="02000503040000020004" pitchFamily="50" charset="0"/>
                <a:ea typeface="Open Sans" panose="020B0606030504020204" pitchFamily="34" charset="0"/>
                <a:cs typeface="Gotham Pro" panose="02000503040000020004" pitchFamily="50" charset="0"/>
              </a:endParaRPr>
            </a:p>
          </p:txBody>
        </p:sp>
        <p:sp>
          <p:nvSpPr>
            <p:cNvPr id="51" name="Овал 50"/>
            <p:cNvSpPr/>
            <p:nvPr/>
          </p:nvSpPr>
          <p:spPr>
            <a:xfrm>
              <a:off x="7729571" y="2056594"/>
              <a:ext cx="1359525" cy="352741"/>
            </a:xfrm>
            <a:prstGeom prst="ellipse">
              <a:avLst/>
            </a:prstGeom>
            <a:ln w="3175">
              <a:solidFill>
                <a:schemeClr val="bg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1200" b="1" dirty="0">
                  <a:solidFill>
                    <a:schemeClr val="tx2">
                      <a:lumMod val="75000"/>
                    </a:schemeClr>
                  </a:solidFill>
                  <a:latin typeface="Gotham Pro" panose="02000503040000020004" pitchFamily="50" charset="0"/>
                  <a:ea typeface="Open Sans" panose="020B0606030504020204" pitchFamily="34" charset="0"/>
                  <a:cs typeface="Gotham Pro" panose="02000503040000020004" pitchFamily="50" charset="0"/>
                </a:rPr>
                <a:t>Brownfield</a:t>
              </a:r>
              <a:endParaRPr lang="ru-RU" sz="1200" b="1" dirty="0">
                <a:solidFill>
                  <a:schemeClr val="tx2">
                    <a:lumMod val="75000"/>
                  </a:schemeClr>
                </a:solidFill>
                <a:latin typeface="Gotham Pro" panose="02000503040000020004" pitchFamily="50" charset="0"/>
                <a:ea typeface="Open Sans" panose="020B0606030504020204" pitchFamily="34" charset="0"/>
                <a:cs typeface="Gotham Pro" panose="02000503040000020004" pitchFamily="50" charset="0"/>
              </a:endParaRPr>
            </a:p>
          </p:txBody>
        </p:sp>
      </p:grpSp>
      <p:sp>
        <p:nvSpPr>
          <p:cNvPr id="52" name="Прямоугольник 51"/>
          <p:cNvSpPr/>
          <p:nvPr/>
        </p:nvSpPr>
        <p:spPr>
          <a:xfrm>
            <a:off x="258055" y="4060131"/>
            <a:ext cx="3315235" cy="190759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ИНФРАСТРУКТУРА ПАРКА</a:t>
            </a:r>
            <a:endParaRPr lang="ru-RU" sz="1400" dirty="0"/>
          </a:p>
        </p:txBody>
      </p:sp>
      <p:sp>
        <p:nvSpPr>
          <p:cNvPr id="53" name="Прямоугольник 52"/>
          <p:cNvSpPr/>
          <p:nvPr/>
        </p:nvSpPr>
        <p:spPr>
          <a:xfrm>
            <a:off x="5175509" y="4049576"/>
            <a:ext cx="3315235" cy="190759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ТАРИФНАЯ ПОЛИТИКА</a:t>
            </a:r>
            <a:endParaRPr lang="ru-RU" sz="1400" dirty="0"/>
          </a:p>
        </p:txBody>
      </p:sp>
      <p:pic>
        <p:nvPicPr>
          <p:cNvPr id="55" name="Рисунок 5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686" y="4558970"/>
            <a:ext cx="384908" cy="384908"/>
          </a:xfrm>
          <a:prstGeom prst="rect">
            <a:avLst/>
          </a:prstGeom>
        </p:spPr>
      </p:pic>
      <p:pic>
        <p:nvPicPr>
          <p:cNvPr id="56" name="Рисунок 5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3529" y="4599541"/>
            <a:ext cx="399908" cy="399908"/>
          </a:xfrm>
          <a:prstGeom prst="rect">
            <a:avLst/>
          </a:prstGeom>
        </p:spPr>
      </p:pic>
      <p:pic>
        <p:nvPicPr>
          <p:cNvPr id="58" name="Picture 2" descr="Pipes premium icon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3537" y="5437027"/>
            <a:ext cx="318392" cy="318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59" name="Таблица 5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6940307"/>
              </p:ext>
            </p:extLst>
          </p:nvPr>
        </p:nvGraphicFramePr>
        <p:xfrm>
          <a:off x="4404495" y="4338836"/>
          <a:ext cx="4446638" cy="1602331"/>
        </p:xfrm>
        <a:graphic>
          <a:graphicData uri="http://schemas.openxmlformats.org/drawingml/2006/table">
            <a:tbl>
              <a:tblPr bandRow="1">
                <a:tableStyleId>{BC89EF96-8CEA-46FF-86C4-4CE0E7609802}</a:tableStyleId>
              </a:tblPr>
              <a:tblGrid>
                <a:gridCol w="314117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0546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249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Gotham Pro" panose="02000503040000020004" pitchFamily="50" charset="0"/>
                          <a:ea typeface="Open Sans" panose="020B0606030504020204" pitchFamily="34" charset="0"/>
                          <a:cs typeface="Gotham Pro" panose="02000503040000020004" pitchFamily="50" charset="0"/>
                        </a:rPr>
                        <a:t> 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Gotham Pro" panose="02000503040000020004" pitchFamily="50" charset="0"/>
                          <a:ea typeface="Open Sans" panose="020B0606030504020204" pitchFamily="34" charset="0"/>
                          <a:cs typeface="Gotham Pro" panose="02000503040000020004" pitchFamily="50" charset="0"/>
                        </a:rPr>
                        <a:t>Стоимость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659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Gotham Pro" panose="02000503040000020004" pitchFamily="50" charset="0"/>
                          <a:ea typeface="Open Sans" panose="020B0606030504020204" pitchFamily="34" charset="0"/>
                          <a:cs typeface="Gotham Pro" panose="02000503040000020004" pitchFamily="50" charset="0"/>
                        </a:rPr>
                        <a:t>Арендная плата за земельный участок</a:t>
                      </a:r>
                      <a:endParaRPr lang="ru-RU" sz="1200" b="1" kern="1200" dirty="0">
                        <a:solidFill>
                          <a:schemeClr val="tx2">
                            <a:lumMod val="75000"/>
                          </a:schemeClr>
                        </a:solidFill>
                        <a:latin typeface="Gotham Pro" panose="02000503040000020004" pitchFamily="50" charset="0"/>
                        <a:ea typeface="Open Sans" panose="020B0606030504020204" pitchFamily="34" charset="0"/>
                        <a:cs typeface="Gotham Pro" panose="02000503040000020004" pitchFamily="50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Gotham Pro" panose="02000503040000020004" pitchFamily="50" charset="0"/>
                          <a:ea typeface="Open Sans" panose="020B0606030504020204" pitchFamily="34" charset="0"/>
                          <a:cs typeface="Gotham Pro" panose="02000503040000020004" pitchFamily="50" charset="0"/>
                        </a:rPr>
                        <a:t>0 руб./м2 год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273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Gotham Pro" panose="02000503040000020004" pitchFamily="50" charset="0"/>
                          <a:ea typeface="Open Sans" panose="020B0606030504020204" pitchFamily="34" charset="0"/>
                          <a:cs typeface="Gotham Pro" panose="02000503040000020004" pitchFamily="50" charset="0"/>
                        </a:rPr>
                        <a:t>Водоснабжение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Gotham Pro" panose="02000503040000020004" pitchFamily="50" charset="0"/>
                          <a:ea typeface="Open Sans" panose="020B0606030504020204" pitchFamily="34" charset="0"/>
                          <a:cs typeface="Gotham Pro" panose="02000503040000020004" pitchFamily="50" charset="0"/>
                        </a:rPr>
                        <a:t>23,71 </a:t>
                      </a:r>
                      <a:r>
                        <a:rPr lang="ru-RU" sz="1200" b="1" kern="1200" dirty="0" err="1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Gotham Pro" panose="02000503040000020004" pitchFamily="50" charset="0"/>
                          <a:ea typeface="Open Sans" panose="020B0606030504020204" pitchFamily="34" charset="0"/>
                          <a:cs typeface="Gotham Pro" panose="02000503040000020004" pitchFamily="50" charset="0"/>
                        </a:rPr>
                        <a:t>руб</a:t>
                      </a:r>
                      <a:r>
                        <a:rPr lang="en-US" sz="12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Gotham Pro" panose="02000503040000020004" pitchFamily="50" charset="0"/>
                          <a:ea typeface="Open Sans" panose="020B0606030504020204" pitchFamily="34" charset="0"/>
                          <a:cs typeface="Gotham Pro" panose="02000503040000020004" pitchFamily="50" charset="0"/>
                        </a:rPr>
                        <a:t>./</a:t>
                      </a:r>
                      <a:r>
                        <a:rPr lang="ru-RU" sz="12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Gotham Pro" panose="02000503040000020004" pitchFamily="50" charset="0"/>
                          <a:ea typeface="Open Sans" panose="020B0606030504020204" pitchFamily="34" charset="0"/>
                          <a:cs typeface="Gotham Pro" panose="02000503040000020004" pitchFamily="50" charset="0"/>
                        </a:rPr>
                        <a:t>м3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91347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Gotham Pro" panose="02000503040000020004" pitchFamily="50" charset="0"/>
                          <a:ea typeface="Open Sans" panose="020B0606030504020204" pitchFamily="34" charset="0"/>
                          <a:cs typeface="Gotham Pro" panose="02000503040000020004" pitchFamily="50" charset="0"/>
                        </a:rPr>
                        <a:t>Водоотведение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Gotham Pro" panose="02000503040000020004" pitchFamily="50" charset="0"/>
                          <a:ea typeface="Open Sans" panose="020B0606030504020204" pitchFamily="34" charset="0"/>
                          <a:cs typeface="Gotham Pro" panose="02000503040000020004" pitchFamily="50" charset="0"/>
                        </a:rPr>
                        <a:t>11 руб.</a:t>
                      </a:r>
                      <a:r>
                        <a:rPr lang="en-US" sz="12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Gotham Pro" panose="02000503040000020004" pitchFamily="50" charset="0"/>
                          <a:ea typeface="Open Sans" panose="020B0606030504020204" pitchFamily="34" charset="0"/>
                          <a:cs typeface="Gotham Pro" panose="02000503040000020004" pitchFamily="50" charset="0"/>
                        </a:rPr>
                        <a:t>/</a:t>
                      </a:r>
                      <a:r>
                        <a:rPr lang="ru-RU" sz="12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Gotham Pro" panose="02000503040000020004" pitchFamily="50" charset="0"/>
                          <a:ea typeface="Open Sans" panose="020B0606030504020204" pitchFamily="34" charset="0"/>
                          <a:cs typeface="Gotham Pro" panose="02000503040000020004" pitchFamily="50" charset="0"/>
                        </a:rPr>
                        <a:t>м3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8273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Gotham Pro" panose="02000503040000020004" pitchFamily="50" charset="0"/>
                          <a:ea typeface="Open Sans" panose="020B0606030504020204" pitchFamily="34" charset="0"/>
                          <a:cs typeface="Gotham Pro" panose="02000503040000020004" pitchFamily="50" charset="0"/>
                        </a:rPr>
                        <a:t>Электроснабжение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Gotham Pro" panose="02000503040000020004" pitchFamily="50" charset="0"/>
                          <a:ea typeface="Open Sans" panose="020B0606030504020204" pitchFamily="34" charset="0"/>
                          <a:cs typeface="Gotham Pro" panose="02000503040000020004" pitchFamily="50" charset="0"/>
                        </a:rPr>
                        <a:t>2,20 руб./</a:t>
                      </a:r>
                      <a:r>
                        <a:rPr lang="ru-RU" sz="1200" b="1" kern="1200" dirty="0" err="1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Gotham Pro" panose="02000503040000020004" pitchFamily="50" charset="0"/>
                          <a:ea typeface="Open Sans" panose="020B0606030504020204" pitchFamily="34" charset="0"/>
                          <a:cs typeface="Gotham Pro" panose="02000503040000020004" pitchFamily="50" charset="0"/>
                        </a:rPr>
                        <a:t>кВт.ч</a:t>
                      </a:r>
                      <a:endParaRPr lang="ru-RU" sz="1200" b="1" kern="1200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Gotham Pro" panose="02000503040000020004" pitchFamily="50" charset="0"/>
                        <a:ea typeface="Open Sans" panose="020B0606030504020204" pitchFamily="34" charset="0"/>
                        <a:cs typeface="Gotham Pro" panose="02000503040000020004" pitchFamily="50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0344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Gotham Pro" panose="02000503040000020004" pitchFamily="50" charset="0"/>
                          <a:ea typeface="Open Sans" panose="020B0606030504020204" pitchFamily="34" charset="0"/>
                          <a:cs typeface="Gotham Pro" panose="02000503040000020004" pitchFamily="50" charset="0"/>
                        </a:rPr>
                        <a:t>Теплоснабжение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Gotham Pro" panose="02000503040000020004" pitchFamily="50" charset="0"/>
                          <a:ea typeface="Open Sans" panose="020B0606030504020204" pitchFamily="34" charset="0"/>
                          <a:cs typeface="Gotham Pro" panose="02000503040000020004" pitchFamily="50" charset="0"/>
                        </a:rPr>
                        <a:t>587 </a:t>
                      </a:r>
                      <a:r>
                        <a:rPr lang="ru-RU" sz="1200" b="1" kern="1200" dirty="0" err="1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Gotham Pro" panose="02000503040000020004" pitchFamily="50" charset="0"/>
                          <a:ea typeface="Open Sans" panose="020B0606030504020204" pitchFamily="34" charset="0"/>
                          <a:cs typeface="Gotham Pro" panose="02000503040000020004" pitchFamily="50" charset="0"/>
                        </a:rPr>
                        <a:t>руб</a:t>
                      </a:r>
                      <a:r>
                        <a:rPr lang="en-US" sz="12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Gotham Pro" panose="02000503040000020004" pitchFamily="50" charset="0"/>
                          <a:ea typeface="Open Sans" panose="020B0606030504020204" pitchFamily="34" charset="0"/>
                          <a:cs typeface="Gotham Pro" panose="02000503040000020004" pitchFamily="50" charset="0"/>
                        </a:rPr>
                        <a:t>./</a:t>
                      </a:r>
                      <a:r>
                        <a:rPr lang="ru-RU" sz="12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Gotham Pro" panose="02000503040000020004" pitchFamily="50" charset="0"/>
                          <a:ea typeface="Open Sans" panose="020B0606030504020204" pitchFamily="34" charset="0"/>
                          <a:cs typeface="Gotham Pro" panose="02000503040000020004" pitchFamily="50" charset="0"/>
                        </a:rPr>
                        <a:t>Гкал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60" name="TextBox 59"/>
          <p:cNvSpPr txBox="1"/>
          <p:nvPr/>
        </p:nvSpPr>
        <p:spPr>
          <a:xfrm>
            <a:off x="383211" y="4520591"/>
            <a:ext cx="17927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 smtClean="0">
                <a:solidFill>
                  <a:schemeClr val="tx2">
                    <a:lumMod val="75000"/>
                  </a:schemeClr>
                </a:solidFill>
                <a:latin typeface="Gotham Pro" panose="02000503040000020004" pitchFamily="50" charset="0"/>
                <a:ea typeface="Open Sans" panose="020B0606030504020204" pitchFamily="34" charset="0"/>
                <a:cs typeface="Gotham Pro" panose="02000503040000020004" pitchFamily="50" charset="0"/>
              </a:rPr>
              <a:t>Электроснабжение</a:t>
            </a:r>
            <a:endParaRPr lang="ru-RU" sz="1200" b="1" dirty="0">
              <a:solidFill>
                <a:schemeClr val="tx2">
                  <a:lumMod val="75000"/>
                </a:schemeClr>
              </a:solidFill>
              <a:latin typeface="Gotham Pro" panose="02000503040000020004" pitchFamily="50" charset="0"/>
              <a:ea typeface="Open Sans" panose="020B0606030504020204" pitchFamily="34" charset="0"/>
              <a:cs typeface="Gotham Pro" panose="02000503040000020004" pitchFamily="50" charset="0"/>
            </a:endParaRPr>
          </a:p>
          <a:p>
            <a:pPr algn="ctr"/>
            <a:r>
              <a:rPr lang="en-US" sz="1200" b="1" dirty="0">
                <a:solidFill>
                  <a:schemeClr val="tx2">
                    <a:lumMod val="75000"/>
                  </a:schemeClr>
                </a:solidFill>
                <a:latin typeface="Gotham Pro" panose="02000503040000020004" pitchFamily="50" charset="0"/>
                <a:ea typeface="Open Sans" panose="020B0606030504020204" pitchFamily="34" charset="0"/>
                <a:cs typeface="Gotham Pro" panose="02000503040000020004" pitchFamily="50" charset="0"/>
              </a:rPr>
              <a:t>4,5</a:t>
            </a:r>
            <a:r>
              <a:rPr lang="ru-RU" sz="1200" b="1" dirty="0">
                <a:solidFill>
                  <a:schemeClr val="tx2">
                    <a:lumMod val="75000"/>
                  </a:schemeClr>
                </a:solidFill>
                <a:latin typeface="Gotham Pro" panose="02000503040000020004" pitchFamily="50" charset="0"/>
                <a:ea typeface="Open Sans" panose="020B0606030504020204" pitchFamily="34" charset="0"/>
                <a:cs typeface="Gotham Pro" panose="02000503040000020004" pitchFamily="50" charset="0"/>
              </a:rPr>
              <a:t> </a:t>
            </a:r>
            <a:r>
              <a:rPr lang="ru-RU" sz="1200" dirty="0">
                <a:solidFill>
                  <a:schemeClr val="tx2">
                    <a:lumMod val="60000"/>
                    <a:lumOff val="40000"/>
                  </a:schemeClr>
                </a:solidFill>
                <a:latin typeface="Gotham Pro" panose="02000503040000020004" pitchFamily="50" charset="0"/>
                <a:ea typeface="Open Sans" panose="020B0606030504020204" pitchFamily="34" charset="0"/>
                <a:cs typeface="Gotham Pro" panose="02000503040000020004" pitchFamily="50" charset="0"/>
              </a:rPr>
              <a:t>МВт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2581929" y="5349821"/>
            <a:ext cx="12429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200" b="1" dirty="0" smtClean="0">
                <a:solidFill>
                  <a:schemeClr val="tx2">
                    <a:lumMod val="75000"/>
                  </a:schemeClr>
                </a:solidFill>
                <a:latin typeface="Gotham Pro" panose="02000503040000020004" pitchFamily="50" charset="0"/>
                <a:ea typeface="Open Sans" panose="020B0606030504020204" pitchFamily="34" charset="0"/>
                <a:cs typeface="Gotham Pro" panose="02000503040000020004" pitchFamily="50" charset="0"/>
              </a:rPr>
              <a:t>Водоотведение</a:t>
            </a:r>
            <a:endParaRPr lang="ru-RU" sz="1200" b="1" dirty="0">
              <a:solidFill>
                <a:schemeClr val="tx2">
                  <a:lumMod val="75000"/>
                </a:schemeClr>
              </a:solidFill>
              <a:latin typeface="Gotham Pro" panose="02000503040000020004" pitchFamily="50" charset="0"/>
              <a:ea typeface="Open Sans" panose="020B0606030504020204" pitchFamily="34" charset="0"/>
              <a:cs typeface="Gotham Pro" panose="02000503040000020004" pitchFamily="50" charset="0"/>
            </a:endParaRPr>
          </a:p>
          <a:p>
            <a:pPr algn="ctr"/>
            <a:r>
              <a:rPr lang="ru-RU" sz="1200" b="1" dirty="0">
                <a:solidFill>
                  <a:schemeClr val="tx2">
                    <a:lumMod val="75000"/>
                  </a:schemeClr>
                </a:solidFill>
                <a:latin typeface="Gotham Pro" panose="02000503040000020004" pitchFamily="50" charset="0"/>
                <a:ea typeface="Open Sans" panose="020B0606030504020204" pitchFamily="34" charset="0"/>
                <a:cs typeface="Gotham Pro" panose="02000503040000020004" pitchFamily="50" charset="0"/>
              </a:rPr>
              <a:t>282</a:t>
            </a:r>
            <a:r>
              <a:rPr lang="en-US" sz="1200" b="1" dirty="0">
                <a:solidFill>
                  <a:schemeClr val="tx2">
                    <a:lumMod val="75000"/>
                  </a:schemeClr>
                </a:solidFill>
                <a:latin typeface="Gotham Pro" panose="02000503040000020004" pitchFamily="50" charset="0"/>
                <a:ea typeface="Open Sans" panose="020B0606030504020204" pitchFamily="34" charset="0"/>
                <a:cs typeface="Gotham Pro" panose="02000503040000020004" pitchFamily="50" charset="0"/>
              </a:rPr>
              <a:t>,</a:t>
            </a:r>
            <a:r>
              <a:rPr lang="ru-RU" sz="1200" b="1" dirty="0">
                <a:solidFill>
                  <a:schemeClr val="tx2">
                    <a:lumMod val="75000"/>
                  </a:schemeClr>
                </a:solidFill>
                <a:latin typeface="Gotham Pro" panose="02000503040000020004" pitchFamily="50" charset="0"/>
                <a:ea typeface="Open Sans" panose="020B0606030504020204" pitchFamily="34" charset="0"/>
                <a:cs typeface="Gotham Pro" panose="02000503040000020004" pitchFamily="50" charset="0"/>
              </a:rPr>
              <a:t>6</a:t>
            </a:r>
            <a:r>
              <a:rPr lang="ru-RU" sz="1200" b="1" dirty="0">
                <a:latin typeface="Gotham Pro" panose="02000503040000020004" pitchFamily="50" charset="0"/>
                <a:ea typeface="Open Sans" panose="020B0606030504020204" pitchFamily="34" charset="0"/>
                <a:cs typeface="Gotham Pro" panose="02000503040000020004" pitchFamily="50" charset="0"/>
              </a:rPr>
              <a:t> </a:t>
            </a:r>
            <a:r>
              <a:rPr lang="ru-RU" sz="12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м</a:t>
            </a:r>
            <a:r>
              <a:rPr lang="ru-RU" sz="1200" baseline="300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3</a:t>
            </a:r>
            <a:r>
              <a:rPr lang="ru-RU" sz="12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/ч.</a:t>
            </a:r>
            <a:endParaRPr lang="ru-RU" sz="12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2659304" y="4537784"/>
            <a:ext cx="126182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200" b="1" dirty="0" smtClean="0">
                <a:solidFill>
                  <a:schemeClr val="tx2">
                    <a:lumMod val="75000"/>
                  </a:schemeClr>
                </a:solidFill>
                <a:latin typeface="Gotham Pro" panose="02000503040000020004" pitchFamily="50" charset="0"/>
                <a:ea typeface="Open Sans" panose="020B0606030504020204" pitchFamily="34" charset="0"/>
                <a:cs typeface="Gotham Pro" panose="02000503040000020004" pitchFamily="50" charset="0"/>
              </a:rPr>
              <a:t>Водоснабжение</a:t>
            </a:r>
            <a:endParaRPr lang="ru-RU" sz="1200" b="1" dirty="0">
              <a:solidFill>
                <a:schemeClr val="tx2">
                  <a:lumMod val="75000"/>
                </a:schemeClr>
              </a:solidFill>
              <a:latin typeface="Gotham Pro" panose="02000503040000020004" pitchFamily="50" charset="0"/>
              <a:ea typeface="Open Sans" panose="020B0606030504020204" pitchFamily="34" charset="0"/>
              <a:cs typeface="Gotham Pro" panose="02000503040000020004" pitchFamily="50" charset="0"/>
            </a:endParaRPr>
          </a:p>
          <a:p>
            <a:pPr algn="ctr"/>
            <a:r>
              <a:rPr lang="ru-RU" sz="1200" b="1" dirty="0">
                <a:solidFill>
                  <a:schemeClr val="tx2">
                    <a:lumMod val="75000"/>
                  </a:schemeClr>
                </a:solidFill>
                <a:latin typeface="Gotham Pro" panose="02000503040000020004" pitchFamily="50" charset="0"/>
                <a:ea typeface="Open Sans" panose="020B0606030504020204" pitchFamily="34" charset="0"/>
                <a:cs typeface="Gotham Pro" panose="02000503040000020004" pitchFamily="50" charset="0"/>
              </a:rPr>
              <a:t>282</a:t>
            </a:r>
            <a:r>
              <a:rPr lang="en-US" sz="1200" b="1" dirty="0">
                <a:solidFill>
                  <a:schemeClr val="tx2">
                    <a:lumMod val="75000"/>
                  </a:schemeClr>
                </a:solidFill>
                <a:latin typeface="Gotham Pro" panose="02000503040000020004" pitchFamily="50" charset="0"/>
                <a:ea typeface="Open Sans" panose="020B0606030504020204" pitchFamily="34" charset="0"/>
                <a:cs typeface="Gotham Pro" panose="02000503040000020004" pitchFamily="50" charset="0"/>
              </a:rPr>
              <a:t>,</a:t>
            </a:r>
            <a:r>
              <a:rPr lang="ru-RU" sz="1200" b="1" dirty="0">
                <a:solidFill>
                  <a:schemeClr val="tx2">
                    <a:lumMod val="75000"/>
                  </a:schemeClr>
                </a:solidFill>
                <a:latin typeface="Gotham Pro" panose="02000503040000020004" pitchFamily="50" charset="0"/>
                <a:ea typeface="Open Sans" panose="020B0606030504020204" pitchFamily="34" charset="0"/>
                <a:cs typeface="Gotham Pro" panose="02000503040000020004" pitchFamily="50" charset="0"/>
              </a:rPr>
              <a:t>6</a:t>
            </a:r>
            <a:r>
              <a:rPr lang="ru-RU" sz="1200" b="1" dirty="0">
                <a:latin typeface="Gotham Pro" panose="02000503040000020004" pitchFamily="50" charset="0"/>
                <a:ea typeface="Open Sans" panose="020B0606030504020204" pitchFamily="34" charset="0"/>
                <a:cs typeface="Gotham Pro" panose="02000503040000020004" pitchFamily="50" charset="0"/>
              </a:rPr>
              <a:t> </a:t>
            </a:r>
            <a:r>
              <a:rPr lang="ru-RU" sz="12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м</a:t>
            </a:r>
            <a:r>
              <a:rPr lang="ru-RU" sz="1200" baseline="300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3</a:t>
            </a:r>
            <a:r>
              <a:rPr lang="ru-RU" sz="12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/ч.</a:t>
            </a:r>
            <a:endParaRPr lang="ru-RU" sz="12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63" name="Рисунок 6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448" y="5369945"/>
            <a:ext cx="489955" cy="489955"/>
          </a:xfrm>
          <a:prstGeom prst="rect">
            <a:avLst/>
          </a:prstGeom>
        </p:spPr>
      </p:pic>
      <p:sp>
        <p:nvSpPr>
          <p:cNvPr id="64" name="TextBox 63"/>
          <p:cNvSpPr txBox="1"/>
          <p:nvPr/>
        </p:nvSpPr>
        <p:spPr>
          <a:xfrm>
            <a:off x="668351" y="5369945"/>
            <a:ext cx="132831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200" b="1" dirty="0" smtClean="0">
                <a:solidFill>
                  <a:schemeClr val="tx2">
                    <a:lumMod val="75000"/>
                  </a:schemeClr>
                </a:solidFill>
                <a:latin typeface="Gotham Pro" panose="02000503040000020004" pitchFamily="50" charset="0"/>
                <a:ea typeface="Open Sans" panose="020B0606030504020204" pitchFamily="34" charset="0"/>
                <a:cs typeface="Gotham Pro" panose="02000503040000020004" pitchFamily="50" charset="0"/>
              </a:rPr>
              <a:t>Теплоснабжение</a:t>
            </a:r>
          </a:p>
          <a:p>
            <a:pPr algn="ctr"/>
            <a:r>
              <a:rPr lang="en-US" sz="1200" b="1" dirty="0">
                <a:solidFill>
                  <a:schemeClr val="tx2">
                    <a:lumMod val="75000"/>
                  </a:schemeClr>
                </a:solidFill>
                <a:latin typeface="Gotham Pro" panose="02000503040000020004" pitchFamily="50" charset="0"/>
                <a:ea typeface="Open Sans" panose="020B0606030504020204" pitchFamily="34" charset="0"/>
                <a:cs typeface="Gotham Pro" panose="02000503040000020004" pitchFamily="50" charset="0"/>
              </a:rPr>
              <a:t>18,1</a:t>
            </a:r>
            <a:r>
              <a:rPr lang="ru-RU" sz="1200" b="1" dirty="0" smtClean="0">
                <a:solidFill>
                  <a:schemeClr val="tx2">
                    <a:lumMod val="75000"/>
                  </a:schemeClr>
                </a:solidFill>
                <a:latin typeface="Gotham Pro" panose="02000503040000020004" pitchFamily="50" charset="0"/>
                <a:ea typeface="Open Sans" panose="020B0606030504020204" pitchFamily="34" charset="0"/>
                <a:cs typeface="Gotham Pro" panose="02000503040000020004" pitchFamily="50" charset="0"/>
              </a:rPr>
              <a:t> </a:t>
            </a:r>
            <a:r>
              <a:rPr lang="ru-RU" sz="12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Gotham Pro" panose="02000503040000020004" pitchFamily="50" charset="0"/>
                <a:ea typeface="Open Sans" panose="020B0606030504020204" pitchFamily="34" charset="0"/>
                <a:cs typeface="Gotham Pro" panose="02000503040000020004" pitchFamily="50" charset="0"/>
              </a:rPr>
              <a:t>Гкал/ч.</a:t>
            </a:r>
            <a:endParaRPr lang="ru-RU" sz="1200" dirty="0">
              <a:solidFill>
                <a:schemeClr val="tx2">
                  <a:lumMod val="60000"/>
                  <a:lumOff val="40000"/>
                </a:schemeClr>
              </a:solidFill>
              <a:latin typeface="Gotham Pro" panose="02000503040000020004" pitchFamily="50" charset="0"/>
              <a:ea typeface="Open Sans" panose="020B0606030504020204" pitchFamily="34" charset="0"/>
              <a:cs typeface="Gotham Pro" panose="02000503040000020004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942395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16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49317" y="45779"/>
            <a:ext cx="7525379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  <a:buClr>
                <a:srgbClr val="FF0000"/>
              </a:buClr>
              <a:defRPr/>
            </a:pPr>
            <a:r>
              <a:rPr lang="ru-RU" sz="2200" b="1" dirty="0">
                <a:solidFill>
                  <a:srgbClr val="007DC5"/>
                </a:solidFill>
                <a:latin typeface="PT Sans" panose="020B0503020203020204" pitchFamily="34" charset="-52"/>
                <a:ea typeface="PT Sans" panose="020B0503020203020204" pitchFamily="34" charset="-52"/>
                <a:cs typeface="+mj-cs"/>
              </a:rPr>
              <a:t>Развитие индустриального парка «Конвейер» в городе Белая Холуница Кировской области</a:t>
            </a:r>
          </a:p>
        </p:txBody>
      </p:sp>
      <p:sp>
        <p:nvSpPr>
          <p:cNvPr id="5" name="Кольцо 4"/>
          <p:cNvSpPr/>
          <p:nvPr/>
        </p:nvSpPr>
        <p:spPr>
          <a:xfrm>
            <a:off x="46552" y="109075"/>
            <a:ext cx="602765" cy="549281"/>
          </a:xfrm>
          <a:prstGeom prst="donut">
            <a:avLst>
              <a:gd name="adj" fmla="val 12435"/>
            </a:avLst>
          </a:prstGeom>
          <a:solidFill>
            <a:srgbClr val="007DC5"/>
          </a:solidFill>
          <a:ln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000" spc="100" dirty="0">
                <a:solidFill>
                  <a:schemeClr val="tx2">
                    <a:lumMod val="90000"/>
                    <a:lumOff val="10000"/>
                  </a:schemeClr>
                </a:solidFill>
                <a:latin typeface="PT Sans" panose="020B0503020203020204" pitchFamily="34" charset="-52"/>
                <a:ea typeface="PT Sans" panose="020B0503020203020204" pitchFamily="34" charset="-52"/>
                <a:cs typeface="David" panose="020E0502060401010101" pitchFamily="34" charset="-79"/>
              </a:rPr>
              <a:t>4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4139183" y="1640427"/>
            <a:ext cx="34430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/>
            <a:r>
              <a:rPr lang="ru-RU" sz="1200" b="1" dirty="0">
                <a:solidFill>
                  <a:schemeClr val="tx2">
                    <a:lumMod val="75000"/>
                  </a:schemeClr>
                </a:solidFill>
                <a:latin typeface="Gotham Pro" panose="02000503040000020004" pitchFamily="50" charset="0"/>
                <a:ea typeface="Open Sans" panose="020B0606030504020204" pitchFamily="34" charset="0"/>
                <a:cs typeface="Gotham Pro" panose="02000503040000020004" pitchFamily="50" charset="0"/>
              </a:rPr>
              <a:t>Субъект: </a:t>
            </a:r>
            <a:r>
              <a:rPr lang="ru-RU" sz="1200" b="1" dirty="0" smtClean="0">
                <a:solidFill>
                  <a:schemeClr val="tx2">
                    <a:lumMod val="75000"/>
                  </a:schemeClr>
                </a:solidFill>
                <a:latin typeface="Gotham Pro" panose="02000503040000020004" pitchFamily="50" charset="0"/>
                <a:ea typeface="Open Sans" panose="020B0606030504020204" pitchFamily="34" charset="0"/>
                <a:cs typeface="Gotham Pro" panose="02000503040000020004" pitchFamily="50" charset="0"/>
              </a:rPr>
              <a:t>Кировская область</a:t>
            </a:r>
            <a:endParaRPr lang="ru-RU" sz="1200" b="1" dirty="0">
              <a:solidFill>
                <a:schemeClr val="tx2">
                  <a:lumMod val="75000"/>
                </a:schemeClr>
              </a:solidFill>
              <a:latin typeface="Gotham Pro" panose="02000503040000020004" pitchFamily="50" charset="0"/>
              <a:ea typeface="Open Sans" panose="020B0606030504020204" pitchFamily="34" charset="0"/>
              <a:cs typeface="Gotham Pro" panose="02000503040000020004" pitchFamily="50" charset="0"/>
            </a:endParaRPr>
          </a:p>
          <a:p>
            <a:pPr marL="0" lvl="1"/>
            <a:r>
              <a:rPr lang="ru-RU" sz="1200" b="1" dirty="0">
                <a:solidFill>
                  <a:schemeClr val="tx2">
                    <a:lumMod val="75000"/>
                  </a:schemeClr>
                </a:solidFill>
                <a:latin typeface="Gotham Pro" panose="02000503040000020004" pitchFamily="50" charset="0"/>
                <a:ea typeface="Open Sans" panose="020B0606030504020204" pitchFamily="34" charset="0"/>
                <a:cs typeface="Gotham Pro" panose="02000503040000020004" pitchFamily="50" charset="0"/>
              </a:rPr>
              <a:t>Город: </a:t>
            </a:r>
            <a:r>
              <a:rPr lang="ru-RU" sz="1200" b="1" dirty="0" smtClean="0">
                <a:solidFill>
                  <a:schemeClr val="tx2">
                    <a:lumMod val="75000"/>
                  </a:schemeClr>
                </a:solidFill>
                <a:latin typeface="Gotham Pro" panose="02000503040000020004" pitchFamily="50" charset="0"/>
                <a:ea typeface="Open Sans" panose="020B0606030504020204" pitchFamily="34" charset="0"/>
                <a:cs typeface="Gotham Pro" panose="02000503040000020004" pitchFamily="50" charset="0"/>
              </a:rPr>
              <a:t>Белая Холуница</a:t>
            </a:r>
            <a:endParaRPr lang="ru-RU" sz="1200" b="1" dirty="0">
              <a:solidFill>
                <a:schemeClr val="tx2">
                  <a:lumMod val="75000"/>
                </a:schemeClr>
              </a:solidFill>
              <a:latin typeface="Gotham Pro" panose="02000503040000020004" pitchFamily="50" charset="0"/>
              <a:ea typeface="Open Sans" panose="020B0606030504020204" pitchFamily="34" charset="0"/>
              <a:cs typeface="Gotham Pro" panose="02000503040000020004" pitchFamily="50" charset="0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4884738" y="2591486"/>
            <a:ext cx="368177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</a:pPr>
            <a:r>
              <a:rPr lang="ru-RU" sz="1400" dirty="0" smtClean="0">
                <a:solidFill>
                  <a:schemeClr val="accent1">
                    <a:lumMod val="50000"/>
                  </a:schemeClr>
                </a:solidFill>
                <a:ea typeface="Tahoma" panose="020B0604030504040204" pitchFamily="34" charset="0"/>
                <a:cs typeface="Gotham Pro" panose="02000503040000020004" pitchFamily="50" charset="0"/>
              </a:rPr>
              <a:t>Площадь индустриального парка </a:t>
            </a:r>
            <a:r>
              <a:rPr lang="ru-RU" sz="1400" dirty="0" smtClean="0">
                <a:solidFill>
                  <a:schemeClr val="accent1">
                    <a:lumMod val="50000"/>
                  </a:schemeClr>
                </a:solidFill>
                <a:latin typeface="Gotham Pro" panose="02000503040000020004" pitchFamily="50" charset="0"/>
                <a:ea typeface="Tahoma" panose="020B0604030504040204" pitchFamily="34" charset="0"/>
                <a:cs typeface="Gotham Pro" panose="02000503040000020004" pitchFamily="50" charset="0"/>
              </a:rPr>
              <a:t>– </a:t>
            </a:r>
            <a:r>
              <a:rPr lang="ru-RU" sz="1400" b="1" dirty="0" smtClean="0">
                <a:solidFill>
                  <a:schemeClr val="tx2">
                    <a:lumMod val="75000"/>
                  </a:schemeClr>
                </a:solidFill>
                <a:latin typeface="Gotham Pro" panose="02000503040000020004" pitchFamily="50" charset="0"/>
                <a:ea typeface="Tahoma" panose="020B0604030504040204" pitchFamily="34" charset="0"/>
                <a:cs typeface="Gotham Pro" panose="02000503040000020004" pitchFamily="50" charset="0"/>
              </a:rPr>
              <a:t>21,6 га</a:t>
            </a:r>
          </a:p>
          <a:p>
            <a:pPr algn="ctr">
              <a:spcBef>
                <a:spcPct val="0"/>
              </a:spcBef>
            </a:pPr>
            <a:r>
              <a:rPr lang="ru-RU" sz="1100" b="1" i="1" dirty="0">
                <a:solidFill>
                  <a:schemeClr val="tx2">
                    <a:lumMod val="75000"/>
                  </a:schemeClr>
                </a:solidFill>
                <a:latin typeface="Gotham Pro" panose="02000503040000020004" pitchFamily="50" charset="0"/>
                <a:ea typeface="Tahoma" panose="020B0604030504040204" pitchFamily="34" charset="0"/>
                <a:cs typeface="Gotham Pro" panose="02000503040000020004" pitchFamily="50" charset="0"/>
              </a:rPr>
              <a:t>(договоры аренды заключены </a:t>
            </a:r>
            <a:r>
              <a:rPr lang="ru-RU" sz="1100" b="1" i="1" dirty="0" smtClean="0">
                <a:solidFill>
                  <a:schemeClr val="tx2">
                    <a:lumMod val="75000"/>
                  </a:schemeClr>
                </a:solidFill>
                <a:latin typeface="Gotham Pro" panose="02000503040000020004" pitchFamily="50" charset="0"/>
                <a:ea typeface="Tahoma" panose="020B0604030504040204" pitchFamily="34" charset="0"/>
                <a:cs typeface="Gotham Pro" panose="02000503040000020004" pitchFamily="50" charset="0"/>
              </a:rPr>
              <a:t>преимущественно </a:t>
            </a:r>
            <a:r>
              <a:rPr lang="ru-RU" sz="1100" b="1" i="1" dirty="0">
                <a:solidFill>
                  <a:schemeClr val="tx2">
                    <a:lumMod val="75000"/>
                  </a:schemeClr>
                </a:solidFill>
                <a:latin typeface="Gotham Pro" panose="02000503040000020004" pitchFamily="50" charset="0"/>
                <a:ea typeface="Tahoma" panose="020B0604030504040204" pitchFamily="34" charset="0"/>
                <a:cs typeface="Gotham Pro" panose="02000503040000020004" pitchFamily="50" charset="0"/>
              </a:rPr>
              <a:t>на всю площадь, при этом есть перспективная возможность высвобождения отдельных земельных участков)</a:t>
            </a:r>
          </a:p>
          <a:p>
            <a:pPr algn="ctr">
              <a:spcBef>
                <a:spcPct val="0"/>
              </a:spcBef>
            </a:pPr>
            <a:endParaRPr lang="ru-RU" sz="1400" b="1" dirty="0">
              <a:solidFill>
                <a:schemeClr val="accent1">
                  <a:lumMod val="50000"/>
                </a:schemeClr>
              </a:solidFill>
              <a:latin typeface="Gotham Pro" panose="02000503040000020004" pitchFamily="50" charset="0"/>
              <a:ea typeface="Tahoma" panose="020B0604030504040204" pitchFamily="34" charset="0"/>
              <a:cs typeface="Gotham Pro" panose="02000503040000020004" pitchFamily="50" charset="0"/>
            </a:endParaRPr>
          </a:p>
        </p:txBody>
      </p:sp>
      <p:pic>
        <p:nvPicPr>
          <p:cNvPr id="45" name="Рисунок 4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803" y="5506032"/>
            <a:ext cx="465229" cy="465229"/>
          </a:xfrm>
          <a:prstGeom prst="rect">
            <a:avLst/>
          </a:prstGeom>
        </p:spPr>
      </p:pic>
      <p:sp>
        <p:nvSpPr>
          <p:cNvPr id="49" name="TextBox 48"/>
          <p:cNvSpPr txBox="1"/>
          <p:nvPr/>
        </p:nvSpPr>
        <p:spPr>
          <a:xfrm>
            <a:off x="357061" y="4439445"/>
            <a:ext cx="18462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b="1" dirty="0">
                <a:solidFill>
                  <a:schemeClr val="tx2">
                    <a:lumMod val="75000"/>
                  </a:schemeClr>
                </a:solidFill>
                <a:latin typeface="Gotham Pro" panose="02000503040000020004" pitchFamily="50" charset="0"/>
                <a:ea typeface="Open Sans" panose="020B0606030504020204" pitchFamily="34" charset="0"/>
                <a:cs typeface="Gotham Pro" panose="02000503040000020004" pitchFamily="50" charset="0"/>
              </a:rPr>
              <a:t>Электроснабжение</a:t>
            </a:r>
          </a:p>
          <a:p>
            <a:pPr algn="ctr"/>
            <a:r>
              <a:rPr lang="ru-RU" sz="1100" b="1" dirty="0" smtClean="0">
                <a:solidFill>
                  <a:schemeClr val="tx2"/>
                </a:solidFill>
                <a:latin typeface="Gotham Pro" panose="02000503040000020004" pitchFamily="50" charset="0"/>
                <a:ea typeface="Open Sans" panose="020B0606030504020204" pitchFamily="34" charset="0"/>
                <a:cs typeface="Gotham Pro" panose="02000503040000020004" pitchFamily="50" charset="0"/>
              </a:rPr>
              <a:t>2,76</a:t>
            </a:r>
            <a:r>
              <a:rPr lang="ru-RU" sz="11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Gotham Pro" panose="02000503040000020004" pitchFamily="50" charset="0"/>
                <a:ea typeface="Open Sans" panose="020B0606030504020204" pitchFamily="34" charset="0"/>
                <a:cs typeface="Gotham Pro" panose="02000503040000020004" pitchFamily="50" charset="0"/>
              </a:rPr>
              <a:t> МВт</a:t>
            </a:r>
            <a:endParaRPr lang="ru-RU" sz="1400" dirty="0">
              <a:solidFill>
                <a:schemeClr val="tx2">
                  <a:lumMod val="60000"/>
                  <a:lumOff val="40000"/>
                </a:schemeClr>
              </a:solidFill>
              <a:latin typeface="Gotham Pro" panose="02000503040000020004" pitchFamily="50" charset="0"/>
              <a:ea typeface="Open Sans" panose="020B0606030504020204" pitchFamily="34" charset="0"/>
              <a:cs typeface="Gotham Pro" panose="02000503040000020004" pitchFamily="50" charset="0"/>
            </a:endParaRPr>
          </a:p>
          <a:p>
            <a:pPr algn="ctr"/>
            <a:endParaRPr lang="ru-RU" sz="1400" dirty="0">
              <a:solidFill>
                <a:schemeClr val="tx2">
                  <a:lumMod val="60000"/>
                  <a:lumOff val="40000"/>
                </a:schemeClr>
              </a:solidFill>
              <a:latin typeface="Gotham Pro" panose="02000503040000020004" pitchFamily="50" charset="0"/>
              <a:ea typeface="Open Sans" panose="020B0606030504020204" pitchFamily="34" charset="0"/>
              <a:cs typeface="Gotham Pro" panose="02000503040000020004" pitchFamily="50" charset="0"/>
            </a:endParaRPr>
          </a:p>
        </p:txBody>
      </p:sp>
      <p:pic>
        <p:nvPicPr>
          <p:cNvPr id="50" name="Рисунок 4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055" y="4519911"/>
            <a:ext cx="329025" cy="329025"/>
          </a:xfrm>
          <a:prstGeom prst="rect">
            <a:avLst/>
          </a:prstGeom>
        </p:spPr>
      </p:pic>
      <p:grpSp>
        <p:nvGrpSpPr>
          <p:cNvPr id="52" name="Группа 51"/>
          <p:cNvGrpSpPr/>
          <p:nvPr/>
        </p:nvGrpSpPr>
        <p:grpSpPr>
          <a:xfrm>
            <a:off x="3623662" y="549990"/>
            <a:ext cx="5782229" cy="1038725"/>
            <a:chOff x="3358274" y="830354"/>
            <a:chExt cx="5782229" cy="1038725"/>
          </a:xfrm>
        </p:grpSpPr>
        <p:sp>
          <p:nvSpPr>
            <p:cNvPr id="54" name="Прямоугольник 53"/>
            <p:cNvSpPr/>
            <p:nvPr/>
          </p:nvSpPr>
          <p:spPr>
            <a:xfrm>
              <a:off x="3358274" y="830354"/>
              <a:ext cx="5036789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endParaRPr lang="ru-RU" sz="1400" b="1" u="sng" dirty="0">
                <a:solidFill>
                  <a:schemeClr val="accent1">
                    <a:lumMod val="50000"/>
                  </a:schemeClr>
                </a:solidFill>
                <a:latin typeface="Gotham Pro" panose="02000503040000020004" pitchFamily="50" charset="0"/>
                <a:ea typeface="Tahoma" panose="020B0604030504040204" pitchFamily="34" charset="0"/>
                <a:cs typeface="Gotham Pro" panose="02000503040000020004" pitchFamily="50" charset="0"/>
              </a:endParaRPr>
            </a:p>
          </p:txBody>
        </p:sp>
        <p:grpSp>
          <p:nvGrpSpPr>
            <p:cNvPr id="55" name="Группа 54"/>
            <p:cNvGrpSpPr/>
            <p:nvPr/>
          </p:nvGrpSpPr>
          <p:grpSpPr>
            <a:xfrm>
              <a:off x="3835987" y="1214156"/>
              <a:ext cx="5304516" cy="654923"/>
              <a:chOff x="3815048" y="1363843"/>
              <a:chExt cx="5304516" cy="654923"/>
            </a:xfrm>
          </p:grpSpPr>
          <p:sp>
            <p:nvSpPr>
              <p:cNvPr id="56" name="Прямоугольник 55"/>
              <p:cNvSpPr/>
              <p:nvPr/>
            </p:nvSpPr>
            <p:spPr>
              <a:xfrm>
                <a:off x="3879319" y="1363843"/>
                <a:ext cx="3481945" cy="182009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>
                  <a:spcBef>
                    <a:spcPct val="0"/>
                  </a:spcBef>
                </a:pPr>
                <a:r>
                  <a:rPr lang="ru-RU" sz="1200" dirty="0">
                    <a:solidFill>
                      <a:schemeClr val="bg1"/>
                    </a:solidFill>
                    <a:latin typeface="Gotham Pro Medium" panose="02000603030000020004" pitchFamily="50" charset="0"/>
                    <a:ea typeface="Tahoma" panose="020B0604030504040204" pitchFamily="34" charset="0"/>
                    <a:cs typeface="Gotham Pro Medium" panose="02000603030000020004" pitchFamily="50" charset="0"/>
                  </a:rPr>
                  <a:t>ОСНОВНЫЕ ХАРАКТЕРИСТИКИ</a:t>
                </a:r>
              </a:p>
            </p:txBody>
          </p:sp>
          <p:pic>
            <p:nvPicPr>
              <p:cNvPr id="57" name="Рисунок 56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815048" y="1670589"/>
                <a:ext cx="348177" cy="348177"/>
              </a:xfrm>
              <a:prstGeom prst="rect">
                <a:avLst/>
              </a:prstGeom>
            </p:spPr>
          </p:pic>
          <p:sp>
            <p:nvSpPr>
              <p:cNvPr id="58" name="Прямоугольник 57"/>
              <p:cNvSpPr/>
              <p:nvPr/>
            </p:nvSpPr>
            <p:spPr>
              <a:xfrm>
                <a:off x="4154170" y="1652979"/>
                <a:ext cx="3204439" cy="3077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spcBef>
                    <a:spcPct val="0"/>
                  </a:spcBef>
                </a:pPr>
                <a:r>
                  <a:rPr lang="ru-RU" sz="1400" dirty="0">
                    <a:solidFill>
                      <a:schemeClr val="accent1">
                        <a:lumMod val="50000"/>
                      </a:schemeClr>
                    </a:solidFill>
                    <a:ea typeface="Tahoma" panose="020B0604030504040204" pitchFamily="34" charset="0"/>
                    <a:cs typeface="Gotham Pro" panose="02000503040000020004" pitchFamily="50" charset="0"/>
                  </a:rPr>
                  <a:t>Расположение парка</a:t>
                </a:r>
              </a:p>
            </p:txBody>
          </p:sp>
          <p:sp>
            <p:nvSpPr>
              <p:cNvPr id="59" name="Прямоугольник 58"/>
              <p:cNvSpPr/>
              <p:nvPr/>
            </p:nvSpPr>
            <p:spPr>
              <a:xfrm>
                <a:off x="5915125" y="1650268"/>
                <a:ext cx="3204439" cy="3077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spcBef>
                    <a:spcPct val="0"/>
                  </a:spcBef>
                </a:pPr>
                <a:r>
                  <a:rPr lang="ru-RU" sz="1400" dirty="0">
                    <a:solidFill>
                      <a:schemeClr val="accent1">
                        <a:lumMod val="50000"/>
                      </a:schemeClr>
                    </a:solidFill>
                    <a:ea typeface="Tahoma" panose="020B0604030504040204" pitchFamily="34" charset="0"/>
                    <a:cs typeface="Gotham Pro" panose="02000503040000020004" pitchFamily="50" charset="0"/>
                  </a:rPr>
                  <a:t>Тип парка</a:t>
                </a:r>
              </a:p>
            </p:txBody>
          </p:sp>
        </p:grpSp>
      </p:grpSp>
      <p:grpSp>
        <p:nvGrpSpPr>
          <p:cNvPr id="60" name="Группа 59"/>
          <p:cNvGrpSpPr/>
          <p:nvPr/>
        </p:nvGrpSpPr>
        <p:grpSpPr>
          <a:xfrm>
            <a:off x="6250776" y="1661307"/>
            <a:ext cx="2849071" cy="352741"/>
            <a:chOff x="6240025" y="2056594"/>
            <a:chExt cx="2849071" cy="352741"/>
          </a:xfrm>
        </p:grpSpPr>
        <p:sp>
          <p:nvSpPr>
            <p:cNvPr id="61" name="Овал 60"/>
            <p:cNvSpPr/>
            <p:nvPr/>
          </p:nvSpPr>
          <p:spPr>
            <a:xfrm>
              <a:off x="6240025" y="2088526"/>
              <a:ext cx="1394160" cy="232216"/>
            </a:xfrm>
            <a:prstGeom prst="ellipse">
              <a:avLst/>
            </a:prstGeom>
            <a:ln w="3175"/>
            <a:effectLst>
              <a:glow rad="63500">
                <a:schemeClr val="accent6">
                  <a:satMod val="175000"/>
                  <a:alpha val="40000"/>
                </a:schemeClr>
              </a:glow>
            </a:effectLst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1200" b="1" dirty="0">
                  <a:solidFill>
                    <a:schemeClr val="tx2">
                      <a:lumMod val="75000"/>
                    </a:schemeClr>
                  </a:solidFill>
                  <a:latin typeface="Gotham Pro" panose="02000503040000020004" pitchFamily="50" charset="0"/>
                  <a:ea typeface="Open Sans" panose="020B0606030504020204" pitchFamily="34" charset="0"/>
                  <a:cs typeface="Gotham Pro" panose="02000503040000020004" pitchFamily="50" charset="0"/>
                </a:rPr>
                <a:t>Brownfield</a:t>
              </a:r>
              <a:endParaRPr lang="ru-RU" sz="1200" b="1" dirty="0">
                <a:solidFill>
                  <a:schemeClr val="tx2">
                    <a:lumMod val="75000"/>
                  </a:schemeClr>
                </a:solidFill>
                <a:latin typeface="Gotham Pro" panose="02000503040000020004" pitchFamily="50" charset="0"/>
                <a:ea typeface="Open Sans" panose="020B0606030504020204" pitchFamily="34" charset="0"/>
                <a:cs typeface="Gotham Pro" panose="02000503040000020004" pitchFamily="50" charset="0"/>
              </a:endParaRPr>
            </a:p>
          </p:txBody>
        </p:sp>
        <p:sp>
          <p:nvSpPr>
            <p:cNvPr id="62" name="Овал 61"/>
            <p:cNvSpPr/>
            <p:nvPr/>
          </p:nvSpPr>
          <p:spPr>
            <a:xfrm>
              <a:off x="7729571" y="2056594"/>
              <a:ext cx="1359525" cy="352741"/>
            </a:xfrm>
            <a:prstGeom prst="ellipse">
              <a:avLst/>
            </a:prstGeom>
            <a:ln w="3175">
              <a:solidFill>
                <a:schemeClr val="bg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1200" b="1" dirty="0">
                  <a:solidFill>
                    <a:schemeClr val="tx2">
                      <a:lumMod val="75000"/>
                    </a:schemeClr>
                  </a:solidFill>
                  <a:latin typeface="Gotham Pro" panose="02000503040000020004" pitchFamily="50" charset="0"/>
                  <a:ea typeface="Open Sans" panose="020B0606030504020204" pitchFamily="34" charset="0"/>
                  <a:cs typeface="Gotham Pro" panose="02000503040000020004" pitchFamily="50" charset="0"/>
                </a:rPr>
                <a:t>Greenfield</a:t>
              </a:r>
              <a:endParaRPr lang="ru-RU" sz="1200" b="1" dirty="0">
                <a:solidFill>
                  <a:schemeClr val="tx2">
                    <a:lumMod val="75000"/>
                  </a:schemeClr>
                </a:solidFill>
                <a:latin typeface="Gotham Pro" panose="02000503040000020004" pitchFamily="50" charset="0"/>
                <a:ea typeface="Open Sans" panose="020B0606030504020204" pitchFamily="34" charset="0"/>
                <a:cs typeface="Gotham Pro" panose="02000503040000020004" pitchFamily="50" charset="0"/>
              </a:endParaRPr>
            </a:p>
          </p:txBody>
        </p:sp>
      </p:grp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5"/>
          <a:srcRect l="33215" t="47143" r="46071" b="32222"/>
          <a:stretch/>
        </p:blipFill>
        <p:spPr>
          <a:xfrm>
            <a:off x="193261" y="1255513"/>
            <a:ext cx="3788228" cy="2402087"/>
          </a:xfrm>
          <a:prstGeom prst="rect">
            <a:avLst/>
          </a:prstGeom>
        </p:spPr>
      </p:pic>
      <p:sp>
        <p:nvSpPr>
          <p:cNvPr id="63" name="Прямоугольник 62"/>
          <p:cNvSpPr/>
          <p:nvPr/>
        </p:nvSpPr>
        <p:spPr>
          <a:xfrm>
            <a:off x="258055" y="4060131"/>
            <a:ext cx="3315235" cy="190759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ИНФРАСТРУКТУРА ПАРКА</a:t>
            </a:r>
            <a:endParaRPr lang="ru-RU" sz="1400" dirty="0"/>
          </a:p>
        </p:txBody>
      </p:sp>
      <p:sp>
        <p:nvSpPr>
          <p:cNvPr id="64" name="Прямоугольник 63"/>
          <p:cNvSpPr/>
          <p:nvPr/>
        </p:nvSpPr>
        <p:spPr>
          <a:xfrm>
            <a:off x="4884738" y="4061657"/>
            <a:ext cx="3315235" cy="190759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ТАРИФНАЯ ПОЛИТИКА</a:t>
            </a:r>
            <a:endParaRPr lang="ru-RU" sz="1400" dirty="0"/>
          </a:p>
        </p:txBody>
      </p:sp>
      <p:pic>
        <p:nvPicPr>
          <p:cNvPr id="65" name="Рисунок 6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3537" y="4439445"/>
            <a:ext cx="459185" cy="459185"/>
          </a:xfrm>
          <a:prstGeom prst="rect">
            <a:avLst/>
          </a:prstGeom>
        </p:spPr>
      </p:pic>
      <p:sp>
        <p:nvSpPr>
          <p:cNvPr id="66" name="TextBox 65"/>
          <p:cNvSpPr txBox="1"/>
          <p:nvPr/>
        </p:nvSpPr>
        <p:spPr>
          <a:xfrm>
            <a:off x="2762789" y="4439445"/>
            <a:ext cx="1245854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b="1" dirty="0" smtClean="0">
                <a:solidFill>
                  <a:schemeClr val="tx2">
                    <a:lumMod val="75000"/>
                  </a:schemeClr>
                </a:solidFill>
                <a:latin typeface="Gotham Pro" panose="02000503040000020004" pitchFamily="50" charset="0"/>
                <a:ea typeface="Open Sans" panose="020B0606030504020204" pitchFamily="34" charset="0"/>
                <a:cs typeface="Gotham Pro" panose="02000503040000020004" pitchFamily="50" charset="0"/>
              </a:rPr>
              <a:t>Теплоснабжение</a:t>
            </a:r>
          </a:p>
          <a:p>
            <a:pPr algn="ctr"/>
            <a:r>
              <a:rPr lang="ru-RU" sz="1100" b="1" dirty="0" smtClean="0">
                <a:solidFill>
                  <a:schemeClr val="tx2"/>
                </a:solidFill>
                <a:latin typeface="Gotham Pro" panose="02000503040000020004" pitchFamily="50" charset="0"/>
                <a:ea typeface="Open Sans" panose="020B0606030504020204" pitchFamily="34" charset="0"/>
                <a:cs typeface="Gotham Pro" panose="02000503040000020004" pitchFamily="50" charset="0"/>
              </a:rPr>
              <a:t>1,84</a:t>
            </a:r>
            <a:r>
              <a:rPr lang="ru-RU" sz="1100" b="1" dirty="0" smtClean="0">
                <a:solidFill>
                  <a:schemeClr val="tx2">
                    <a:lumMod val="75000"/>
                  </a:schemeClr>
                </a:solidFill>
                <a:latin typeface="Gotham Pro" panose="02000503040000020004" pitchFamily="50" charset="0"/>
                <a:ea typeface="Open Sans" panose="020B0606030504020204" pitchFamily="34" charset="0"/>
                <a:cs typeface="Gotham Pro" panose="02000503040000020004" pitchFamily="50" charset="0"/>
              </a:rPr>
              <a:t> </a:t>
            </a:r>
            <a:r>
              <a:rPr lang="ru-RU" sz="11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Gotham Pro" panose="02000503040000020004" pitchFamily="50" charset="0"/>
                <a:ea typeface="Open Sans" panose="020B0606030504020204" pitchFamily="34" charset="0"/>
                <a:cs typeface="Gotham Pro" panose="02000503040000020004" pitchFamily="50" charset="0"/>
              </a:rPr>
              <a:t>Гкал/ч.</a:t>
            </a:r>
            <a:endParaRPr lang="ru-RU" sz="1100" dirty="0">
              <a:solidFill>
                <a:schemeClr val="tx2">
                  <a:lumMod val="60000"/>
                  <a:lumOff val="40000"/>
                </a:schemeClr>
              </a:solidFill>
              <a:latin typeface="Gotham Pro" panose="02000503040000020004" pitchFamily="50" charset="0"/>
              <a:ea typeface="Open Sans" panose="020B0606030504020204" pitchFamily="34" charset="0"/>
              <a:cs typeface="Gotham Pro" panose="02000503040000020004" pitchFamily="50" charset="0"/>
            </a:endParaRPr>
          </a:p>
        </p:txBody>
      </p:sp>
      <p:graphicFrame>
        <p:nvGraphicFramePr>
          <p:cNvPr id="67" name="Таблица 6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100005"/>
              </p:ext>
            </p:extLst>
          </p:nvPr>
        </p:nvGraphicFramePr>
        <p:xfrm>
          <a:off x="4404495" y="4338836"/>
          <a:ext cx="4446638" cy="1602331"/>
        </p:xfrm>
        <a:graphic>
          <a:graphicData uri="http://schemas.openxmlformats.org/drawingml/2006/table">
            <a:tbl>
              <a:tblPr bandRow="1">
                <a:tableStyleId>{BC89EF96-8CEA-46FF-86C4-4CE0E7609802}</a:tableStyleId>
              </a:tblPr>
              <a:tblGrid>
                <a:gridCol w="314117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0546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249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Gotham Pro" panose="02000503040000020004" pitchFamily="50" charset="0"/>
                          <a:ea typeface="Open Sans" panose="020B0606030504020204" pitchFamily="34" charset="0"/>
                          <a:cs typeface="Gotham Pro" panose="02000503040000020004" pitchFamily="50" charset="0"/>
                        </a:rPr>
                        <a:t> 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Gotham Pro" panose="02000503040000020004" pitchFamily="50" charset="0"/>
                          <a:ea typeface="Open Sans" panose="020B0606030504020204" pitchFamily="34" charset="0"/>
                          <a:cs typeface="Gotham Pro" panose="02000503040000020004" pitchFamily="50" charset="0"/>
                        </a:rPr>
                        <a:t>Стоимость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659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Gotham Pro" panose="02000503040000020004" pitchFamily="50" charset="0"/>
                          <a:ea typeface="Open Sans" panose="020B0606030504020204" pitchFamily="34" charset="0"/>
                          <a:cs typeface="Gotham Pro" panose="02000503040000020004" pitchFamily="50" charset="0"/>
                        </a:rPr>
                        <a:t>Аренда производственных помещений</a:t>
                      </a:r>
                      <a:endParaRPr lang="ru-RU" sz="1200" b="1" kern="1200" dirty="0">
                        <a:solidFill>
                          <a:schemeClr val="tx2">
                            <a:lumMod val="75000"/>
                          </a:schemeClr>
                        </a:solidFill>
                        <a:latin typeface="Gotham Pro" panose="02000503040000020004" pitchFamily="50" charset="0"/>
                        <a:ea typeface="Open Sans" panose="020B0606030504020204" pitchFamily="34" charset="0"/>
                        <a:cs typeface="Gotham Pro" panose="02000503040000020004" pitchFamily="50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Gotham Pro" panose="02000503040000020004" pitchFamily="50" charset="0"/>
                          <a:ea typeface="Open Sans" panose="020B0606030504020204" pitchFamily="34" charset="0"/>
                          <a:cs typeface="Gotham Pro" panose="02000503040000020004" pitchFamily="50" charset="0"/>
                        </a:rPr>
                        <a:t>1200 руб./м2 год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273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Gotham Pro" panose="02000503040000020004" pitchFamily="50" charset="0"/>
                          <a:ea typeface="Open Sans" panose="020B0606030504020204" pitchFamily="34" charset="0"/>
                          <a:cs typeface="Gotham Pro" panose="02000503040000020004" pitchFamily="50" charset="0"/>
                        </a:rPr>
                        <a:t>Водоснабжение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Gotham Pro" panose="02000503040000020004" pitchFamily="50" charset="0"/>
                          <a:ea typeface="Open Sans" panose="020B0606030504020204" pitchFamily="34" charset="0"/>
                          <a:cs typeface="Gotham Pro" panose="02000503040000020004" pitchFamily="50" charset="0"/>
                        </a:rPr>
                        <a:t>52,89 </a:t>
                      </a:r>
                      <a:r>
                        <a:rPr lang="ru-RU" sz="1200" b="1" kern="1200" dirty="0" err="1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Gotham Pro" panose="02000503040000020004" pitchFamily="50" charset="0"/>
                          <a:ea typeface="Open Sans" panose="020B0606030504020204" pitchFamily="34" charset="0"/>
                          <a:cs typeface="Gotham Pro" panose="02000503040000020004" pitchFamily="50" charset="0"/>
                        </a:rPr>
                        <a:t>руб</a:t>
                      </a:r>
                      <a:r>
                        <a:rPr lang="en-US" sz="12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Gotham Pro" panose="02000503040000020004" pitchFamily="50" charset="0"/>
                          <a:ea typeface="Open Sans" panose="020B0606030504020204" pitchFamily="34" charset="0"/>
                          <a:cs typeface="Gotham Pro" panose="02000503040000020004" pitchFamily="50" charset="0"/>
                        </a:rPr>
                        <a:t>./</a:t>
                      </a:r>
                      <a:r>
                        <a:rPr lang="ru-RU" sz="12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Gotham Pro" panose="02000503040000020004" pitchFamily="50" charset="0"/>
                          <a:ea typeface="Open Sans" panose="020B0606030504020204" pitchFamily="34" charset="0"/>
                          <a:cs typeface="Gotham Pro" panose="02000503040000020004" pitchFamily="50" charset="0"/>
                        </a:rPr>
                        <a:t>м3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91347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Gotham Pro" panose="02000503040000020004" pitchFamily="50" charset="0"/>
                          <a:ea typeface="Open Sans" panose="020B0606030504020204" pitchFamily="34" charset="0"/>
                          <a:cs typeface="Gotham Pro" panose="02000503040000020004" pitchFamily="50" charset="0"/>
                        </a:rPr>
                        <a:t>Водоотведение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Gotham Pro" panose="02000503040000020004" pitchFamily="50" charset="0"/>
                          <a:ea typeface="Open Sans" panose="020B0606030504020204" pitchFamily="34" charset="0"/>
                          <a:cs typeface="Gotham Pro" panose="02000503040000020004" pitchFamily="50" charset="0"/>
                        </a:rPr>
                        <a:t>54,11 руб.</a:t>
                      </a:r>
                      <a:r>
                        <a:rPr lang="en-US" sz="12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Gotham Pro" panose="02000503040000020004" pitchFamily="50" charset="0"/>
                          <a:ea typeface="Open Sans" panose="020B0606030504020204" pitchFamily="34" charset="0"/>
                          <a:cs typeface="Gotham Pro" panose="02000503040000020004" pitchFamily="50" charset="0"/>
                        </a:rPr>
                        <a:t>/</a:t>
                      </a:r>
                      <a:r>
                        <a:rPr lang="ru-RU" sz="12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Gotham Pro" panose="02000503040000020004" pitchFamily="50" charset="0"/>
                          <a:ea typeface="Open Sans" panose="020B0606030504020204" pitchFamily="34" charset="0"/>
                          <a:cs typeface="Gotham Pro" panose="02000503040000020004" pitchFamily="50" charset="0"/>
                        </a:rPr>
                        <a:t>м3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8273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Gotham Pro" panose="02000503040000020004" pitchFamily="50" charset="0"/>
                          <a:ea typeface="Open Sans" panose="020B0606030504020204" pitchFamily="34" charset="0"/>
                          <a:cs typeface="Gotham Pro" panose="02000503040000020004" pitchFamily="50" charset="0"/>
                        </a:rPr>
                        <a:t>Электроснабжение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Gotham Pro" panose="02000503040000020004" pitchFamily="50" charset="0"/>
                          <a:ea typeface="Open Sans" panose="020B0606030504020204" pitchFamily="34" charset="0"/>
                          <a:cs typeface="Gotham Pro" panose="02000503040000020004" pitchFamily="50" charset="0"/>
                        </a:rPr>
                        <a:t>5,17руб./кВт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0344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Gotham Pro" panose="02000503040000020004" pitchFamily="50" charset="0"/>
                          <a:ea typeface="Open Sans" panose="020B0606030504020204" pitchFamily="34" charset="0"/>
                          <a:cs typeface="Gotham Pro" panose="02000503040000020004" pitchFamily="50" charset="0"/>
                        </a:rPr>
                        <a:t>Теплоснабжение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Gotham Pro" panose="02000503040000020004" pitchFamily="50" charset="0"/>
                          <a:ea typeface="Open Sans" panose="020B0606030504020204" pitchFamily="34" charset="0"/>
                          <a:cs typeface="Gotham Pro" panose="02000503040000020004" pitchFamily="50" charset="0"/>
                        </a:rPr>
                        <a:t>3256,9 </a:t>
                      </a:r>
                      <a:r>
                        <a:rPr lang="ru-RU" sz="1200" b="1" kern="1200" dirty="0" err="1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Gotham Pro" panose="02000503040000020004" pitchFamily="50" charset="0"/>
                          <a:ea typeface="Open Sans" panose="020B0606030504020204" pitchFamily="34" charset="0"/>
                          <a:cs typeface="Gotham Pro" panose="02000503040000020004" pitchFamily="50" charset="0"/>
                        </a:rPr>
                        <a:t>руб</a:t>
                      </a:r>
                      <a:r>
                        <a:rPr lang="en-US" sz="12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Gotham Pro" panose="02000503040000020004" pitchFamily="50" charset="0"/>
                          <a:ea typeface="Open Sans" panose="020B0606030504020204" pitchFamily="34" charset="0"/>
                          <a:cs typeface="Gotham Pro" panose="02000503040000020004" pitchFamily="50" charset="0"/>
                        </a:rPr>
                        <a:t>./</a:t>
                      </a:r>
                      <a:r>
                        <a:rPr lang="ru-RU" sz="12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Gotham Pro" panose="02000503040000020004" pitchFamily="50" charset="0"/>
                          <a:ea typeface="Open Sans" panose="020B0606030504020204" pitchFamily="34" charset="0"/>
                          <a:cs typeface="Gotham Pro" panose="02000503040000020004" pitchFamily="50" charset="0"/>
                        </a:rPr>
                        <a:t>Гкал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pic>
        <p:nvPicPr>
          <p:cNvPr id="27" name="Picture 2" descr="Pipes premium icon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1762" y="5523428"/>
            <a:ext cx="318392" cy="318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TextBox 28"/>
          <p:cNvSpPr txBox="1"/>
          <p:nvPr/>
        </p:nvSpPr>
        <p:spPr>
          <a:xfrm>
            <a:off x="2822549" y="5497318"/>
            <a:ext cx="1191352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b="1" dirty="0">
                <a:solidFill>
                  <a:schemeClr val="tx2">
                    <a:lumMod val="75000"/>
                  </a:schemeClr>
                </a:solidFill>
                <a:latin typeface="Gotham Pro" panose="02000503040000020004" pitchFamily="50" charset="0"/>
                <a:ea typeface="Open Sans" panose="020B0606030504020204" pitchFamily="34" charset="0"/>
                <a:cs typeface="Gotham Pro" panose="02000503040000020004" pitchFamily="50" charset="0"/>
              </a:rPr>
              <a:t>Водоотведение</a:t>
            </a:r>
          </a:p>
          <a:p>
            <a:pPr algn="ctr"/>
            <a:r>
              <a:rPr lang="ru-RU" sz="11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r>
              <a:rPr lang="ru-RU" sz="1100" b="1" dirty="0" smtClean="0">
                <a:solidFill>
                  <a:schemeClr val="tx2">
                    <a:lumMod val="75000"/>
                  </a:schemeClr>
                </a:solidFill>
                <a:latin typeface="Gotham Pro" panose="02000503040000020004" pitchFamily="50" charset="0"/>
                <a:ea typeface="Open Sans" panose="020B0606030504020204" pitchFamily="34" charset="0"/>
                <a:cs typeface="Gotham Pro" panose="02000503040000020004" pitchFamily="50" charset="0"/>
              </a:rPr>
              <a:t>202,17</a:t>
            </a:r>
            <a:r>
              <a:rPr lang="ru-RU" sz="11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  М</a:t>
            </a:r>
            <a:r>
              <a:rPr lang="ru-RU" sz="1100" baseline="300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3</a:t>
            </a:r>
            <a:r>
              <a:rPr lang="ru-RU" sz="11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/ </a:t>
            </a:r>
            <a:r>
              <a:rPr lang="ru-RU" sz="1100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сут</a:t>
            </a:r>
            <a:endParaRPr lang="ru-RU" sz="1100" b="1" dirty="0">
              <a:solidFill>
                <a:schemeClr val="tx2">
                  <a:lumMod val="75000"/>
                </a:schemeClr>
              </a:solidFill>
              <a:latin typeface="Gotham Pro" panose="02000503040000020004" pitchFamily="50" charset="0"/>
              <a:ea typeface="Open Sans" panose="020B0606030504020204" pitchFamily="34" charset="0"/>
              <a:cs typeface="Gotham Pro" panose="02000503040000020004" pitchFamily="50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45957" y="5497318"/>
            <a:ext cx="166849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b="1" dirty="0">
                <a:solidFill>
                  <a:schemeClr val="tx2">
                    <a:lumMod val="75000"/>
                  </a:schemeClr>
                </a:solidFill>
                <a:latin typeface="Gotham Pro" panose="02000503040000020004" pitchFamily="50" charset="0"/>
                <a:ea typeface="Open Sans" panose="020B0606030504020204" pitchFamily="34" charset="0"/>
                <a:cs typeface="Gotham Pro" panose="02000503040000020004" pitchFamily="50" charset="0"/>
              </a:rPr>
              <a:t>Водоснабжение</a:t>
            </a:r>
          </a:p>
          <a:p>
            <a:pPr algn="ctr"/>
            <a:r>
              <a:rPr lang="ru-RU" sz="1100" b="1" dirty="0" smtClean="0">
                <a:solidFill>
                  <a:schemeClr val="tx2">
                    <a:lumMod val="75000"/>
                  </a:schemeClr>
                </a:solidFill>
                <a:latin typeface="Gotham Pro" panose="02000503040000020004" pitchFamily="50" charset="0"/>
                <a:ea typeface="Open Sans" panose="020B0606030504020204" pitchFamily="34" charset="0"/>
                <a:cs typeface="Gotham Pro" panose="02000503040000020004" pitchFamily="50" charset="0"/>
              </a:rPr>
              <a:t> 202,17 </a:t>
            </a:r>
            <a:r>
              <a:rPr lang="ru-RU" sz="11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М</a:t>
            </a:r>
            <a:r>
              <a:rPr lang="ru-RU" sz="1100" baseline="300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3</a:t>
            </a:r>
            <a:r>
              <a:rPr lang="ru-RU" sz="11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 / </a:t>
            </a:r>
            <a:r>
              <a:rPr lang="ru-RU" sz="1100" dirty="0" err="1">
                <a:solidFill>
                  <a:schemeClr val="tx2">
                    <a:lumMod val="60000"/>
                    <a:lumOff val="40000"/>
                  </a:schemeClr>
                </a:solidFill>
              </a:rPr>
              <a:t>сут</a:t>
            </a:r>
            <a:endParaRPr lang="ru-RU" sz="1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39350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41805" y="85781"/>
            <a:ext cx="7676951" cy="540000"/>
          </a:xfrm>
        </p:spPr>
        <p:txBody>
          <a:bodyPr>
            <a:noAutofit/>
          </a:bodyPr>
          <a:lstStyle/>
          <a:p>
            <a:r>
              <a:rPr lang="ru-RU" sz="2200" dirty="0">
                <a:latin typeface="PT Sans" panose="020B0503020203020204" pitchFamily="34" charset="-52"/>
                <a:ea typeface="PT Sans" panose="020B0503020203020204" pitchFamily="34" charset="-52"/>
              </a:rPr>
              <a:t>Развитие промышленного парка «Надвоицы» в городе Надвоицы Республики Карелия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17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25132" t="50117" r="46842" b="21111"/>
          <a:stretch/>
        </p:blipFill>
        <p:spPr>
          <a:xfrm>
            <a:off x="164881" y="1021972"/>
            <a:ext cx="3579390" cy="2479942"/>
          </a:xfrm>
          <a:prstGeom prst="rect">
            <a:avLst/>
          </a:prstGeom>
        </p:spPr>
      </p:pic>
      <p:grpSp>
        <p:nvGrpSpPr>
          <p:cNvPr id="5" name="Группа 4"/>
          <p:cNvGrpSpPr/>
          <p:nvPr/>
        </p:nvGrpSpPr>
        <p:grpSpPr>
          <a:xfrm>
            <a:off x="3619141" y="848954"/>
            <a:ext cx="5829223" cy="1038725"/>
            <a:chOff x="3358274" y="830354"/>
            <a:chExt cx="5829223" cy="1038725"/>
          </a:xfrm>
        </p:grpSpPr>
        <p:sp>
          <p:nvSpPr>
            <p:cNvPr id="6" name="Прямоугольник 5"/>
            <p:cNvSpPr/>
            <p:nvPr/>
          </p:nvSpPr>
          <p:spPr>
            <a:xfrm>
              <a:off x="3358274" y="830354"/>
              <a:ext cx="5036789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ru-RU" sz="1400" dirty="0">
                  <a:solidFill>
                    <a:schemeClr val="accent1">
                      <a:lumMod val="75000"/>
                    </a:schemeClr>
                  </a:solidFill>
                  <a:ea typeface="Tahoma" panose="020B0604030504040204" pitchFamily="34" charset="0"/>
                  <a:cs typeface="Gotham Pro" panose="02000503040000020004" pitchFamily="50" charset="0"/>
                </a:rPr>
                <a:t>Моногородом получен статус </a:t>
              </a:r>
              <a:r>
                <a:rPr lang="ru-RU" sz="1400" b="1" u="sng" dirty="0">
                  <a:solidFill>
                    <a:schemeClr val="accent1">
                      <a:lumMod val="75000"/>
                    </a:schemeClr>
                  </a:solidFill>
                  <a:ea typeface="Tahoma" panose="020B0604030504040204" pitchFamily="34" charset="0"/>
                  <a:cs typeface="Gotham Pro" panose="02000503040000020004" pitchFamily="50" charset="0"/>
                </a:rPr>
                <a:t>ТОСЭР</a:t>
              </a:r>
            </a:p>
          </p:txBody>
        </p:sp>
        <p:grpSp>
          <p:nvGrpSpPr>
            <p:cNvPr id="7" name="Группа 6"/>
            <p:cNvGrpSpPr/>
            <p:nvPr/>
          </p:nvGrpSpPr>
          <p:grpSpPr>
            <a:xfrm>
              <a:off x="3835987" y="1214156"/>
              <a:ext cx="5351510" cy="654923"/>
              <a:chOff x="3815048" y="1363843"/>
              <a:chExt cx="5351510" cy="654923"/>
            </a:xfrm>
          </p:grpSpPr>
          <p:sp>
            <p:nvSpPr>
              <p:cNvPr id="8" name="Прямоугольник 7"/>
              <p:cNvSpPr/>
              <p:nvPr/>
            </p:nvSpPr>
            <p:spPr>
              <a:xfrm>
                <a:off x="3879319" y="1363843"/>
                <a:ext cx="3481945" cy="182009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>
                  <a:spcBef>
                    <a:spcPct val="0"/>
                  </a:spcBef>
                </a:pPr>
                <a:r>
                  <a:rPr lang="ru-RU" sz="1200" dirty="0">
                    <a:solidFill>
                      <a:schemeClr val="bg1"/>
                    </a:solidFill>
                    <a:latin typeface="Gotham Pro Medium" panose="02000603030000020004" pitchFamily="50" charset="0"/>
                    <a:ea typeface="Tahoma" panose="020B0604030504040204" pitchFamily="34" charset="0"/>
                    <a:cs typeface="Gotham Pro Medium" panose="02000603030000020004" pitchFamily="50" charset="0"/>
                  </a:rPr>
                  <a:t>ОСНОВНЫЕ ХАРАКТЕРИСТИКИ</a:t>
                </a:r>
              </a:p>
            </p:txBody>
          </p:sp>
          <p:pic>
            <p:nvPicPr>
              <p:cNvPr id="9" name="Рисунок 8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815048" y="1670589"/>
                <a:ext cx="348177" cy="348177"/>
              </a:xfrm>
              <a:prstGeom prst="rect">
                <a:avLst/>
              </a:prstGeom>
            </p:spPr>
          </p:pic>
          <p:sp>
            <p:nvSpPr>
              <p:cNvPr id="10" name="Прямоугольник 9"/>
              <p:cNvSpPr/>
              <p:nvPr/>
            </p:nvSpPr>
            <p:spPr>
              <a:xfrm>
                <a:off x="4154170" y="1652979"/>
                <a:ext cx="3204439" cy="3077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spcBef>
                    <a:spcPct val="0"/>
                  </a:spcBef>
                </a:pPr>
                <a:r>
                  <a:rPr lang="ru-RU" sz="1400" dirty="0">
                    <a:solidFill>
                      <a:schemeClr val="accent1">
                        <a:lumMod val="50000"/>
                      </a:schemeClr>
                    </a:solidFill>
                    <a:ea typeface="Tahoma" panose="020B0604030504040204" pitchFamily="34" charset="0"/>
                    <a:cs typeface="Gotham Pro" panose="02000503040000020004" pitchFamily="50" charset="0"/>
                  </a:rPr>
                  <a:t>Расположение парка</a:t>
                </a:r>
              </a:p>
            </p:txBody>
          </p:sp>
          <p:sp>
            <p:nvSpPr>
              <p:cNvPr id="11" name="Прямоугольник 10"/>
              <p:cNvSpPr/>
              <p:nvPr/>
            </p:nvSpPr>
            <p:spPr>
              <a:xfrm>
                <a:off x="5962119" y="1662588"/>
                <a:ext cx="3204439" cy="3077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spcBef>
                    <a:spcPct val="0"/>
                  </a:spcBef>
                </a:pPr>
                <a:r>
                  <a:rPr lang="ru-RU" sz="1400" dirty="0">
                    <a:solidFill>
                      <a:schemeClr val="accent1">
                        <a:lumMod val="50000"/>
                      </a:schemeClr>
                    </a:solidFill>
                    <a:ea typeface="Tahoma" panose="020B0604030504040204" pitchFamily="34" charset="0"/>
                    <a:cs typeface="Gotham Pro" panose="02000503040000020004" pitchFamily="50" charset="0"/>
                  </a:rPr>
                  <a:t>Тип парка</a:t>
                </a:r>
              </a:p>
            </p:txBody>
          </p:sp>
        </p:grpSp>
      </p:grpSp>
      <p:sp>
        <p:nvSpPr>
          <p:cNvPr id="12" name="Прямоугольник 11"/>
          <p:cNvSpPr/>
          <p:nvPr/>
        </p:nvSpPr>
        <p:spPr>
          <a:xfrm>
            <a:off x="258055" y="4060131"/>
            <a:ext cx="3315235" cy="190759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ИНФРАСТРУКТУРА ПАРКА</a:t>
            </a:r>
            <a:endParaRPr lang="ru-RU" sz="1400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4884738" y="4061657"/>
            <a:ext cx="3315235" cy="190759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ТАРИФНАЯ ПОЛИТИКА</a:t>
            </a:r>
            <a:endParaRPr lang="ru-RU" sz="1400" dirty="0"/>
          </a:p>
        </p:txBody>
      </p:sp>
      <p:graphicFrame>
        <p:nvGraphicFramePr>
          <p:cNvPr id="14" name="Таблица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3848358"/>
              </p:ext>
            </p:extLst>
          </p:nvPr>
        </p:nvGraphicFramePr>
        <p:xfrm>
          <a:off x="4434757" y="4328079"/>
          <a:ext cx="4446638" cy="1763531"/>
        </p:xfrm>
        <a:graphic>
          <a:graphicData uri="http://schemas.openxmlformats.org/drawingml/2006/table">
            <a:tbl>
              <a:tblPr bandRow="1">
                <a:tableStyleId>{BC89EF96-8CEA-46FF-86C4-4CE0E7609802}</a:tableStyleId>
              </a:tblPr>
              <a:tblGrid>
                <a:gridCol w="314117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0546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249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Gotham Pro" panose="02000503040000020004" pitchFamily="50" charset="0"/>
                          <a:ea typeface="Open Sans" panose="020B0606030504020204" pitchFamily="34" charset="0"/>
                          <a:cs typeface="Gotham Pro" panose="02000503040000020004" pitchFamily="50" charset="0"/>
                        </a:rPr>
                        <a:t> 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Gotham Pro" panose="02000503040000020004" pitchFamily="50" charset="0"/>
                          <a:ea typeface="Open Sans" panose="020B0606030504020204" pitchFamily="34" charset="0"/>
                          <a:cs typeface="Gotham Pro" panose="02000503040000020004" pitchFamily="50" charset="0"/>
                        </a:rPr>
                        <a:t>Стоимость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659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Gotham Pro" panose="02000503040000020004" pitchFamily="50" charset="0"/>
                          <a:ea typeface="Open Sans" panose="020B0606030504020204" pitchFamily="34" charset="0"/>
                          <a:cs typeface="Gotham Pro" panose="02000503040000020004" pitchFamily="50" charset="0"/>
                        </a:rPr>
                        <a:t>Арендная плата за земельный участок</a:t>
                      </a:r>
                      <a:endParaRPr lang="ru-RU" sz="1200" b="1" kern="1200" dirty="0">
                        <a:solidFill>
                          <a:schemeClr val="tx2">
                            <a:lumMod val="75000"/>
                          </a:schemeClr>
                        </a:solidFill>
                        <a:latin typeface="Gotham Pro" panose="02000503040000020004" pitchFamily="50" charset="0"/>
                        <a:ea typeface="Open Sans" panose="020B0606030504020204" pitchFamily="34" charset="0"/>
                        <a:cs typeface="Gotham Pro" panose="02000503040000020004" pitchFamily="50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Gotham Pro" panose="02000503040000020004" pitchFamily="50" charset="0"/>
                          <a:ea typeface="Open Sans" panose="020B0606030504020204" pitchFamily="34" charset="0"/>
                          <a:cs typeface="Gotham Pro" panose="02000503040000020004" pitchFamily="50" charset="0"/>
                        </a:rPr>
                        <a:t>277,74 руб./га в год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273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Gotham Pro" panose="02000503040000020004" pitchFamily="50" charset="0"/>
                          <a:ea typeface="Open Sans" panose="020B0606030504020204" pitchFamily="34" charset="0"/>
                          <a:cs typeface="Gotham Pro" panose="02000503040000020004" pitchFamily="50" charset="0"/>
                        </a:rPr>
                        <a:t>Водоснабжение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Gotham Pro" panose="02000503040000020004" pitchFamily="50" charset="0"/>
                          <a:ea typeface="Open Sans" panose="020B0606030504020204" pitchFamily="34" charset="0"/>
                          <a:cs typeface="Gotham Pro" panose="02000503040000020004" pitchFamily="50" charset="0"/>
                        </a:rPr>
                        <a:t>20,75 </a:t>
                      </a:r>
                      <a:r>
                        <a:rPr lang="ru-RU" sz="1200" b="1" kern="1200" dirty="0" err="1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Gotham Pro" panose="02000503040000020004" pitchFamily="50" charset="0"/>
                          <a:ea typeface="Open Sans" panose="020B0606030504020204" pitchFamily="34" charset="0"/>
                          <a:cs typeface="Gotham Pro" panose="02000503040000020004" pitchFamily="50" charset="0"/>
                        </a:rPr>
                        <a:t>руб</a:t>
                      </a:r>
                      <a:r>
                        <a:rPr lang="en-US" sz="12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Gotham Pro" panose="02000503040000020004" pitchFamily="50" charset="0"/>
                          <a:ea typeface="Open Sans" panose="020B0606030504020204" pitchFamily="34" charset="0"/>
                          <a:cs typeface="Gotham Pro" panose="02000503040000020004" pitchFamily="50" charset="0"/>
                        </a:rPr>
                        <a:t>./</a:t>
                      </a:r>
                      <a:r>
                        <a:rPr lang="ru-RU" sz="12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Gotham Pro" panose="02000503040000020004" pitchFamily="50" charset="0"/>
                          <a:ea typeface="Open Sans" panose="020B0606030504020204" pitchFamily="34" charset="0"/>
                          <a:cs typeface="Gotham Pro" panose="02000503040000020004" pitchFamily="50" charset="0"/>
                        </a:rPr>
                        <a:t>м3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91347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Gotham Pro" panose="02000503040000020004" pitchFamily="50" charset="0"/>
                          <a:ea typeface="Open Sans" panose="020B0606030504020204" pitchFamily="34" charset="0"/>
                          <a:cs typeface="Gotham Pro" panose="02000503040000020004" pitchFamily="50" charset="0"/>
                        </a:rPr>
                        <a:t>Водоотведение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Gotham Pro" panose="02000503040000020004" pitchFamily="50" charset="0"/>
                          <a:ea typeface="Open Sans" panose="020B0606030504020204" pitchFamily="34" charset="0"/>
                          <a:cs typeface="Gotham Pro" panose="02000503040000020004" pitchFamily="50" charset="0"/>
                        </a:rPr>
                        <a:t>37,27 руб.</a:t>
                      </a:r>
                      <a:r>
                        <a:rPr lang="en-US" sz="12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Gotham Pro" panose="02000503040000020004" pitchFamily="50" charset="0"/>
                          <a:ea typeface="Open Sans" panose="020B0606030504020204" pitchFamily="34" charset="0"/>
                          <a:cs typeface="Gotham Pro" panose="02000503040000020004" pitchFamily="50" charset="0"/>
                        </a:rPr>
                        <a:t>/</a:t>
                      </a:r>
                      <a:r>
                        <a:rPr lang="ru-RU" sz="12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Gotham Pro" panose="02000503040000020004" pitchFamily="50" charset="0"/>
                          <a:ea typeface="Open Sans" panose="020B0606030504020204" pitchFamily="34" charset="0"/>
                          <a:cs typeface="Gotham Pro" panose="02000503040000020004" pitchFamily="50" charset="0"/>
                        </a:rPr>
                        <a:t>м3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8273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Gotham Pro" panose="02000503040000020004" pitchFamily="50" charset="0"/>
                          <a:ea typeface="Open Sans" panose="020B0606030504020204" pitchFamily="34" charset="0"/>
                          <a:cs typeface="Gotham Pro" panose="02000503040000020004" pitchFamily="50" charset="0"/>
                        </a:rPr>
                        <a:t>Электроснабжение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Gotham Pro" panose="02000503040000020004" pitchFamily="50" charset="0"/>
                          <a:ea typeface="Open Sans" panose="020B0606030504020204" pitchFamily="34" charset="0"/>
                          <a:cs typeface="Gotham Pro" panose="02000503040000020004" pitchFamily="50" charset="0"/>
                        </a:rPr>
                        <a:t>4,5 руб./</a:t>
                      </a:r>
                      <a:r>
                        <a:rPr lang="ru-RU" sz="1200" b="1" kern="1200" dirty="0" err="1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Gotham Pro" panose="02000503040000020004" pitchFamily="50" charset="0"/>
                          <a:ea typeface="Open Sans" panose="020B0606030504020204" pitchFamily="34" charset="0"/>
                          <a:cs typeface="Gotham Pro" panose="02000503040000020004" pitchFamily="50" charset="0"/>
                        </a:rPr>
                        <a:t>кВтч</a:t>
                      </a:r>
                      <a:endParaRPr lang="ru-RU" sz="1200" b="1" kern="1200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Gotham Pro" panose="02000503040000020004" pitchFamily="50" charset="0"/>
                        <a:ea typeface="Open Sans" panose="020B0606030504020204" pitchFamily="34" charset="0"/>
                        <a:cs typeface="Gotham Pro" panose="02000503040000020004" pitchFamily="50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0344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Gotham Pro" panose="02000503040000020004" pitchFamily="50" charset="0"/>
                          <a:ea typeface="Open Sans" panose="020B0606030504020204" pitchFamily="34" charset="0"/>
                          <a:cs typeface="Gotham Pro" panose="02000503040000020004" pitchFamily="50" charset="0"/>
                        </a:rPr>
                        <a:t>Теплоснабжение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Gotham Pro" panose="02000503040000020004" pitchFamily="50" charset="0"/>
                          <a:ea typeface="Open Sans" panose="020B0606030504020204" pitchFamily="34" charset="0"/>
                          <a:cs typeface="Gotham Pro" panose="02000503040000020004" pitchFamily="50" charset="0"/>
                        </a:rPr>
                        <a:t>3275,01 </a:t>
                      </a:r>
                      <a:r>
                        <a:rPr lang="ru-RU" sz="1200" b="1" kern="1200" dirty="0" err="1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Gotham Pro" panose="02000503040000020004" pitchFamily="50" charset="0"/>
                          <a:ea typeface="Open Sans" panose="020B0606030504020204" pitchFamily="34" charset="0"/>
                          <a:cs typeface="Gotham Pro" panose="02000503040000020004" pitchFamily="50" charset="0"/>
                        </a:rPr>
                        <a:t>руб</a:t>
                      </a:r>
                      <a:r>
                        <a:rPr lang="en-US" sz="12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Gotham Pro" panose="02000503040000020004" pitchFamily="50" charset="0"/>
                          <a:ea typeface="Open Sans" panose="020B0606030504020204" pitchFamily="34" charset="0"/>
                          <a:cs typeface="Gotham Pro" panose="02000503040000020004" pitchFamily="50" charset="0"/>
                        </a:rPr>
                        <a:t>./</a:t>
                      </a:r>
                      <a:r>
                        <a:rPr lang="ru-RU" sz="12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Gotham Pro" panose="02000503040000020004" pitchFamily="50" charset="0"/>
                          <a:ea typeface="Open Sans" panose="020B0606030504020204" pitchFamily="34" charset="0"/>
                          <a:cs typeface="Gotham Pro" panose="02000503040000020004" pitchFamily="50" charset="0"/>
                        </a:rPr>
                        <a:t>Гкал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pic>
        <p:nvPicPr>
          <p:cNvPr id="15" name="Рисунок 1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686" y="4558970"/>
            <a:ext cx="384908" cy="384908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3529" y="4599541"/>
            <a:ext cx="399908" cy="399908"/>
          </a:xfrm>
          <a:prstGeom prst="rect">
            <a:avLst/>
          </a:prstGeom>
        </p:spPr>
      </p:pic>
      <p:pic>
        <p:nvPicPr>
          <p:cNvPr id="17" name="Picture 2" descr="Pipes premium icon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3537" y="5437027"/>
            <a:ext cx="318392" cy="318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17"/>
          <p:cNvSpPr txBox="1"/>
          <p:nvPr/>
        </p:nvSpPr>
        <p:spPr>
          <a:xfrm>
            <a:off x="380874" y="4558970"/>
            <a:ext cx="16628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 smtClean="0">
                <a:solidFill>
                  <a:schemeClr val="tx2">
                    <a:lumMod val="75000"/>
                  </a:schemeClr>
                </a:solidFill>
                <a:latin typeface="Gotham Pro" panose="02000503040000020004" pitchFamily="50" charset="0"/>
                <a:ea typeface="Open Sans" panose="020B0606030504020204" pitchFamily="34" charset="0"/>
                <a:cs typeface="Gotham Pro" panose="02000503040000020004" pitchFamily="50" charset="0"/>
              </a:rPr>
              <a:t>Электроснабжение</a:t>
            </a:r>
            <a:endParaRPr lang="ru-RU" sz="1200" b="1" dirty="0">
              <a:solidFill>
                <a:schemeClr val="tx2">
                  <a:lumMod val="75000"/>
                </a:schemeClr>
              </a:solidFill>
              <a:latin typeface="Gotham Pro" panose="02000503040000020004" pitchFamily="50" charset="0"/>
              <a:ea typeface="Open Sans" panose="020B0606030504020204" pitchFamily="34" charset="0"/>
              <a:cs typeface="Gotham Pro" panose="02000503040000020004" pitchFamily="50" charset="0"/>
            </a:endParaRPr>
          </a:p>
          <a:p>
            <a:pPr algn="ctr"/>
            <a:r>
              <a:rPr lang="en-US" sz="1200" b="1" dirty="0">
                <a:solidFill>
                  <a:schemeClr val="tx2">
                    <a:lumMod val="75000"/>
                  </a:schemeClr>
                </a:solidFill>
                <a:latin typeface="Gotham Pro" panose="02000503040000020004" pitchFamily="50" charset="0"/>
                <a:ea typeface="Open Sans" panose="020B0606030504020204" pitchFamily="34" charset="0"/>
                <a:cs typeface="Gotham Pro" panose="02000503040000020004" pitchFamily="50" charset="0"/>
              </a:rPr>
              <a:t>5</a:t>
            </a:r>
            <a:r>
              <a:rPr lang="ru-RU" sz="1200" b="1" dirty="0" smtClean="0">
                <a:solidFill>
                  <a:schemeClr val="tx2">
                    <a:lumMod val="75000"/>
                  </a:schemeClr>
                </a:solidFill>
                <a:latin typeface="Gotham Pro" panose="02000503040000020004" pitchFamily="50" charset="0"/>
                <a:ea typeface="Open Sans" panose="020B0606030504020204" pitchFamily="34" charset="0"/>
                <a:cs typeface="Gotham Pro" panose="02000503040000020004" pitchFamily="50" charset="0"/>
              </a:rPr>
              <a:t> </a:t>
            </a:r>
            <a:r>
              <a:rPr lang="ru-RU" sz="1200" dirty="0">
                <a:solidFill>
                  <a:schemeClr val="tx2">
                    <a:lumMod val="60000"/>
                    <a:lumOff val="40000"/>
                  </a:schemeClr>
                </a:solidFill>
                <a:latin typeface="Gotham Pro" panose="02000503040000020004" pitchFamily="50" charset="0"/>
                <a:ea typeface="Open Sans" panose="020B0606030504020204" pitchFamily="34" charset="0"/>
                <a:cs typeface="Gotham Pro" panose="02000503040000020004" pitchFamily="50" charset="0"/>
              </a:rPr>
              <a:t>МВт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2501302" y="5369945"/>
            <a:ext cx="12429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200" b="1" dirty="0" smtClean="0">
                <a:solidFill>
                  <a:schemeClr val="tx2">
                    <a:lumMod val="75000"/>
                  </a:schemeClr>
                </a:solidFill>
                <a:latin typeface="Gotham Pro" panose="02000503040000020004" pitchFamily="50" charset="0"/>
                <a:ea typeface="Open Sans" panose="020B0606030504020204" pitchFamily="34" charset="0"/>
                <a:cs typeface="Gotham Pro" panose="02000503040000020004" pitchFamily="50" charset="0"/>
              </a:rPr>
              <a:t>Водоотведение</a:t>
            </a:r>
            <a:endParaRPr lang="ru-RU" sz="1200" b="1" dirty="0">
              <a:solidFill>
                <a:schemeClr val="tx2">
                  <a:lumMod val="75000"/>
                </a:schemeClr>
              </a:solidFill>
              <a:latin typeface="Gotham Pro" panose="02000503040000020004" pitchFamily="50" charset="0"/>
              <a:ea typeface="Open Sans" panose="020B0606030504020204" pitchFamily="34" charset="0"/>
              <a:cs typeface="Gotham Pro" panose="02000503040000020004" pitchFamily="50" charset="0"/>
            </a:endParaRPr>
          </a:p>
          <a:p>
            <a:pPr algn="ctr"/>
            <a:r>
              <a:rPr lang="ru-RU" sz="1200" b="1" dirty="0" smtClean="0">
                <a:solidFill>
                  <a:schemeClr val="tx2"/>
                </a:solidFill>
                <a:latin typeface="Gotham Pro" panose="02000503040000020004" pitchFamily="50" charset="0"/>
                <a:ea typeface="Open Sans" panose="020B0606030504020204" pitchFamily="34" charset="0"/>
                <a:cs typeface="Gotham Pro" panose="02000503040000020004" pitchFamily="50" charset="0"/>
              </a:rPr>
              <a:t>50</a:t>
            </a:r>
            <a:r>
              <a:rPr lang="ru-RU" sz="1200" b="1" dirty="0" smtClean="0">
                <a:solidFill>
                  <a:schemeClr val="tx2">
                    <a:lumMod val="75000"/>
                  </a:schemeClr>
                </a:solidFill>
                <a:latin typeface="Gotham Pro" panose="02000503040000020004" pitchFamily="50" charset="0"/>
                <a:ea typeface="Open Sans" panose="020B0606030504020204" pitchFamily="34" charset="0"/>
                <a:cs typeface="Gotham Pro" panose="02000503040000020004" pitchFamily="50" charset="0"/>
              </a:rPr>
              <a:t> </a:t>
            </a:r>
            <a:r>
              <a:rPr lang="ru-RU" sz="12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м</a:t>
            </a:r>
            <a:r>
              <a:rPr lang="ru-RU" sz="1200" baseline="300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3</a:t>
            </a:r>
            <a:r>
              <a:rPr lang="ru-RU" sz="12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/</a:t>
            </a:r>
            <a:r>
              <a:rPr lang="ru-RU" sz="1200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сут</a:t>
            </a:r>
            <a:endParaRPr lang="ru-RU" sz="12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608322" y="4537427"/>
            <a:ext cx="126182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200" b="1" dirty="0" smtClean="0">
                <a:solidFill>
                  <a:schemeClr val="tx2">
                    <a:lumMod val="75000"/>
                  </a:schemeClr>
                </a:solidFill>
                <a:latin typeface="Gotham Pro" panose="02000503040000020004" pitchFamily="50" charset="0"/>
                <a:ea typeface="Open Sans" panose="020B0606030504020204" pitchFamily="34" charset="0"/>
                <a:cs typeface="Gotham Pro" panose="02000503040000020004" pitchFamily="50" charset="0"/>
              </a:rPr>
              <a:t>Водоснабжение</a:t>
            </a:r>
          </a:p>
          <a:p>
            <a:pPr algn="ctr"/>
            <a:r>
              <a:rPr lang="ru-RU" sz="1200" b="1" dirty="0" smtClean="0">
                <a:solidFill>
                  <a:schemeClr val="tx2"/>
                </a:solidFill>
                <a:latin typeface="Gotham Pro" panose="02000503040000020004" pitchFamily="50" charset="0"/>
                <a:ea typeface="Open Sans" panose="020B0606030504020204" pitchFamily="34" charset="0"/>
                <a:cs typeface="Gotham Pro" panose="02000503040000020004" pitchFamily="50" charset="0"/>
              </a:rPr>
              <a:t>50</a:t>
            </a:r>
            <a:r>
              <a:rPr lang="ru-RU" sz="1200" b="1" dirty="0" smtClean="0">
                <a:solidFill>
                  <a:schemeClr val="tx2">
                    <a:lumMod val="75000"/>
                  </a:schemeClr>
                </a:solidFill>
                <a:latin typeface="Gotham Pro" panose="02000503040000020004" pitchFamily="50" charset="0"/>
                <a:ea typeface="Open Sans" panose="020B0606030504020204" pitchFamily="34" charset="0"/>
                <a:cs typeface="Gotham Pro" panose="02000503040000020004" pitchFamily="50" charset="0"/>
              </a:rPr>
              <a:t> </a:t>
            </a:r>
            <a:r>
              <a:rPr lang="ru-RU" sz="12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м</a:t>
            </a:r>
            <a:r>
              <a:rPr lang="ru-RU" sz="1200" baseline="300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3</a:t>
            </a:r>
            <a:r>
              <a:rPr lang="ru-RU" sz="12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/</a:t>
            </a:r>
            <a:r>
              <a:rPr lang="ru-RU" sz="1200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сут</a:t>
            </a:r>
            <a:endParaRPr lang="ru-RU" sz="12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21" name="Рисунок 2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448" y="5369945"/>
            <a:ext cx="489955" cy="489955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576473" y="5384089"/>
            <a:ext cx="132831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200" b="1" dirty="0">
                <a:solidFill>
                  <a:schemeClr val="tx2">
                    <a:lumMod val="75000"/>
                  </a:schemeClr>
                </a:solidFill>
                <a:latin typeface="Gotham Pro" panose="02000503040000020004" pitchFamily="50" charset="0"/>
                <a:ea typeface="Open Sans" panose="020B0606030504020204" pitchFamily="34" charset="0"/>
                <a:cs typeface="Gotham Pro" panose="02000503040000020004" pitchFamily="50" charset="0"/>
              </a:rPr>
              <a:t>Теплоснабжение</a:t>
            </a:r>
          </a:p>
          <a:p>
            <a:pPr algn="ctr"/>
            <a:r>
              <a:rPr lang="en-US" sz="1200" b="1" dirty="0" smtClean="0">
                <a:solidFill>
                  <a:schemeClr val="tx2"/>
                </a:solidFill>
                <a:latin typeface="Gotham Pro" panose="02000503040000020004" pitchFamily="50" charset="0"/>
                <a:ea typeface="Open Sans" panose="020B0606030504020204" pitchFamily="34" charset="0"/>
                <a:cs typeface="Gotham Pro" panose="02000503040000020004" pitchFamily="50" charset="0"/>
              </a:rPr>
              <a:t>8</a:t>
            </a:r>
            <a:r>
              <a:rPr lang="ru-RU" sz="1200" b="1" dirty="0" smtClean="0">
                <a:solidFill>
                  <a:schemeClr val="tx2">
                    <a:lumMod val="75000"/>
                  </a:schemeClr>
                </a:solidFill>
                <a:latin typeface="Gotham Pro" panose="02000503040000020004" pitchFamily="50" charset="0"/>
                <a:ea typeface="Open Sans" panose="020B0606030504020204" pitchFamily="34" charset="0"/>
                <a:cs typeface="Gotham Pro" panose="02000503040000020004" pitchFamily="50" charset="0"/>
              </a:rPr>
              <a:t> </a:t>
            </a:r>
            <a:r>
              <a:rPr lang="ru-RU" sz="12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Gotham Pro" panose="02000503040000020004" pitchFamily="50" charset="0"/>
                <a:ea typeface="Open Sans" panose="020B0606030504020204" pitchFamily="34" charset="0"/>
                <a:cs typeface="Gotham Pro" panose="02000503040000020004" pitchFamily="50" charset="0"/>
              </a:rPr>
              <a:t>МВт</a:t>
            </a:r>
            <a:endParaRPr lang="ru-RU" sz="1200" dirty="0">
              <a:solidFill>
                <a:schemeClr val="tx2">
                  <a:lumMod val="60000"/>
                  <a:lumOff val="40000"/>
                </a:schemeClr>
              </a:solidFill>
              <a:latin typeface="Gotham Pro" panose="02000503040000020004" pitchFamily="50" charset="0"/>
              <a:ea typeface="Open Sans" panose="020B0606030504020204" pitchFamily="34" charset="0"/>
              <a:cs typeface="Gotham Pro" panose="02000503040000020004" pitchFamily="50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161125" y="1854463"/>
            <a:ext cx="34430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/>
            <a:r>
              <a:rPr lang="ru-RU" sz="1200" b="1" dirty="0">
                <a:solidFill>
                  <a:schemeClr val="tx2">
                    <a:lumMod val="75000"/>
                  </a:schemeClr>
                </a:solidFill>
                <a:latin typeface="Gotham Pro" panose="02000503040000020004" pitchFamily="50" charset="0"/>
                <a:ea typeface="Open Sans" panose="020B0606030504020204" pitchFamily="34" charset="0"/>
                <a:cs typeface="Gotham Pro" panose="02000503040000020004" pitchFamily="50" charset="0"/>
              </a:rPr>
              <a:t>Субъект: </a:t>
            </a:r>
            <a:r>
              <a:rPr lang="ru-RU" sz="1200" b="1" dirty="0" smtClean="0">
                <a:solidFill>
                  <a:schemeClr val="tx2">
                    <a:lumMod val="75000"/>
                  </a:schemeClr>
                </a:solidFill>
                <a:latin typeface="Gotham Pro" panose="02000503040000020004" pitchFamily="50" charset="0"/>
                <a:ea typeface="Open Sans" panose="020B0606030504020204" pitchFamily="34" charset="0"/>
                <a:cs typeface="Gotham Pro" panose="02000503040000020004" pitchFamily="50" charset="0"/>
              </a:rPr>
              <a:t>Республика Карелия</a:t>
            </a:r>
            <a:endParaRPr lang="ru-RU" sz="1200" b="1" dirty="0">
              <a:solidFill>
                <a:schemeClr val="tx2">
                  <a:lumMod val="75000"/>
                </a:schemeClr>
              </a:solidFill>
              <a:latin typeface="Gotham Pro" panose="02000503040000020004" pitchFamily="50" charset="0"/>
              <a:ea typeface="Open Sans" panose="020B0606030504020204" pitchFamily="34" charset="0"/>
              <a:cs typeface="Gotham Pro" panose="02000503040000020004" pitchFamily="50" charset="0"/>
            </a:endParaRPr>
          </a:p>
          <a:p>
            <a:pPr marL="0" lvl="1"/>
            <a:r>
              <a:rPr lang="ru-RU" sz="1200" b="1" dirty="0">
                <a:solidFill>
                  <a:schemeClr val="tx2">
                    <a:lumMod val="75000"/>
                  </a:schemeClr>
                </a:solidFill>
                <a:latin typeface="Gotham Pro" panose="02000503040000020004" pitchFamily="50" charset="0"/>
                <a:ea typeface="Open Sans" panose="020B0606030504020204" pitchFamily="34" charset="0"/>
                <a:cs typeface="Gotham Pro" panose="02000503040000020004" pitchFamily="50" charset="0"/>
              </a:rPr>
              <a:t>Город: </a:t>
            </a:r>
            <a:r>
              <a:rPr lang="ru-RU" sz="1200" b="1" dirty="0" smtClean="0">
                <a:solidFill>
                  <a:schemeClr val="tx2">
                    <a:lumMod val="75000"/>
                  </a:schemeClr>
                </a:solidFill>
                <a:latin typeface="Gotham Pro" panose="02000503040000020004" pitchFamily="50" charset="0"/>
                <a:ea typeface="Open Sans" panose="020B0606030504020204" pitchFamily="34" charset="0"/>
                <a:cs typeface="Gotham Pro" panose="02000503040000020004" pitchFamily="50" charset="0"/>
              </a:rPr>
              <a:t>Надвоицы</a:t>
            </a:r>
            <a:endParaRPr lang="ru-RU" sz="1200" b="1" dirty="0">
              <a:solidFill>
                <a:schemeClr val="tx2">
                  <a:lumMod val="75000"/>
                </a:schemeClr>
              </a:solidFill>
              <a:latin typeface="Gotham Pro" panose="02000503040000020004" pitchFamily="50" charset="0"/>
              <a:ea typeface="Open Sans" panose="020B0606030504020204" pitchFamily="34" charset="0"/>
              <a:cs typeface="Gotham Pro" panose="02000503040000020004" pitchFamily="50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4649947" y="2734231"/>
            <a:ext cx="38526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</a:pPr>
            <a:r>
              <a:rPr lang="ru-RU" sz="1400" dirty="0" smtClean="0">
                <a:solidFill>
                  <a:schemeClr val="accent1">
                    <a:lumMod val="50000"/>
                  </a:schemeClr>
                </a:solidFill>
                <a:ea typeface="Tahoma" panose="020B0604030504040204" pitchFamily="34" charset="0"/>
                <a:cs typeface="Gotham Pro" panose="02000503040000020004" pitchFamily="50" charset="0"/>
              </a:rPr>
              <a:t>Площадь промышленного парка </a:t>
            </a:r>
            <a:r>
              <a:rPr lang="ru-RU" sz="1400" dirty="0" smtClean="0">
                <a:solidFill>
                  <a:schemeClr val="accent1">
                    <a:lumMod val="50000"/>
                  </a:schemeClr>
                </a:solidFill>
                <a:latin typeface="Gotham Pro" panose="02000503040000020004" pitchFamily="50" charset="0"/>
                <a:ea typeface="Tahoma" panose="020B0604030504040204" pitchFamily="34" charset="0"/>
                <a:cs typeface="Gotham Pro" panose="02000503040000020004" pitchFamily="50" charset="0"/>
              </a:rPr>
              <a:t>– </a:t>
            </a:r>
            <a:r>
              <a:rPr lang="ru-RU" sz="1400" b="1" dirty="0" smtClean="0">
                <a:solidFill>
                  <a:schemeClr val="tx2"/>
                </a:solidFill>
                <a:latin typeface="Gotham Pro" panose="02000503040000020004" pitchFamily="50" charset="0"/>
                <a:ea typeface="Tahoma" panose="020B0604030504040204" pitchFamily="34" charset="0"/>
                <a:cs typeface="Gotham Pro" panose="02000503040000020004" pitchFamily="50" charset="0"/>
              </a:rPr>
              <a:t>12,62 га </a:t>
            </a:r>
            <a:r>
              <a:rPr lang="ru-RU" sz="1400" b="1" i="1" dirty="0" smtClean="0">
                <a:solidFill>
                  <a:schemeClr val="tx2">
                    <a:lumMod val="75000"/>
                  </a:schemeClr>
                </a:solidFill>
                <a:latin typeface="Gotham Pro" panose="02000503040000020004" pitchFamily="50" charset="0"/>
                <a:ea typeface="Open Sans" panose="020B0606030504020204" pitchFamily="34" charset="0"/>
                <a:cs typeface="Gotham Pro" panose="02000503040000020004" pitchFamily="50" charset="0"/>
              </a:rPr>
              <a:t>(</a:t>
            </a:r>
            <a:r>
              <a:rPr lang="ru-RU" sz="1400" b="1" i="1" dirty="0">
                <a:solidFill>
                  <a:schemeClr val="tx2">
                    <a:lumMod val="75000"/>
                  </a:schemeClr>
                </a:solidFill>
                <a:latin typeface="Gotham Pro" panose="02000503040000020004" pitchFamily="50" charset="0"/>
                <a:ea typeface="Open Sans" panose="020B0606030504020204" pitchFamily="34" charset="0"/>
                <a:cs typeface="Gotham Pro" panose="02000503040000020004" pitchFamily="50" charset="0"/>
              </a:rPr>
              <a:t>преимущественно свободная) </a:t>
            </a:r>
          </a:p>
        </p:txBody>
      </p:sp>
      <p:sp>
        <p:nvSpPr>
          <p:cNvPr id="28" name="Кольцо 27"/>
          <p:cNvSpPr/>
          <p:nvPr/>
        </p:nvSpPr>
        <p:spPr>
          <a:xfrm>
            <a:off x="46552" y="109075"/>
            <a:ext cx="602765" cy="549281"/>
          </a:xfrm>
          <a:prstGeom prst="donut">
            <a:avLst>
              <a:gd name="adj" fmla="val 12435"/>
            </a:avLst>
          </a:prstGeom>
          <a:solidFill>
            <a:srgbClr val="007DC5"/>
          </a:solidFill>
          <a:ln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000" spc="100" dirty="0">
                <a:solidFill>
                  <a:schemeClr val="tx2">
                    <a:lumMod val="90000"/>
                    <a:lumOff val="10000"/>
                  </a:schemeClr>
                </a:solidFill>
                <a:latin typeface="PT Sans" panose="020B0503020203020204" pitchFamily="34" charset="-52"/>
                <a:ea typeface="PT Sans" panose="020B0503020203020204" pitchFamily="34" charset="-52"/>
                <a:cs typeface="David" panose="020E0502060401010101" pitchFamily="34" charset="-79"/>
              </a:rPr>
              <a:t>5</a:t>
            </a:r>
          </a:p>
        </p:txBody>
      </p:sp>
      <p:grpSp>
        <p:nvGrpSpPr>
          <p:cNvPr id="29" name="Группа 28"/>
          <p:cNvGrpSpPr/>
          <p:nvPr/>
        </p:nvGrpSpPr>
        <p:grpSpPr>
          <a:xfrm>
            <a:off x="6243925" y="2006597"/>
            <a:ext cx="2849071" cy="352741"/>
            <a:chOff x="6240025" y="2056594"/>
            <a:chExt cx="2849071" cy="352741"/>
          </a:xfrm>
        </p:grpSpPr>
        <p:sp>
          <p:nvSpPr>
            <p:cNvPr id="30" name="Овал 29"/>
            <p:cNvSpPr/>
            <p:nvPr/>
          </p:nvSpPr>
          <p:spPr>
            <a:xfrm>
              <a:off x="6240025" y="2088526"/>
              <a:ext cx="1394160" cy="232216"/>
            </a:xfrm>
            <a:prstGeom prst="ellipse">
              <a:avLst/>
            </a:prstGeom>
            <a:ln w="3175"/>
            <a:effectLst>
              <a:glow rad="63500">
                <a:schemeClr val="accent6">
                  <a:satMod val="175000"/>
                  <a:alpha val="40000"/>
                </a:schemeClr>
              </a:glow>
            </a:effectLst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1200" b="1" dirty="0">
                  <a:solidFill>
                    <a:schemeClr val="tx2">
                      <a:lumMod val="75000"/>
                    </a:schemeClr>
                  </a:solidFill>
                  <a:latin typeface="Gotham Pro" panose="02000503040000020004" pitchFamily="50" charset="0"/>
                  <a:ea typeface="Open Sans" panose="020B0606030504020204" pitchFamily="34" charset="0"/>
                  <a:cs typeface="Gotham Pro" panose="02000503040000020004" pitchFamily="50" charset="0"/>
                </a:rPr>
                <a:t>Brownfield</a:t>
              </a:r>
              <a:endParaRPr lang="ru-RU" sz="1200" b="1" dirty="0">
                <a:solidFill>
                  <a:schemeClr val="tx2">
                    <a:lumMod val="75000"/>
                  </a:schemeClr>
                </a:solidFill>
                <a:latin typeface="Gotham Pro" panose="02000503040000020004" pitchFamily="50" charset="0"/>
                <a:ea typeface="Open Sans" panose="020B0606030504020204" pitchFamily="34" charset="0"/>
                <a:cs typeface="Gotham Pro" panose="02000503040000020004" pitchFamily="50" charset="0"/>
              </a:endParaRPr>
            </a:p>
          </p:txBody>
        </p:sp>
        <p:sp>
          <p:nvSpPr>
            <p:cNvPr id="31" name="Овал 30"/>
            <p:cNvSpPr/>
            <p:nvPr/>
          </p:nvSpPr>
          <p:spPr>
            <a:xfrm>
              <a:off x="7729571" y="2056594"/>
              <a:ext cx="1359525" cy="352741"/>
            </a:xfrm>
            <a:prstGeom prst="ellipse">
              <a:avLst/>
            </a:prstGeom>
            <a:ln w="3175">
              <a:solidFill>
                <a:schemeClr val="bg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1200" b="1" dirty="0">
                  <a:solidFill>
                    <a:schemeClr val="tx2">
                      <a:lumMod val="75000"/>
                    </a:schemeClr>
                  </a:solidFill>
                  <a:latin typeface="Gotham Pro" panose="02000503040000020004" pitchFamily="50" charset="0"/>
                  <a:ea typeface="Open Sans" panose="020B0606030504020204" pitchFamily="34" charset="0"/>
                  <a:cs typeface="Gotham Pro" panose="02000503040000020004" pitchFamily="50" charset="0"/>
                </a:rPr>
                <a:t>Greenfield</a:t>
              </a:r>
              <a:endParaRPr lang="ru-RU" sz="1200" b="1" dirty="0">
                <a:solidFill>
                  <a:schemeClr val="tx2">
                    <a:lumMod val="75000"/>
                  </a:schemeClr>
                </a:solidFill>
                <a:latin typeface="Gotham Pro" panose="02000503040000020004" pitchFamily="50" charset="0"/>
                <a:ea typeface="Open Sans" panose="020B0606030504020204" pitchFamily="34" charset="0"/>
                <a:cs typeface="Gotham Pro" panose="02000503040000020004" pitchFamily="50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9936122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6486" y="103368"/>
            <a:ext cx="7676951" cy="540000"/>
          </a:xfrm>
        </p:spPr>
        <p:txBody>
          <a:bodyPr>
            <a:noAutofit/>
          </a:bodyPr>
          <a:lstStyle/>
          <a:p>
            <a:r>
              <a:rPr lang="ru-RU" sz="2200" dirty="0">
                <a:latin typeface="PT Sans" panose="020B0503020203020204" pitchFamily="34" charset="-52"/>
                <a:ea typeface="PT Sans" panose="020B0503020203020204" pitchFamily="34" charset="-52"/>
              </a:rPr>
              <a:t>Развитие Индустриального парка «Камешково» в городе Камешково Владимирской области 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18</a:t>
            </a:r>
            <a:endParaRPr lang="ru-RU" dirty="0"/>
          </a:p>
        </p:txBody>
      </p:sp>
      <p:sp>
        <p:nvSpPr>
          <p:cNvPr id="4" name="Кольцо 3"/>
          <p:cNvSpPr/>
          <p:nvPr/>
        </p:nvSpPr>
        <p:spPr>
          <a:xfrm>
            <a:off x="46552" y="109075"/>
            <a:ext cx="602765" cy="549281"/>
          </a:xfrm>
          <a:prstGeom prst="donut">
            <a:avLst>
              <a:gd name="adj" fmla="val 12435"/>
            </a:avLst>
          </a:prstGeom>
          <a:solidFill>
            <a:srgbClr val="007DC5"/>
          </a:solidFill>
          <a:ln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000" spc="100" dirty="0">
                <a:solidFill>
                  <a:schemeClr val="tx2">
                    <a:lumMod val="90000"/>
                    <a:lumOff val="10000"/>
                  </a:schemeClr>
                </a:solidFill>
                <a:latin typeface="PT Sans" panose="020B0503020203020204" pitchFamily="34" charset="-52"/>
                <a:ea typeface="PT Sans" panose="020B0503020203020204" pitchFamily="34" charset="-52"/>
                <a:cs typeface="David" panose="020E0502060401010101" pitchFamily="34" charset="-79"/>
              </a:rPr>
              <a:t>6</a:t>
            </a: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472" y="1264249"/>
            <a:ext cx="2489682" cy="1744096"/>
          </a:xfrm>
          <a:prstGeom prst="rect">
            <a:avLst/>
          </a:prstGeom>
        </p:spPr>
      </p:pic>
      <p:sp>
        <p:nvSpPr>
          <p:cNvPr id="19" name="Овальная выноска 18"/>
          <p:cNvSpPr/>
          <p:nvPr/>
        </p:nvSpPr>
        <p:spPr>
          <a:xfrm>
            <a:off x="0" y="1114678"/>
            <a:ext cx="1290918" cy="1000752"/>
          </a:xfrm>
          <a:prstGeom prst="wedgeEllipseCallout">
            <a:avLst>
              <a:gd name="adj1" fmla="val 44116"/>
              <a:gd name="adj2" fmla="val 83218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605" y="1302081"/>
            <a:ext cx="1109763" cy="509746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-353301" y="1770556"/>
            <a:ext cx="20118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00" dirty="0" smtClean="0">
                <a:solidFill>
                  <a:schemeClr val="tx2">
                    <a:lumMod val="75000"/>
                  </a:schemeClr>
                </a:solidFill>
              </a:rPr>
              <a:t>Владимирская </a:t>
            </a:r>
          </a:p>
          <a:p>
            <a:pPr algn="ctr"/>
            <a:r>
              <a:rPr lang="ru-RU" sz="1000" dirty="0" smtClean="0">
                <a:solidFill>
                  <a:schemeClr val="tx2">
                    <a:lumMod val="75000"/>
                  </a:schemeClr>
                </a:solidFill>
              </a:rPr>
              <a:t>область</a:t>
            </a:r>
            <a:endParaRPr lang="ru-RU" sz="1000" dirty="0">
              <a:solidFill>
                <a:schemeClr val="tx2">
                  <a:lumMod val="75000"/>
                </a:schemeClr>
              </a:solidFill>
            </a:endParaRPr>
          </a:p>
        </p:txBody>
      </p:sp>
      <p:cxnSp>
        <p:nvCxnSpPr>
          <p:cNvPr id="22" name="Соединительная линия уступом 21"/>
          <p:cNvCxnSpPr/>
          <p:nvPr/>
        </p:nvCxnSpPr>
        <p:spPr>
          <a:xfrm rot="5400000">
            <a:off x="517976" y="1173135"/>
            <a:ext cx="414619" cy="145274"/>
          </a:xfrm>
          <a:prstGeom prst="bentConnector3">
            <a:avLst>
              <a:gd name="adj1" fmla="val 50000"/>
            </a:avLst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157520" y="710327"/>
            <a:ext cx="142859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000" dirty="0" smtClean="0">
                <a:solidFill>
                  <a:schemeClr val="accent1">
                    <a:lumMod val="50000"/>
                  </a:schemeClr>
                </a:solidFill>
              </a:rPr>
              <a:t>Индустриальный парк </a:t>
            </a:r>
          </a:p>
          <a:p>
            <a:pPr algn="ctr"/>
            <a:r>
              <a:rPr lang="ru-RU" sz="1000" dirty="0" smtClean="0">
                <a:solidFill>
                  <a:schemeClr val="accent1">
                    <a:lumMod val="50000"/>
                  </a:schemeClr>
                </a:solidFill>
              </a:rPr>
              <a:t>«Камешково»</a:t>
            </a:r>
            <a:endParaRPr lang="ru-RU" sz="10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083021" y="1722587"/>
            <a:ext cx="34430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/>
            <a:r>
              <a:rPr lang="ru-RU" sz="1200" b="1" dirty="0">
                <a:solidFill>
                  <a:schemeClr val="tx2">
                    <a:lumMod val="75000"/>
                  </a:schemeClr>
                </a:solidFill>
                <a:latin typeface="Gotham Pro" panose="02000503040000020004" pitchFamily="50" charset="0"/>
                <a:ea typeface="Open Sans" panose="020B0606030504020204" pitchFamily="34" charset="0"/>
                <a:cs typeface="Gotham Pro" panose="02000503040000020004" pitchFamily="50" charset="0"/>
              </a:rPr>
              <a:t>Субъект</a:t>
            </a:r>
            <a:r>
              <a:rPr lang="ru-RU" sz="1200" b="1" dirty="0" smtClean="0">
                <a:solidFill>
                  <a:schemeClr val="tx2">
                    <a:lumMod val="75000"/>
                  </a:schemeClr>
                </a:solidFill>
                <a:latin typeface="Gotham Pro" panose="02000503040000020004" pitchFamily="50" charset="0"/>
                <a:ea typeface="Open Sans" panose="020B0606030504020204" pitchFamily="34" charset="0"/>
                <a:cs typeface="Gotham Pro" panose="02000503040000020004" pitchFamily="50" charset="0"/>
              </a:rPr>
              <a:t>: Владимирская область</a:t>
            </a:r>
            <a:endParaRPr lang="ru-RU" sz="1200" b="1" dirty="0">
              <a:solidFill>
                <a:schemeClr val="tx2">
                  <a:lumMod val="75000"/>
                </a:schemeClr>
              </a:solidFill>
              <a:latin typeface="Gotham Pro" panose="02000503040000020004" pitchFamily="50" charset="0"/>
              <a:ea typeface="Open Sans" panose="020B0606030504020204" pitchFamily="34" charset="0"/>
              <a:cs typeface="Gotham Pro" panose="02000503040000020004" pitchFamily="50" charset="0"/>
            </a:endParaRPr>
          </a:p>
          <a:p>
            <a:pPr marL="0" lvl="1"/>
            <a:r>
              <a:rPr lang="ru-RU" sz="1200" b="1" dirty="0" smtClean="0">
                <a:solidFill>
                  <a:schemeClr val="tx2">
                    <a:lumMod val="75000"/>
                  </a:schemeClr>
                </a:solidFill>
                <a:latin typeface="Gotham Pro" panose="02000503040000020004" pitchFamily="50" charset="0"/>
                <a:ea typeface="Open Sans" panose="020B0606030504020204" pitchFamily="34" charset="0"/>
                <a:cs typeface="Gotham Pro" panose="02000503040000020004" pitchFamily="50" charset="0"/>
              </a:rPr>
              <a:t>Город: Камешково</a:t>
            </a:r>
            <a:endParaRPr lang="ru-RU" sz="1200" b="1" dirty="0">
              <a:solidFill>
                <a:schemeClr val="tx2">
                  <a:lumMod val="75000"/>
                </a:schemeClr>
              </a:solidFill>
              <a:latin typeface="Gotham Pro" panose="02000503040000020004" pitchFamily="50" charset="0"/>
              <a:ea typeface="Open Sans" panose="020B0606030504020204" pitchFamily="34" charset="0"/>
              <a:cs typeface="Gotham Pro" panose="02000503040000020004" pitchFamily="50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4820785" y="2497281"/>
            <a:ext cx="320443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</a:pPr>
            <a:r>
              <a:rPr lang="ru-RU" sz="1400" dirty="0" smtClean="0">
                <a:solidFill>
                  <a:schemeClr val="accent1">
                    <a:lumMod val="50000"/>
                  </a:schemeClr>
                </a:solidFill>
                <a:ea typeface="Tahoma" panose="020B0604030504040204" pitchFamily="34" charset="0"/>
                <a:cs typeface="Gotham Pro" panose="02000503040000020004" pitchFamily="50" charset="0"/>
              </a:rPr>
              <a:t>Площадь индустриального парка</a:t>
            </a:r>
            <a:endParaRPr lang="ru-RU" sz="1400" dirty="0">
              <a:solidFill>
                <a:schemeClr val="accent1">
                  <a:lumMod val="50000"/>
                </a:schemeClr>
              </a:solidFill>
              <a:ea typeface="Tahoma" panose="020B0604030504040204" pitchFamily="34" charset="0"/>
              <a:cs typeface="Gotham Pro" panose="02000503040000020004" pitchFamily="50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5106224" y="2756181"/>
            <a:ext cx="2919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/>
            <a:r>
              <a:rPr lang="ru-RU" sz="1200" b="1" dirty="0" smtClean="0">
                <a:solidFill>
                  <a:schemeClr val="tx2">
                    <a:lumMod val="75000"/>
                  </a:schemeClr>
                </a:solidFill>
                <a:latin typeface="Gotham Pro" panose="02000503040000020004" pitchFamily="50" charset="0"/>
                <a:ea typeface="Open Sans" panose="020B0606030504020204" pitchFamily="34" charset="0"/>
                <a:cs typeface="Gotham Pro" panose="02000503040000020004" pitchFamily="50" charset="0"/>
              </a:rPr>
              <a:t>Общая площадь – 93,8 га</a:t>
            </a:r>
          </a:p>
          <a:p>
            <a:pPr marL="0" lvl="1"/>
            <a:r>
              <a:rPr lang="ru-RU" sz="1200" b="1" dirty="0" smtClean="0">
                <a:solidFill>
                  <a:schemeClr val="tx2">
                    <a:lumMod val="75000"/>
                  </a:schemeClr>
                </a:solidFill>
                <a:latin typeface="Gotham Pro" panose="02000503040000020004" pitchFamily="50" charset="0"/>
                <a:ea typeface="Open Sans" panose="020B0606030504020204" pitchFamily="34" charset="0"/>
                <a:cs typeface="Gotham Pro" panose="02000503040000020004" pitchFamily="50" charset="0"/>
              </a:rPr>
              <a:t>Занято резидентами – 33 га </a:t>
            </a:r>
          </a:p>
          <a:p>
            <a:pPr marL="0" lvl="1"/>
            <a:r>
              <a:rPr lang="ru-RU" sz="1200" b="1" dirty="0" smtClean="0">
                <a:solidFill>
                  <a:schemeClr val="tx2">
                    <a:lumMod val="75000"/>
                  </a:schemeClr>
                </a:solidFill>
                <a:latin typeface="Gotham Pro" panose="02000503040000020004" pitchFamily="50" charset="0"/>
                <a:ea typeface="Open Sans" panose="020B0606030504020204" pitchFamily="34" charset="0"/>
                <a:cs typeface="Gotham Pro" panose="02000503040000020004" pitchFamily="50" charset="0"/>
              </a:rPr>
              <a:t>Свободная площадь – 20 га</a:t>
            </a:r>
            <a:endParaRPr lang="ru-RU" sz="1200" b="1" dirty="0">
              <a:solidFill>
                <a:schemeClr val="tx2">
                  <a:lumMod val="75000"/>
                </a:schemeClr>
              </a:solidFill>
              <a:latin typeface="Gotham Pro" panose="02000503040000020004" pitchFamily="50" charset="0"/>
              <a:ea typeface="Open Sans" panose="020B0606030504020204" pitchFamily="34" charset="0"/>
              <a:cs typeface="Gotham Pro" panose="02000503040000020004" pitchFamily="50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375786" y="4429990"/>
            <a:ext cx="18462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 smtClean="0">
                <a:solidFill>
                  <a:schemeClr val="tx2">
                    <a:lumMod val="75000"/>
                  </a:schemeClr>
                </a:solidFill>
                <a:latin typeface="Gotham Pro" panose="02000503040000020004" pitchFamily="50" charset="0"/>
                <a:ea typeface="Open Sans" panose="020B0606030504020204" pitchFamily="34" charset="0"/>
                <a:cs typeface="Gotham Pro" panose="02000503040000020004" pitchFamily="50" charset="0"/>
              </a:rPr>
              <a:t>Электроснабжение</a:t>
            </a:r>
          </a:p>
          <a:p>
            <a:pPr algn="ctr"/>
            <a:r>
              <a:rPr lang="ru-RU" sz="1200" b="1" dirty="0" smtClean="0">
                <a:solidFill>
                  <a:schemeClr val="tx2">
                    <a:lumMod val="75000"/>
                  </a:schemeClr>
                </a:solidFill>
                <a:latin typeface="Gotham Pro" panose="02000503040000020004" pitchFamily="50" charset="0"/>
                <a:ea typeface="Open Sans" panose="020B0606030504020204" pitchFamily="34" charset="0"/>
                <a:cs typeface="Gotham Pro" panose="02000503040000020004" pitchFamily="50" charset="0"/>
              </a:rPr>
              <a:t>15 </a:t>
            </a:r>
            <a:r>
              <a:rPr lang="ru-RU" sz="12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Gotham Pro" panose="02000503040000020004" pitchFamily="50" charset="0"/>
                <a:ea typeface="Open Sans" panose="020B0606030504020204" pitchFamily="34" charset="0"/>
                <a:cs typeface="Gotham Pro" panose="02000503040000020004" pitchFamily="50" charset="0"/>
              </a:rPr>
              <a:t>МВт</a:t>
            </a:r>
            <a:endParaRPr lang="ru-RU" sz="1600" dirty="0">
              <a:solidFill>
                <a:schemeClr val="tx2">
                  <a:lumMod val="60000"/>
                  <a:lumOff val="40000"/>
                </a:schemeClr>
              </a:solidFill>
              <a:latin typeface="Gotham Pro" panose="02000503040000020004" pitchFamily="50" charset="0"/>
              <a:ea typeface="Open Sans" panose="020B0606030504020204" pitchFamily="34" charset="0"/>
              <a:cs typeface="Gotham Pro" panose="02000503040000020004" pitchFamily="50" charset="0"/>
            </a:endParaRPr>
          </a:p>
        </p:txBody>
      </p:sp>
      <p:pic>
        <p:nvPicPr>
          <p:cNvPr id="48" name="Рисунок 4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421" y="4496311"/>
            <a:ext cx="329025" cy="329025"/>
          </a:xfrm>
          <a:prstGeom prst="rect">
            <a:avLst/>
          </a:prstGeom>
        </p:spPr>
      </p:pic>
      <p:grpSp>
        <p:nvGrpSpPr>
          <p:cNvPr id="41" name="Группа 40"/>
          <p:cNvGrpSpPr/>
          <p:nvPr/>
        </p:nvGrpSpPr>
        <p:grpSpPr>
          <a:xfrm>
            <a:off x="4204626" y="1057780"/>
            <a:ext cx="5145780" cy="654923"/>
            <a:chOff x="3815048" y="1363843"/>
            <a:chExt cx="5145780" cy="654923"/>
          </a:xfrm>
        </p:grpSpPr>
        <p:sp>
          <p:nvSpPr>
            <p:cNvPr id="42" name="Прямоугольник 41"/>
            <p:cNvSpPr/>
            <p:nvPr/>
          </p:nvSpPr>
          <p:spPr>
            <a:xfrm>
              <a:off x="3879319" y="1363843"/>
              <a:ext cx="3481945" cy="18200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spcBef>
                  <a:spcPct val="0"/>
                </a:spcBef>
              </a:pPr>
              <a:r>
                <a:rPr lang="ru-RU" sz="1200" dirty="0">
                  <a:solidFill>
                    <a:schemeClr val="bg1"/>
                  </a:solidFill>
                  <a:latin typeface="Gotham Pro Medium" panose="02000603030000020004" pitchFamily="50" charset="0"/>
                  <a:ea typeface="Tahoma" panose="020B0604030504040204" pitchFamily="34" charset="0"/>
                  <a:cs typeface="Gotham Pro Medium" panose="02000603030000020004" pitchFamily="50" charset="0"/>
                </a:rPr>
                <a:t>ОСНОВНЫЕ ХАРАКТЕРИСТИКИ</a:t>
              </a:r>
            </a:p>
          </p:txBody>
        </p:sp>
        <p:pic>
          <p:nvPicPr>
            <p:cNvPr id="43" name="Рисунок 42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15048" y="1670589"/>
              <a:ext cx="348177" cy="348177"/>
            </a:xfrm>
            <a:prstGeom prst="rect">
              <a:avLst/>
            </a:prstGeom>
          </p:spPr>
        </p:pic>
        <p:sp>
          <p:nvSpPr>
            <p:cNvPr id="44" name="Прямоугольник 43"/>
            <p:cNvSpPr/>
            <p:nvPr/>
          </p:nvSpPr>
          <p:spPr>
            <a:xfrm>
              <a:off x="4154170" y="1652979"/>
              <a:ext cx="3204439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ru-RU" sz="1400" dirty="0">
                  <a:solidFill>
                    <a:schemeClr val="accent1">
                      <a:lumMod val="50000"/>
                    </a:schemeClr>
                  </a:solidFill>
                  <a:latin typeface="Gotham Pro" panose="02000503040000020004" pitchFamily="50" charset="0"/>
                  <a:ea typeface="Tahoma" panose="020B0604030504040204" pitchFamily="34" charset="0"/>
                  <a:cs typeface="Gotham Pro" panose="02000503040000020004" pitchFamily="50" charset="0"/>
                </a:rPr>
                <a:t>Расположение парка</a:t>
              </a:r>
            </a:p>
          </p:txBody>
        </p:sp>
        <p:sp>
          <p:nvSpPr>
            <p:cNvPr id="45" name="Прямоугольник 44"/>
            <p:cNvSpPr/>
            <p:nvPr/>
          </p:nvSpPr>
          <p:spPr>
            <a:xfrm>
              <a:off x="5756389" y="1672151"/>
              <a:ext cx="3204439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Bef>
                  <a:spcPct val="0"/>
                </a:spcBef>
              </a:pPr>
              <a:r>
                <a:rPr lang="ru-RU" sz="1400" dirty="0">
                  <a:solidFill>
                    <a:schemeClr val="accent1">
                      <a:lumMod val="50000"/>
                    </a:schemeClr>
                  </a:solidFill>
                  <a:latin typeface="Gotham Pro" panose="02000503040000020004" pitchFamily="50" charset="0"/>
                  <a:ea typeface="Tahoma" panose="020B0604030504040204" pitchFamily="34" charset="0"/>
                  <a:cs typeface="Gotham Pro" panose="02000503040000020004" pitchFamily="50" charset="0"/>
                </a:rPr>
                <a:t>Тип парка</a:t>
              </a:r>
            </a:p>
          </p:txBody>
        </p:sp>
      </p:grpSp>
      <p:sp>
        <p:nvSpPr>
          <p:cNvPr id="55" name="Прямоугольник 54"/>
          <p:cNvSpPr/>
          <p:nvPr/>
        </p:nvSpPr>
        <p:spPr>
          <a:xfrm>
            <a:off x="258055" y="4060131"/>
            <a:ext cx="3315235" cy="190759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ИНФРАСТРУКТУРА ПАРКА</a:t>
            </a:r>
            <a:endParaRPr lang="ru-RU" sz="1400" dirty="0"/>
          </a:p>
        </p:txBody>
      </p:sp>
      <p:sp>
        <p:nvSpPr>
          <p:cNvPr id="56" name="Прямоугольник 55"/>
          <p:cNvSpPr/>
          <p:nvPr/>
        </p:nvSpPr>
        <p:spPr>
          <a:xfrm>
            <a:off x="4884738" y="4061657"/>
            <a:ext cx="3315235" cy="190759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ТАРИФНАЯ ПОЛИТИКА</a:t>
            </a:r>
            <a:endParaRPr lang="ru-RU" sz="1400" dirty="0"/>
          </a:p>
        </p:txBody>
      </p:sp>
      <p:graphicFrame>
        <p:nvGraphicFramePr>
          <p:cNvPr id="57" name="Таблица 5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8307087"/>
              </p:ext>
            </p:extLst>
          </p:nvPr>
        </p:nvGraphicFramePr>
        <p:xfrm>
          <a:off x="4404495" y="4338836"/>
          <a:ext cx="4446638" cy="1646356"/>
        </p:xfrm>
        <a:graphic>
          <a:graphicData uri="http://schemas.openxmlformats.org/drawingml/2006/table">
            <a:tbl>
              <a:tblPr bandRow="1">
                <a:tableStyleId>{BC89EF96-8CEA-46FF-86C4-4CE0E7609802}</a:tableStyleId>
              </a:tblPr>
              <a:tblGrid>
                <a:gridCol w="314117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0546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249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Gotham Pro" panose="02000503040000020004" pitchFamily="50" charset="0"/>
                          <a:ea typeface="Open Sans" panose="020B0606030504020204" pitchFamily="34" charset="0"/>
                          <a:cs typeface="Gotham Pro" panose="02000503040000020004" pitchFamily="50" charset="0"/>
                        </a:rPr>
                        <a:t> 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Gotham Pro" panose="02000503040000020004" pitchFamily="50" charset="0"/>
                          <a:ea typeface="Open Sans" panose="020B0606030504020204" pitchFamily="34" charset="0"/>
                          <a:cs typeface="Gotham Pro" panose="02000503040000020004" pitchFamily="50" charset="0"/>
                        </a:rPr>
                        <a:t>Стоимость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659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Gotham Pro" panose="02000503040000020004" pitchFamily="50" charset="0"/>
                          <a:ea typeface="Open Sans" panose="020B0606030504020204" pitchFamily="34" charset="0"/>
                          <a:cs typeface="Gotham Pro" panose="02000503040000020004" pitchFamily="50" charset="0"/>
                        </a:rPr>
                        <a:t>Арендная плата за земельный участок</a:t>
                      </a:r>
                      <a:endParaRPr lang="ru-RU" sz="1200" b="1" kern="1200" dirty="0">
                        <a:solidFill>
                          <a:schemeClr val="tx2">
                            <a:lumMod val="75000"/>
                          </a:schemeClr>
                        </a:solidFill>
                        <a:latin typeface="Gotham Pro" panose="02000503040000020004" pitchFamily="50" charset="0"/>
                        <a:ea typeface="Open Sans" panose="020B0606030504020204" pitchFamily="34" charset="0"/>
                        <a:cs typeface="Gotham Pro" panose="02000503040000020004" pitchFamily="50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Gotham Pro" panose="02000503040000020004" pitchFamily="50" charset="0"/>
                          <a:ea typeface="Open Sans" panose="020B0606030504020204" pitchFamily="34" charset="0"/>
                          <a:cs typeface="Gotham Pro" panose="02000503040000020004" pitchFamily="50" charset="0"/>
                        </a:rPr>
                        <a:t>120 тыс. руб./га в год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273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Gotham Pro" panose="02000503040000020004" pitchFamily="50" charset="0"/>
                          <a:ea typeface="Open Sans" panose="020B0606030504020204" pitchFamily="34" charset="0"/>
                          <a:cs typeface="Gotham Pro" panose="02000503040000020004" pitchFamily="50" charset="0"/>
                        </a:rPr>
                        <a:t>Водоснабжение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Gotham Pro" panose="02000503040000020004" pitchFamily="50" charset="0"/>
                          <a:ea typeface="Open Sans" panose="020B0606030504020204" pitchFamily="34" charset="0"/>
                          <a:cs typeface="Gotham Pro" panose="02000503040000020004" pitchFamily="50" charset="0"/>
                        </a:rPr>
                        <a:t>22,42 </a:t>
                      </a:r>
                      <a:r>
                        <a:rPr lang="ru-RU" sz="1200" b="1" kern="1200" dirty="0" err="1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Gotham Pro" panose="02000503040000020004" pitchFamily="50" charset="0"/>
                          <a:ea typeface="Open Sans" panose="020B0606030504020204" pitchFamily="34" charset="0"/>
                          <a:cs typeface="Gotham Pro" panose="02000503040000020004" pitchFamily="50" charset="0"/>
                        </a:rPr>
                        <a:t>руб</a:t>
                      </a:r>
                      <a:r>
                        <a:rPr lang="en-US" sz="12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Gotham Pro" panose="02000503040000020004" pitchFamily="50" charset="0"/>
                          <a:ea typeface="Open Sans" panose="020B0606030504020204" pitchFamily="34" charset="0"/>
                          <a:cs typeface="Gotham Pro" panose="02000503040000020004" pitchFamily="50" charset="0"/>
                        </a:rPr>
                        <a:t>./</a:t>
                      </a:r>
                      <a:r>
                        <a:rPr lang="ru-RU" sz="12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Gotham Pro" panose="02000503040000020004" pitchFamily="50" charset="0"/>
                          <a:ea typeface="Open Sans" panose="020B0606030504020204" pitchFamily="34" charset="0"/>
                          <a:cs typeface="Gotham Pro" panose="02000503040000020004" pitchFamily="50" charset="0"/>
                        </a:rPr>
                        <a:t>м3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91347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Gotham Pro" panose="02000503040000020004" pitchFamily="50" charset="0"/>
                          <a:ea typeface="Open Sans" panose="020B0606030504020204" pitchFamily="34" charset="0"/>
                          <a:cs typeface="Gotham Pro" panose="02000503040000020004" pitchFamily="50" charset="0"/>
                        </a:rPr>
                        <a:t>Водоотведение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Gotham Pro" panose="02000503040000020004" pitchFamily="50" charset="0"/>
                          <a:ea typeface="Open Sans" panose="020B0606030504020204" pitchFamily="34" charset="0"/>
                          <a:cs typeface="Gotham Pro" panose="02000503040000020004" pitchFamily="50" charset="0"/>
                        </a:rPr>
                        <a:t>34,33 руб.</a:t>
                      </a:r>
                      <a:r>
                        <a:rPr lang="en-US" sz="12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Gotham Pro" panose="02000503040000020004" pitchFamily="50" charset="0"/>
                          <a:ea typeface="Open Sans" panose="020B0606030504020204" pitchFamily="34" charset="0"/>
                          <a:cs typeface="Gotham Pro" panose="02000503040000020004" pitchFamily="50" charset="0"/>
                        </a:rPr>
                        <a:t>/</a:t>
                      </a:r>
                      <a:r>
                        <a:rPr lang="ru-RU" sz="12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Gotham Pro" panose="02000503040000020004" pitchFamily="50" charset="0"/>
                          <a:ea typeface="Open Sans" panose="020B0606030504020204" pitchFamily="34" charset="0"/>
                          <a:cs typeface="Gotham Pro" panose="02000503040000020004" pitchFamily="50" charset="0"/>
                        </a:rPr>
                        <a:t>м3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8273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Gotham Pro" panose="02000503040000020004" pitchFamily="50" charset="0"/>
                          <a:ea typeface="Open Sans" panose="020B0606030504020204" pitchFamily="34" charset="0"/>
                          <a:cs typeface="Gotham Pro" panose="02000503040000020004" pitchFamily="50" charset="0"/>
                        </a:rPr>
                        <a:t>Электроснабжение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Gotham Pro" panose="02000503040000020004" pitchFamily="50" charset="0"/>
                          <a:ea typeface="Open Sans" panose="020B0606030504020204" pitchFamily="34" charset="0"/>
                          <a:cs typeface="Gotham Pro" panose="02000503040000020004" pitchFamily="50" charset="0"/>
                        </a:rPr>
                        <a:t>4,6 руб./</a:t>
                      </a:r>
                      <a:r>
                        <a:rPr lang="ru-RU" sz="1200" b="1" kern="1200" dirty="0" err="1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Gotham Pro" panose="02000503040000020004" pitchFamily="50" charset="0"/>
                          <a:ea typeface="Open Sans" panose="020B0606030504020204" pitchFamily="34" charset="0"/>
                          <a:cs typeface="Gotham Pro" panose="02000503040000020004" pitchFamily="50" charset="0"/>
                        </a:rPr>
                        <a:t>кВтч</a:t>
                      </a:r>
                      <a:endParaRPr lang="ru-RU" sz="1200" b="1" kern="1200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Gotham Pro" panose="02000503040000020004" pitchFamily="50" charset="0"/>
                        <a:ea typeface="Open Sans" panose="020B0606030504020204" pitchFamily="34" charset="0"/>
                        <a:cs typeface="Gotham Pro" panose="02000503040000020004" pitchFamily="50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0344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Gotham Pro" panose="02000503040000020004" pitchFamily="50" charset="0"/>
                          <a:ea typeface="Open Sans" panose="020B0606030504020204" pitchFamily="34" charset="0"/>
                          <a:cs typeface="Gotham Pro" panose="02000503040000020004" pitchFamily="50" charset="0"/>
                        </a:rPr>
                        <a:t>Газоснабжение</a:t>
                      </a:r>
                      <a:endParaRPr lang="ru-RU" sz="1200" b="1" kern="1200" dirty="0">
                        <a:solidFill>
                          <a:schemeClr val="tx2">
                            <a:lumMod val="75000"/>
                          </a:schemeClr>
                        </a:solidFill>
                        <a:latin typeface="Gotham Pro" panose="02000503040000020004" pitchFamily="50" charset="0"/>
                        <a:ea typeface="Open Sans" panose="020B0606030504020204" pitchFamily="34" charset="0"/>
                        <a:cs typeface="Gotham Pro" panose="02000503040000020004" pitchFamily="50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Gotham Pro" panose="02000503040000020004" pitchFamily="50" charset="0"/>
                          <a:ea typeface="Open Sans" panose="020B0606030504020204" pitchFamily="34" charset="0"/>
                          <a:cs typeface="Gotham Pro" panose="02000503040000020004" pitchFamily="50" charset="0"/>
                        </a:rPr>
                        <a:t>6,15 </a:t>
                      </a:r>
                      <a:r>
                        <a:rPr lang="ru-RU" sz="1200" b="1" kern="1200" dirty="0" err="1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Gotham Pro" panose="02000503040000020004" pitchFamily="50" charset="0"/>
                          <a:ea typeface="Open Sans" panose="020B0606030504020204" pitchFamily="34" charset="0"/>
                          <a:cs typeface="Gotham Pro" panose="02000503040000020004" pitchFamily="50" charset="0"/>
                        </a:rPr>
                        <a:t>руб</a:t>
                      </a:r>
                      <a:r>
                        <a:rPr lang="en-US" sz="12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Gotham Pro" panose="02000503040000020004" pitchFamily="50" charset="0"/>
                          <a:ea typeface="Open Sans" panose="020B0606030504020204" pitchFamily="34" charset="0"/>
                          <a:cs typeface="Gotham Pro" panose="02000503040000020004" pitchFamily="50" charset="0"/>
                        </a:rPr>
                        <a:t>./</a:t>
                      </a:r>
                      <a:r>
                        <a:rPr lang="ru-RU" sz="12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Gotham Pro" panose="02000503040000020004" pitchFamily="50" charset="0"/>
                          <a:ea typeface="Open Sans" panose="020B0606030504020204" pitchFamily="34" charset="0"/>
                          <a:cs typeface="Gotham Pro" panose="02000503040000020004" pitchFamily="50" charset="0"/>
                        </a:rPr>
                        <a:t>м3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pic>
        <p:nvPicPr>
          <p:cNvPr id="58" name="Рисунок 5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3804" y="4437326"/>
            <a:ext cx="399908" cy="399908"/>
          </a:xfrm>
          <a:prstGeom prst="rect">
            <a:avLst/>
          </a:prstGeom>
        </p:spPr>
      </p:pic>
      <p:sp>
        <p:nvSpPr>
          <p:cNvPr id="59" name="TextBox 58"/>
          <p:cNvSpPr txBox="1"/>
          <p:nvPr/>
        </p:nvSpPr>
        <p:spPr>
          <a:xfrm>
            <a:off x="2664800" y="4389018"/>
            <a:ext cx="126182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200" b="1" dirty="0" smtClean="0">
                <a:solidFill>
                  <a:schemeClr val="tx2">
                    <a:lumMod val="75000"/>
                  </a:schemeClr>
                </a:solidFill>
                <a:latin typeface="Gotham Pro" panose="02000503040000020004" pitchFamily="50" charset="0"/>
                <a:ea typeface="Open Sans" panose="020B0606030504020204" pitchFamily="34" charset="0"/>
                <a:cs typeface="Gotham Pro" panose="02000503040000020004" pitchFamily="50" charset="0"/>
              </a:rPr>
              <a:t>Водоснабжение</a:t>
            </a:r>
            <a:endParaRPr lang="ru-RU" sz="1200" b="1" dirty="0">
              <a:solidFill>
                <a:schemeClr val="tx2">
                  <a:lumMod val="75000"/>
                </a:schemeClr>
              </a:solidFill>
              <a:latin typeface="Gotham Pro" panose="02000503040000020004" pitchFamily="50" charset="0"/>
              <a:ea typeface="Open Sans" panose="020B0606030504020204" pitchFamily="34" charset="0"/>
              <a:cs typeface="Gotham Pro" panose="02000503040000020004" pitchFamily="50" charset="0"/>
            </a:endParaRPr>
          </a:p>
          <a:p>
            <a:pPr algn="ctr"/>
            <a:r>
              <a:rPr lang="ru-RU" sz="1200" b="1" dirty="0">
                <a:solidFill>
                  <a:schemeClr val="tx2">
                    <a:lumMod val="75000"/>
                  </a:schemeClr>
                </a:solidFill>
                <a:latin typeface="Gotham Pro" panose="02000503040000020004" pitchFamily="50" charset="0"/>
                <a:ea typeface="Open Sans" panose="020B0606030504020204" pitchFamily="34" charset="0"/>
                <a:cs typeface="Gotham Pro" panose="02000503040000020004" pitchFamily="50" charset="0"/>
              </a:rPr>
              <a:t>1070</a:t>
            </a:r>
            <a:r>
              <a:rPr lang="ru-RU" sz="1200" b="1" dirty="0" smtClean="0">
                <a:solidFill>
                  <a:schemeClr val="tx2">
                    <a:lumMod val="75000"/>
                  </a:schemeClr>
                </a:solidFill>
                <a:latin typeface="Gotham Pro" panose="02000503040000020004" pitchFamily="50" charset="0"/>
                <a:ea typeface="Open Sans" panose="020B0606030504020204" pitchFamily="34" charset="0"/>
                <a:cs typeface="Gotham Pro" panose="02000503040000020004" pitchFamily="50" charset="0"/>
              </a:rPr>
              <a:t> </a:t>
            </a:r>
            <a:r>
              <a:rPr lang="ru-RU" sz="12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м</a:t>
            </a:r>
            <a:r>
              <a:rPr lang="ru-RU" sz="1200" baseline="300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3</a:t>
            </a:r>
            <a:r>
              <a:rPr lang="ru-RU" sz="12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/</a:t>
            </a:r>
            <a:r>
              <a:rPr lang="ru-RU" sz="1200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сут</a:t>
            </a:r>
            <a:endParaRPr lang="ru-RU" sz="12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60" name="Picture 2" descr="Pipes premium icon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3537" y="5437027"/>
            <a:ext cx="318392" cy="318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" name="TextBox 60"/>
          <p:cNvSpPr txBox="1"/>
          <p:nvPr/>
        </p:nvSpPr>
        <p:spPr>
          <a:xfrm>
            <a:off x="2501302" y="5369945"/>
            <a:ext cx="12429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200" b="1" dirty="0" smtClean="0">
                <a:solidFill>
                  <a:schemeClr val="tx2">
                    <a:lumMod val="75000"/>
                  </a:schemeClr>
                </a:solidFill>
                <a:latin typeface="Gotham Pro" panose="02000503040000020004" pitchFamily="50" charset="0"/>
                <a:ea typeface="Open Sans" panose="020B0606030504020204" pitchFamily="34" charset="0"/>
                <a:cs typeface="Gotham Pro" panose="02000503040000020004" pitchFamily="50" charset="0"/>
              </a:rPr>
              <a:t>Водоотведение</a:t>
            </a:r>
            <a:endParaRPr lang="ru-RU" sz="1200" b="1" dirty="0">
              <a:solidFill>
                <a:schemeClr val="tx2">
                  <a:lumMod val="75000"/>
                </a:schemeClr>
              </a:solidFill>
              <a:latin typeface="Gotham Pro" panose="02000503040000020004" pitchFamily="50" charset="0"/>
              <a:ea typeface="Open Sans" panose="020B0606030504020204" pitchFamily="34" charset="0"/>
              <a:cs typeface="Gotham Pro" panose="02000503040000020004" pitchFamily="50" charset="0"/>
            </a:endParaRPr>
          </a:p>
          <a:p>
            <a:pPr algn="ctr"/>
            <a:r>
              <a:rPr lang="ru-RU" sz="1200" b="1" dirty="0">
                <a:solidFill>
                  <a:schemeClr val="tx2">
                    <a:lumMod val="75000"/>
                  </a:schemeClr>
                </a:solidFill>
                <a:latin typeface="Gotham Pro" panose="02000503040000020004" pitchFamily="50" charset="0"/>
                <a:ea typeface="Open Sans" panose="020B0606030504020204" pitchFamily="34" charset="0"/>
                <a:cs typeface="Gotham Pro" panose="02000503040000020004" pitchFamily="50" charset="0"/>
              </a:rPr>
              <a:t>1070</a:t>
            </a:r>
            <a:r>
              <a:rPr lang="ru-RU" sz="1200" b="1" dirty="0" smtClean="0">
                <a:solidFill>
                  <a:schemeClr val="tx2">
                    <a:lumMod val="75000"/>
                  </a:schemeClr>
                </a:solidFill>
                <a:latin typeface="Gotham Pro" panose="02000503040000020004" pitchFamily="50" charset="0"/>
                <a:ea typeface="Open Sans" panose="020B0606030504020204" pitchFamily="34" charset="0"/>
                <a:cs typeface="Gotham Pro" panose="02000503040000020004" pitchFamily="50" charset="0"/>
              </a:rPr>
              <a:t> </a:t>
            </a:r>
            <a:r>
              <a:rPr lang="ru-RU" sz="12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м</a:t>
            </a:r>
            <a:r>
              <a:rPr lang="ru-RU" sz="1200" baseline="300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3</a:t>
            </a:r>
            <a:r>
              <a:rPr lang="ru-RU" sz="12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/</a:t>
            </a:r>
            <a:r>
              <a:rPr lang="ru-RU" sz="1200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сут</a:t>
            </a:r>
            <a:endParaRPr lang="ru-RU" sz="12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62" name="Рисунок 6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522" y="5369945"/>
            <a:ext cx="405379" cy="452556"/>
          </a:xfrm>
          <a:prstGeom prst="rect">
            <a:avLst/>
          </a:prstGeom>
        </p:spPr>
      </p:pic>
      <p:sp>
        <p:nvSpPr>
          <p:cNvPr id="63" name="TextBox 62"/>
          <p:cNvSpPr txBox="1"/>
          <p:nvPr/>
        </p:nvSpPr>
        <p:spPr>
          <a:xfrm>
            <a:off x="613152" y="5369945"/>
            <a:ext cx="1146469" cy="4462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b="1" dirty="0" smtClean="0">
                <a:solidFill>
                  <a:schemeClr val="tx2">
                    <a:lumMod val="75000"/>
                  </a:schemeClr>
                </a:solidFill>
                <a:latin typeface="Gotham Pro" panose="02000503040000020004" pitchFamily="50" charset="0"/>
                <a:ea typeface="Open Sans" panose="020B0606030504020204" pitchFamily="34" charset="0"/>
                <a:cs typeface="Gotham Pro" panose="02000503040000020004" pitchFamily="50" charset="0"/>
              </a:rPr>
              <a:t>Газоснабжение</a:t>
            </a:r>
          </a:p>
          <a:p>
            <a:pPr algn="ctr"/>
            <a:r>
              <a:rPr lang="ru-RU" sz="1200" b="1" dirty="0">
                <a:solidFill>
                  <a:schemeClr val="tx2">
                    <a:lumMod val="75000"/>
                  </a:schemeClr>
                </a:solidFill>
                <a:latin typeface="Gotham Pro" panose="02000503040000020004" pitchFamily="50" charset="0"/>
                <a:ea typeface="Open Sans" panose="020B0606030504020204" pitchFamily="34" charset="0"/>
                <a:cs typeface="Gotham Pro" panose="02000503040000020004" pitchFamily="50" charset="0"/>
              </a:rPr>
              <a:t>10 000 </a:t>
            </a:r>
            <a:r>
              <a:rPr lang="ru-RU" sz="11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м</a:t>
            </a:r>
            <a:r>
              <a:rPr lang="ru-RU" sz="1100" baseline="300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3</a:t>
            </a:r>
            <a:r>
              <a:rPr lang="ru-RU" sz="11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r>
              <a:rPr lang="ru-RU" sz="11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/ </a:t>
            </a:r>
            <a:r>
              <a:rPr lang="ru-RU" sz="1100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сут</a:t>
            </a:r>
            <a:endParaRPr lang="ru-RU" sz="1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grpSp>
        <p:nvGrpSpPr>
          <p:cNvPr id="33" name="Группа 32"/>
          <p:cNvGrpSpPr/>
          <p:nvPr/>
        </p:nvGrpSpPr>
        <p:grpSpPr>
          <a:xfrm>
            <a:off x="6294929" y="1941592"/>
            <a:ext cx="2849071" cy="352741"/>
            <a:chOff x="6240025" y="2056594"/>
            <a:chExt cx="2849071" cy="352741"/>
          </a:xfrm>
        </p:grpSpPr>
        <p:sp>
          <p:nvSpPr>
            <p:cNvPr id="34" name="Овал 33"/>
            <p:cNvSpPr/>
            <p:nvPr/>
          </p:nvSpPr>
          <p:spPr>
            <a:xfrm>
              <a:off x="6240025" y="2088526"/>
              <a:ext cx="1394160" cy="232216"/>
            </a:xfrm>
            <a:prstGeom prst="ellipse">
              <a:avLst/>
            </a:prstGeom>
            <a:ln w="3175"/>
            <a:effectLst>
              <a:glow rad="63500">
                <a:schemeClr val="accent6">
                  <a:satMod val="175000"/>
                  <a:alpha val="40000"/>
                </a:schemeClr>
              </a:glow>
            </a:effectLst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1200" b="1" dirty="0">
                  <a:solidFill>
                    <a:schemeClr val="tx2">
                      <a:lumMod val="75000"/>
                    </a:schemeClr>
                  </a:solidFill>
                  <a:latin typeface="Gotham Pro" panose="02000503040000020004" pitchFamily="50" charset="0"/>
                  <a:ea typeface="Open Sans" panose="020B0606030504020204" pitchFamily="34" charset="0"/>
                  <a:cs typeface="Gotham Pro" panose="02000503040000020004" pitchFamily="50" charset="0"/>
                </a:rPr>
                <a:t>Brownfield</a:t>
              </a:r>
              <a:endParaRPr lang="ru-RU" sz="1200" b="1" dirty="0">
                <a:solidFill>
                  <a:schemeClr val="tx2">
                    <a:lumMod val="75000"/>
                  </a:schemeClr>
                </a:solidFill>
                <a:latin typeface="Gotham Pro" panose="02000503040000020004" pitchFamily="50" charset="0"/>
                <a:ea typeface="Open Sans" panose="020B0606030504020204" pitchFamily="34" charset="0"/>
                <a:cs typeface="Gotham Pro" panose="02000503040000020004" pitchFamily="50" charset="0"/>
              </a:endParaRPr>
            </a:p>
          </p:txBody>
        </p:sp>
        <p:sp>
          <p:nvSpPr>
            <p:cNvPr id="35" name="Овал 34"/>
            <p:cNvSpPr/>
            <p:nvPr/>
          </p:nvSpPr>
          <p:spPr>
            <a:xfrm>
              <a:off x="7729571" y="2056594"/>
              <a:ext cx="1359525" cy="352741"/>
            </a:xfrm>
            <a:prstGeom prst="ellipse">
              <a:avLst/>
            </a:prstGeom>
            <a:ln w="3175">
              <a:solidFill>
                <a:schemeClr val="bg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1200" b="1" dirty="0">
                  <a:solidFill>
                    <a:schemeClr val="tx2">
                      <a:lumMod val="75000"/>
                    </a:schemeClr>
                  </a:solidFill>
                  <a:latin typeface="Gotham Pro" panose="02000503040000020004" pitchFamily="50" charset="0"/>
                  <a:ea typeface="Open Sans" panose="020B0606030504020204" pitchFamily="34" charset="0"/>
                  <a:cs typeface="Gotham Pro" panose="02000503040000020004" pitchFamily="50" charset="0"/>
                </a:rPr>
                <a:t>Greenfield</a:t>
              </a:r>
              <a:endParaRPr lang="ru-RU" sz="1200" b="1" dirty="0">
                <a:solidFill>
                  <a:schemeClr val="tx2">
                    <a:lumMod val="75000"/>
                  </a:schemeClr>
                </a:solidFill>
                <a:latin typeface="Gotham Pro" panose="02000503040000020004" pitchFamily="50" charset="0"/>
                <a:ea typeface="Open Sans" panose="020B0606030504020204" pitchFamily="34" charset="0"/>
                <a:cs typeface="Gotham Pro" panose="02000503040000020004" pitchFamily="50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90978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200" dirty="0">
                <a:latin typeface="PT Sans" panose="020B0503020203020204" pitchFamily="34" charset="-52"/>
                <a:ea typeface="PT Sans" panose="020B0503020203020204" pitchFamily="34" charset="-52"/>
              </a:rPr>
              <a:t>Основные задачи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ru-RU" sz="2400" dirty="0" smtClean="0">
                <a:latin typeface="PT Sans" panose="020B0503020203020204" pitchFamily="34" charset="-52"/>
                <a:ea typeface="PT Sans" panose="020B0503020203020204" pitchFamily="34" charset="-52"/>
              </a:rPr>
              <a:t>03</a:t>
            </a:r>
            <a:endParaRPr lang="ru-RU" sz="2400" dirty="0">
              <a:latin typeface="PT Sans" panose="020B0503020203020204" pitchFamily="34" charset="-52"/>
              <a:ea typeface="PT Sans" panose="020B0503020203020204" pitchFamily="34" charset="-52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074" y="1849665"/>
            <a:ext cx="828675" cy="82867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649" y="3850527"/>
            <a:ext cx="857250" cy="85725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550657" y="1849665"/>
            <a:ext cx="6332929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200" dirty="0">
                <a:solidFill>
                  <a:schemeClr val="accent1">
                    <a:lumMod val="75000"/>
                  </a:schemeClr>
                </a:solidFill>
                <a:latin typeface="PT Sans" panose="020B0503020203020204" pitchFamily="34" charset="-52"/>
                <a:ea typeface="PT Sans" panose="020B0503020203020204" pitchFamily="34" charset="-52"/>
                <a:cs typeface="+mj-cs"/>
              </a:rPr>
              <a:t>Софинансирование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PT Sans" panose="020B0503020203020204" pitchFamily="34" charset="-52"/>
                <a:ea typeface="PT Sans" panose="020B0503020203020204" pitchFamily="34" charset="-52"/>
              </a:rPr>
              <a:t> </a:t>
            </a:r>
            <a:r>
              <a:rPr lang="ru-RU" sz="2200" dirty="0">
                <a:solidFill>
                  <a:schemeClr val="accent1">
                    <a:lumMod val="75000"/>
                  </a:schemeClr>
                </a:solidFill>
                <a:latin typeface="PT Sans" panose="020B0503020203020204" pitchFamily="34" charset="-52"/>
                <a:ea typeface="PT Sans" panose="020B0503020203020204" pitchFamily="34" charset="-52"/>
                <a:cs typeface="+mj-cs"/>
              </a:rPr>
              <a:t>расходов на строительство инфраструктуры, необходимой для запуска новых инвестиционных проектов в моногородах</a:t>
            </a:r>
          </a:p>
          <a:p>
            <a:pPr algn="r"/>
            <a:r>
              <a:rPr lang="ru-RU" b="1" u="sng" dirty="0">
                <a:solidFill>
                  <a:srgbClr val="7EC24A"/>
                </a:solidFill>
                <a:latin typeface="PT Sans" panose="020B0503020203020204" pitchFamily="34" charset="-52"/>
                <a:ea typeface="PT Sans" panose="020B0503020203020204" pitchFamily="34" charset="-52"/>
                <a:cs typeface="Arial"/>
              </a:rPr>
              <a:t>Соглашение между Фондом и Субъектом РФ</a:t>
            </a:r>
            <a:endParaRPr lang="ru-RU" u="sng" dirty="0">
              <a:solidFill>
                <a:srgbClr val="7EC24A"/>
              </a:solidFill>
              <a:latin typeface="PT Sans" panose="020B0503020203020204" pitchFamily="34" charset="-52"/>
              <a:ea typeface="PT Sans" panose="020B0503020203020204" pitchFamily="34" charset="-52"/>
              <a:cs typeface="Arial"/>
            </a:endParaRPr>
          </a:p>
          <a:p>
            <a:pPr algn="r"/>
            <a:endParaRPr lang="ru-RU" dirty="0">
              <a:latin typeface="PT Sans" panose="020B0503020203020204" pitchFamily="34" charset="-52"/>
              <a:ea typeface="PT Sans" panose="020B0503020203020204" pitchFamily="34" charset="-5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425966" y="3850527"/>
            <a:ext cx="6332929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200" dirty="0">
                <a:solidFill>
                  <a:schemeClr val="accent1">
                    <a:lumMod val="75000"/>
                  </a:schemeClr>
                </a:solidFill>
                <a:latin typeface="PT Sans" panose="020B0503020203020204" pitchFamily="34" charset="-52"/>
                <a:ea typeface="PT Sans" panose="020B0503020203020204" pitchFamily="34" charset="-52"/>
                <a:cs typeface="+mj-cs"/>
              </a:rPr>
              <a:t>Содействие в подготовке и участие в реализации новых инвестиционных проектов в моногородах </a:t>
            </a:r>
          </a:p>
          <a:p>
            <a:pPr algn="r"/>
            <a:r>
              <a:rPr lang="ru-RU" b="1" u="sng" dirty="0">
                <a:solidFill>
                  <a:srgbClr val="7EC24A"/>
                </a:solidFill>
                <a:latin typeface="PT Sans" panose="020B0503020203020204" pitchFamily="34" charset="-52"/>
                <a:ea typeface="PT Sans" panose="020B0503020203020204" pitchFamily="34" charset="-52"/>
                <a:cs typeface="Arial"/>
              </a:rPr>
              <a:t>Соглашение между Фондом и Инициатором инвестиционного проекта</a:t>
            </a:r>
          </a:p>
          <a:p>
            <a:pPr algn="r"/>
            <a:endParaRPr lang="ru-RU" dirty="0">
              <a:latin typeface="PT Sans" panose="020B0503020203020204" pitchFamily="34" charset="-52"/>
              <a:ea typeface="PT Sans" panose="020B0503020203020204" pitchFamily="34" charset="-52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88239" y="2777692"/>
            <a:ext cx="18439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PT Sans" panose="020B0503020203020204" pitchFamily="34" charset="-52"/>
                <a:ea typeface="PT Sans" panose="020B0503020203020204" pitchFamily="34" charset="-52"/>
              </a:rPr>
              <a:t>Инфраструктура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675299" y="4707777"/>
            <a:ext cx="106792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PT Sans" panose="020B0503020203020204" pitchFamily="34" charset="-52"/>
                <a:ea typeface="PT Sans" panose="020B0503020203020204" pitchFamily="34" charset="-52"/>
              </a:rPr>
              <a:t>Проекты</a:t>
            </a:r>
          </a:p>
        </p:txBody>
      </p:sp>
    </p:spTree>
    <p:extLst>
      <p:ext uri="{BB962C8B-B14F-4D97-AF65-F5344CB8AC3E}">
        <p14:creationId xmlns:p14="http://schemas.microsoft.com/office/powerpoint/2010/main" val="13614574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562" y="144993"/>
            <a:ext cx="7744684" cy="540000"/>
          </a:xfrm>
        </p:spPr>
        <p:txBody>
          <a:bodyPr>
            <a:normAutofit/>
          </a:bodyPr>
          <a:lstStyle/>
          <a:p>
            <a:r>
              <a:rPr lang="ru-RU" sz="2200" dirty="0">
                <a:latin typeface="PT Sans" panose="020B0503020203020204" pitchFamily="34" charset="-52"/>
                <a:ea typeface="PT Sans" panose="020B0503020203020204" pitchFamily="34" charset="-52"/>
              </a:rPr>
              <a:t>Софинансирование Фондом объектов инфраструктуры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ru-RU" sz="2400" dirty="0" smtClean="0">
                <a:latin typeface="PT Sans" panose="020B0503020203020204" pitchFamily="34" charset="-52"/>
                <a:ea typeface="PT Sans" panose="020B0503020203020204" pitchFamily="34" charset="-52"/>
              </a:rPr>
              <a:t>04</a:t>
            </a:r>
            <a:endParaRPr lang="ru-RU" sz="2400" dirty="0">
              <a:latin typeface="PT Sans" panose="020B0503020203020204" pitchFamily="34" charset="-52"/>
              <a:ea typeface="PT Sans" panose="020B0503020203020204" pitchFamily="34" charset="-52"/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563294" y="904073"/>
            <a:ext cx="1520364" cy="1483528"/>
          </a:xfrm>
          <a:prstGeom prst="ellipse">
            <a:avLst/>
          </a:prstGeom>
          <a:ln>
            <a:solidFill>
              <a:srgbClr val="7EC24A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algn="ctr"/>
            <a:r>
              <a:rPr lang="ru-RU" b="1" dirty="0">
                <a:solidFill>
                  <a:srgbClr val="007DC5"/>
                </a:solidFill>
                <a:latin typeface="PT Sans" panose="020B0503020203020204" pitchFamily="34" charset="-52"/>
                <a:ea typeface="PT Sans" panose="020B0503020203020204" pitchFamily="34" charset="-52"/>
              </a:rPr>
              <a:t>Условия</a:t>
            </a:r>
            <a:endParaRPr lang="ru-RU" sz="1200" dirty="0">
              <a:latin typeface="PT Sans" panose="020B0503020203020204" pitchFamily="34" charset="-52"/>
              <a:ea typeface="PT Sans" panose="020B0503020203020204" pitchFamily="34" charset="-52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171961" y="904073"/>
            <a:ext cx="6676096" cy="1639669"/>
          </a:xfrm>
          <a:prstGeom prst="round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ru-RU" sz="1400" dirty="0">
                <a:solidFill>
                  <a:schemeClr val="accent1">
                    <a:lumMod val="75000"/>
                  </a:schemeClr>
                </a:solidFill>
                <a:latin typeface="PT Sans" panose="020B0503020203020204" pitchFamily="34" charset="-52"/>
                <a:ea typeface="PT Sans" panose="020B0503020203020204" pitchFamily="34" charset="-52"/>
                <a:cs typeface="Arial" panose="020B0604020202020204" pitchFamily="34" charset="0"/>
              </a:rPr>
              <a:t>Инфраструктура должна предназначаться исключительно для новых инвестиционных проектов</a:t>
            </a: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ru-RU" sz="1400" b="1" dirty="0">
                <a:solidFill>
                  <a:schemeClr val="accent1">
                    <a:lumMod val="75000"/>
                  </a:schemeClr>
                </a:solidFill>
                <a:latin typeface="PT Sans" panose="020B0503020203020204" pitchFamily="34" charset="-52"/>
                <a:ea typeface="PT Sans" panose="020B0503020203020204" pitchFamily="34" charset="-52"/>
                <a:cs typeface="Arial" panose="020B0604020202020204" pitchFamily="34" charset="0"/>
              </a:rPr>
              <a:t>Фонд безвозмездно предоставляет средства бюджету субъекта Российской Федерации в </a:t>
            </a:r>
            <a:r>
              <a:rPr lang="ru-RU" sz="1400" b="1" dirty="0" smtClean="0">
                <a:solidFill>
                  <a:schemeClr val="accent1">
                    <a:lumMod val="75000"/>
                  </a:schemeClr>
                </a:solidFill>
                <a:latin typeface="PT Sans" panose="020B0503020203020204" pitchFamily="34" charset="-52"/>
                <a:ea typeface="PT Sans" panose="020B0503020203020204" pitchFamily="34" charset="-52"/>
                <a:cs typeface="Arial" panose="020B0604020202020204" pitchFamily="34" charset="0"/>
              </a:rPr>
              <a:t>размере</a:t>
            </a:r>
            <a:r>
              <a:rPr lang="en-US" sz="1400" b="1" dirty="0" smtClean="0">
                <a:solidFill>
                  <a:schemeClr val="accent1">
                    <a:lumMod val="75000"/>
                  </a:schemeClr>
                </a:solidFill>
                <a:latin typeface="PT Sans" panose="020B0503020203020204" pitchFamily="34" charset="-52"/>
                <a:ea typeface="PT Sans" panose="020B0503020203020204" pitchFamily="34" charset="-52"/>
                <a:cs typeface="Arial" panose="020B0604020202020204" pitchFamily="34" charset="0"/>
              </a:rPr>
              <a:t> </a:t>
            </a:r>
            <a:r>
              <a:rPr lang="ru-RU" sz="1400" b="1" dirty="0" smtClean="0">
                <a:solidFill>
                  <a:schemeClr val="accent1">
                    <a:lumMod val="75000"/>
                  </a:schemeClr>
                </a:solidFill>
                <a:latin typeface="PT Sans" panose="020B0503020203020204" pitchFamily="34" charset="-52"/>
                <a:ea typeface="PT Sans" panose="020B0503020203020204" pitchFamily="34" charset="-52"/>
                <a:cs typeface="Arial" panose="020B0604020202020204" pitchFamily="34" charset="0"/>
              </a:rPr>
              <a:t>до </a:t>
            </a:r>
            <a:r>
              <a:rPr lang="ru-RU" sz="1400" b="1" dirty="0">
                <a:solidFill>
                  <a:schemeClr val="accent1">
                    <a:lumMod val="75000"/>
                  </a:schemeClr>
                </a:solidFill>
                <a:latin typeface="PT Sans" panose="020B0503020203020204" pitchFamily="34" charset="-52"/>
                <a:ea typeface="PT Sans" panose="020B0503020203020204" pitchFamily="34" charset="-52"/>
                <a:cs typeface="Arial" panose="020B0604020202020204" pitchFamily="34" charset="0"/>
              </a:rPr>
              <a:t>95 % от стоимости объектов инфраструктуры </a:t>
            </a:r>
            <a:r>
              <a:rPr lang="ru-RU" sz="1400" dirty="0">
                <a:solidFill>
                  <a:schemeClr val="accent1">
                    <a:lumMod val="75000"/>
                  </a:schemeClr>
                </a:solidFill>
                <a:latin typeface="PT Sans" panose="020B0503020203020204" pitchFamily="34" charset="-52"/>
                <a:ea typeface="PT Sans" panose="020B0503020203020204" pitchFamily="34" charset="-52"/>
                <a:cs typeface="Arial" panose="020B0604020202020204" pitchFamily="34" charset="0"/>
              </a:rPr>
              <a:t>с утверждением КПЭ (рабочие места и инвестиции)</a:t>
            </a: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ru-RU" sz="1400" dirty="0">
                <a:solidFill>
                  <a:schemeClr val="accent1">
                    <a:lumMod val="75000"/>
                  </a:schemeClr>
                </a:solidFill>
                <a:latin typeface="PT Sans" panose="020B0503020203020204" pitchFamily="34" charset="-52"/>
                <a:ea typeface="PT Sans" panose="020B0503020203020204" pitchFamily="34" charset="-52"/>
                <a:cs typeface="Arial" panose="020B0604020202020204" pitchFamily="34" charset="0"/>
              </a:rPr>
              <a:t>Новый инвестиционный проект не должен быть связан с деятельностью градообразующего предприятия</a:t>
            </a:r>
          </a:p>
        </p:txBody>
      </p:sp>
      <p:sp>
        <p:nvSpPr>
          <p:cNvPr id="6" name="Овал 5"/>
          <p:cNvSpPr/>
          <p:nvPr/>
        </p:nvSpPr>
        <p:spPr>
          <a:xfrm>
            <a:off x="563294" y="4446319"/>
            <a:ext cx="1520364" cy="1483528"/>
          </a:xfrm>
          <a:prstGeom prst="ellipse">
            <a:avLst/>
          </a:prstGeom>
          <a:ln>
            <a:solidFill>
              <a:srgbClr val="7EC24A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algn="ctr"/>
            <a:r>
              <a:rPr lang="ru-RU" b="1" dirty="0">
                <a:solidFill>
                  <a:srgbClr val="007DC5"/>
                </a:solidFill>
                <a:latin typeface="PT Sans" panose="020B0503020203020204" pitchFamily="34" charset="-52"/>
                <a:ea typeface="PT Sans" panose="020B0503020203020204" pitchFamily="34" charset="-52"/>
              </a:rPr>
              <a:t>Объекты</a:t>
            </a:r>
            <a:endParaRPr lang="ru-RU" sz="1200" dirty="0">
              <a:latin typeface="PT Sans" panose="020B0503020203020204" pitchFamily="34" charset="-52"/>
              <a:ea typeface="PT Sans" panose="020B0503020203020204" pitchFamily="34" charset="-52"/>
            </a:endParaRPr>
          </a:p>
        </p:txBody>
      </p:sp>
      <p:pic>
        <p:nvPicPr>
          <p:cNvPr id="10" name="Picture 2" descr="http://tehplast74.ru/images/montash2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39824" y="2791483"/>
            <a:ext cx="1574183" cy="1076899"/>
          </a:xfrm>
          <a:prstGeom prst="rect">
            <a:avLst/>
          </a:prstGeom>
          <a:ln w="38100" cap="sq">
            <a:solidFill>
              <a:srgbClr val="E7E7E8"/>
            </a:solidFill>
            <a:prstDash val="solid"/>
            <a:miter lim="800000"/>
          </a:ln>
          <a:effectLst/>
          <a:extLst/>
        </p:spPr>
      </p:pic>
      <p:pic>
        <p:nvPicPr>
          <p:cNvPr id="11" name="Picture 4" descr="http://www.truby-vrn.ru/images/stories/montag/teplo-1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19420" y="2773534"/>
            <a:ext cx="1578617" cy="1094848"/>
          </a:xfrm>
          <a:prstGeom prst="rect">
            <a:avLst/>
          </a:prstGeom>
          <a:ln w="38100" cap="sq">
            <a:solidFill>
              <a:srgbClr val="E7E7E8"/>
            </a:solidFill>
            <a:prstDash val="solid"/>
            <a:miter lim="800000"/>
          </a:ln>
          <a:effectLst/>
          <a:extLst/>
        </p:spPr>
      </p:pic>
      <p:pic>
        <p:nvPicPr>
          <p:cNvPr id="12" name="Picture 10" descr="http://www.stolica.onego.ru/resources/i277362-contentImage1_1-original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82330" y="2773534"/>
            <a:ext cx="1684464" cy="1094848"/>
          </a:xfrm>
          <a:prstGeom prst="rect">
            <a:avLst/>
          </a:prstGeom>
          <a:ln w="38100" cap="sq">
            <a:solidFill>
              <a:srgbClr val="E7E7E8"/>
            </a:solidFill>
            <a:prstDash val="solid"/>
            <a:miter lim="800000"/>
          </a:ln>
          <a:effectLst/>
          <a:extLst/>
        </p:spPr>
      </p:pic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840657090"/>
              </p:ext>
            </p:extLst>
          </p:nvPr>
        </p:nvGraphicFramePr>
        <p:xfrm>
          <a:off x="2239824" y="3997585"/>
          <a:ext cx="6226970" cy="214074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26729853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ru-RU" sz="2400" dirty="0" smtClean="0">
                <a:latin typeface="PT Sans" panose="020B0503020203020204" pitchFamily="34" charset="-52"/>
                <a:ea typeface="PT Sans" panose="020B0503020203020204" pitchFamily="34" charset="-52"/>
              </a:rPr>
              <a:t>05</a:t>
            </a:r>
            <a:endParaRPr lang="ru-RU" sz="2400" dirty="0">
              <a:latin typeface="PT Sans" panose="020B0503020203020204" pitchFamily="34" charset="-52"/>
              <a:ea typeface="PT Sans" panose="020B0503020203020204" pitchFamily="34" charset="-52"/>
            </a:endParaRPr>
          </a:p>
        </p:txBody>
      </p:sp>
      <p:sp>
        <p:nvSpPr>
          <p:cNvPr id="33" name="Заголовок 32"/>
          <p:cNvSpPr>
            <a:spLocks noGrp="1"/>
          </p:cNvSpPr>
          <p:nvPr>
            <p:ph type="title"/>
          </p:nvPr>
        </p:nvSpPr>
        <p:spPr>
          <a:xfrm>
            <a:off x="249383" y="144993"/>
            <a:ext cx="7901702" cy="5400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>
                <a:latin typeface="PT Sans" panose="020B0503020203020204" pitchFamily="34" charset="-52"/>
                <a:ea typeface="PT Sans" panose="020B0503020203020204" pitchFamily="34" charset="-52"/>
              </a:rPr>
              <a:t>Участие Фонда в финансировании инвестиционных проектов</a:t>
            </a:r>
          </a:p>
        </p:txBody>
      </p:sp>
      <p:grpSp>
        <p:nvGrpSpPr>
          <p:cNvPr id="18" name="Группа 17"/>
          <p:cNvGrpSpPr/>
          <p:nvPr/>
        </p:nvGrpSpPr>
        <p:grpSpPr>
          <a:xfrm>
            <a:off x="474133" y="769884"/>
            <a:ext cx="8500064" cy="5783350"/>
            <a:chOff x="351328" y="1128166"/>
            <a:chExt cx="9126444" cy="5636810"/>
          </a:xfrm>
        </p:grpSpPr>
        <p:grpSp>
          <p:nvGrpSpPr>
            <p:cNvPr id="21" name="Группа 20"/>
            <p:cNvGrpSpPr/>
            <p:nvPr/>
          </p:nvGrpSpPr>
          <p:grpSpPr>
            <a:xfrm>
              <a:off x="2120942" y="5493164"/>
              <a:ext cx="7356830" cy="1271812"/>
              <a:chOff x="1713759" y="48993"/>
              <a:chExt cx="7356830" cy="1336506"/>
            </a:xfrm>
          </p:grpSpPr>
          <p:sp>
            <p:nvSpPr>
              <p:cNvPr id="30" name="Прямоугольник с двумя скругленными соседними углами 29"/>
              <p:cNvSpPr/>
              <p:nvPr/>
            </p:nvSpPr>
            <p:spPr>
              <a:xfrm rot="5400000">
                <a:off x="4723922" y="-2961169"/>
                <a:ext cx="1336506" cy="7356829"/>
              </a:xfrm>
              <a:prstGeom prst="round2SameRect">
                <a:avLst/>
              </a:prstGeom>
              <a:noFill/>
              <a:ln>
                <a:noFill/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alpha val="90000"/>
                  <a:tint val="4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34" name="Прямоугольник 33"/>
              <p:cNvSpPr/>
              <p:nvPr/>
            </p:nvSpPr>
            <p:spPr>
              <a:xfrm>
                <a:off x="1713759" y="214755"/>
                <a:ext cx="7229651" cy="1078903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247650" tIns="123825" rIns="247650" bIns="123825" numCol="1" spcCol="1270" anchor="ctr" anchorCtr="0">
                <a:noAutofit/>
              </a:bodyPr>
              <a:lstStyle/>
              <a:p>
                <a:pPr marL="171450" lvl="1" indent="-171450" algn="l" defTabSz="533400">
                  <a:buFont typeface="Arial" panose="020B0604020202020204" pitchFamily="34" charset="0"/>
                  <a:buChar char="•"/>
                </a:pPr>
                <a:r>
                  <a:rPr lang="ru-RU" sz="1400" dirty="0">
                    <a:solidFill>
                      <a:schemeClr val="accent1">
                        <a:lumMod val="75000"/>
                      </a:schemeClr>
                    </a:solidFill>
                    <a:latin typeface="Arial" panose="020B0604020202020204" pitchFamily="34" charset="0"/>
                    <a:ea typeface="+mj-ea"/>
                    <a:cs typeface="Arial" panose="020B0604020202020204" pitchFamily="34" charset="0"/>
                  </a:rPr>
                  <a:t>Участие Фонда в проекте не более 40% от общей стоимости проекта</a:t>
                </a:r>
              </a:p>
              <a:p>
                <a:pPr marL="171450" lvl="1" indent="-171450" algn="l" defTabSz="533400">
                  <a:buFont typeface="Arial" panose="020B0604020202020204" pitchFamily="34" charset="0"/>
                  <a:buChar char="•"/>
                </a:pPr>
                <a:r>
                  <a:rPr lang="ru-RU" sz="1400" dirty="0">
                    <a:solidFill>
                      <a:schemeClr val="accent1">
                        <a:lumMod val="75000"/>
                      </a:schemeClr>
                    </a:solidFill>
                    <a:latin typeface="Arial" panose="020B0604020202020204" pitchFamily="34" charset="0"/>
                    <a:ea typeface="+mj-ea"/>
                    <a:cs typeface="Arial" panose="020B0604020202020204" pitchFamily="34" charset="0"/>
                  </a:rPr>
                  <a:t>Средства Фонда могут быть направлены только на капитальные вложения</a:t>
                </a:r>
              </a:p>
            </p:txBody>
          </p:sp>
        </p:grpSp>
        <p:graphicFrame>
          <p:nvGraphicFramePr>
            <p:cNvPr id="22" name="Схема 21"/>
            <p:cNvGraphicFramePr/>
            <p:nvPr>
              <p:extLst>
                <p:ext uri="{D42A27DB-BD31-4B8C-83A1-F6EECF244321}">
                  <p14:modId xmlns:p14="http://schemas.microsoft.com/office/powerpoint/2010/main" val="317069565"/>
                </p:ext>
              </p:extLst>
            </p:nvPr>
          </p:nvGraphicFramePr>
          <p:xfrm>
            <a:off x="351328" y="2303343"/>
            <a:ext cx="1512169" cy="1009869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" r:lo="rId3" r:qs="rId4" r:cs="rId5"/>
            </a:graphicData>
          </a:graphic>
        </p:graphicFrame>
        <p:graphicFrame>
          <p:nvGraphicFramePr>
            <p:cNvPr id="23" name="Схема 22"/>
            <p:cNvGraphicFramePr/>
            <p:nvPr>
              <p:extLst>
                <p:ext uri="{D42A27DB-BD31-4B8C-83A1-F6EECF244321}">
                  <p14:modId xmlns:p14="http://schemas.microsoft.com/office/powerpoint/2010/main" val="2832348315"/>
                </p:ext>
              </p:extLst>
            </p:nvPr>
          </p:nvGraphicFramePr>
          <p:xfrm>
            <a:off x="418446" y="1128166"/>
            <a:ext cx="9059326" cy="4535402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7" r:lo="rId8" r:qs="rId9" r:cs="rId10"/>
            </a:graphicData>
          </a:graphic>
        </p:graphicFrame>
        <p:grpSp>
          <p:nvGrpSpPr>
            <p:cNvPr id="24" name="Группа 23"/>
            <p:cNvGrpSpPr/>
            <p:nvPr/>
          </p:nvGrpSpPr>
          <p:grpSpPr>
            <a:xfrm>
              <a:off x="418444" y="5728988"/>
              <a:ext cx="1702498" cy="1016717"/>
              <a:chOff x="-2" y="3374087"/>
              <a:chExt cx="2400590" cy="1195989"/>
            </a:xfrm>
            <a:gradFill>
              <a:gsLst>
                <a:gs pos="100000">
                  <a:srgbClr val="EA7B68"/>
                </a:gs>
                <a:gs pos="0">
                  <a:schemeClr val="accent1">
                    <a:lumMod val="45000"/>
                    <a:lumOff val="55000"/>
                  </a:schemeClr>
                </a:gs>
                <a:gs pos="2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p:grpSpPr>
          <p:sp>
            <p:nvSpPr>
              <p:cNvPr id="25" name="Скругленный прямоугольник 24"/>
              <p:cNvSpPr/>
              <p:nvPr/>
            </p:nvSpPr>
            <p:spPr>
              <a:xfrm>
                <a:off x="-2" y="3374087"/>
                <a:ext cx="2400589" cy="1195989"/>
              </a:xfrm>
              <a:prstGeom prst="roundRect">
                <a:avLst/>
              </a:prstGeom>
              <a:solidFill>
                <a:srgbClr val="0078BF"/>
              </a:solidFill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26" name="Скругленный прямоугольник 4"/>
              <p:cNvSpPr/>
              <p:nvPr/>
            </p:nvSpPr>
            <p:spPr>
              <a:xfrm>
                <a:off x="63385" y="3542351"/>
                <a:ext cx="2337203" cy="805181"/>
              </a:xfrm>
              <a:prstGeom prst="rect">
                <a:avLst/>
              </a:prstGeom>
              <a:solidFill>
                <a:srgbClr val="0078BF"/>
              </a:solidFill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80010" tIns="40005" rIns="80010" bIns="40005" numCol="1" spcCol="1270" anchor="ctr" anchorCtr="0">
                <a:noAutofit/>
              </a:bodyPr>
              <a:lstStyle/>
              <a:p>
                <a:pPr lvl="0" algn="ctr" defTabSz="933450" rtl="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ru-RU" b="1" kern="1200" dirty="0" smtClean="0">
                    <a:solidFill>
                      <a:schemeClr val="bg1"/>
                    </a:solidFill>
                  </a:rPr>
                  <a:t>Ограничения</a:t>
                </a:r>
                <a:endParaRPr lang="ru-RU" kern="1200" dirty="0">
                  <a:solidFill>
                    <a:schemeClr val="bg1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9434348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sz="quarter" idx="10"/>
          </p:nvPr>
        </p:nvSpPr>
        <p:spPr>
          <a:xfrm>
            <a:off x="8151084" y="179423"/>
            <a:ext cx="584200" cy="540000"/>
          </a:xfrm>
        </p:spPr>
        <p:txBody>
          <a:bodyPr>
            <a:normAutofit/>
          </a:bodyPr>
          <a:lstStyle/>
          <a:p>
            <a:r>
              <a:rPr lang="ru-RU" dirty="0" smtClean="0"/>
              <a:t>06</a:t>
            </a:r>
            <a:endParaRPr lang="ru-RU" dirty="0"/>
          </a:p>
        </p:txBody>
      </p:sp>
      <p:sp>
        <p:nvSpPr>
          <p:cNvPr id="1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200" b="1" dirty="0" smtClean="0">
                <a:solidFill>
                  <a:srgbClr val="007DC5"/>
                </a:solidFill>
                <a:latin typeface="PT Sans" panose="020B0503020203020204" pitchFamily="34" charset="-52"/>
                <a:ea typeface="PT Sans" panose="020B0503020203020204" pitchFamily="34" charset="-52"/>
              </a:rPr>
              <a:t>Территории опережающего развития в моногородах</a:t>
            </a:r>
            <a:endParaRPr lang="ru-RU" sz="2200" b="1" dirty="0">
              <a:solidFill>
                <a:srgbClr val="007DC5"/>
              </a:solidFill>
              <a:latin typeface="PT Sans" panose="020B0503020203020204" pitchFamily="34" charset="-52"/>
              <a:ea typeface="PT Sans" panose="020B0503020203020204" pitchFamily="34" charset="-52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89792" y="1115829"/>
            <a:ext cx="8369104" cy="7116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80000"/>
              </a:lnSpc>
            </a:pPr>
            <a:r>
              <a:rPr lang="ru-RU" sz="1400" b="1" dirty="0">
                <a:solidFill>
                  <a:schemeClr val="accent1">
                    <a:lumMod val="75000"/>
                  </a:schemeClr>
                </a:solidFill>
                <a:latin typeface="PT Sans" panose="020B0503020203020204" pitchFamily="34" charset="-52"/>
                <a:ea typeface="PT Sans" panose="020B0503020203020204" pitchFamily="34" charset="-52"/>
                <a:cs typeface="Arial" panose="020B0604020202020204" pitchFamily="34" charset="0"/>
              </a:rPr>
              <a:t>Территория опережающего социально-экономического развития </a:t>
            </a:r>
            <a:r>
              <a:rPr lang="ru-RU" sz="1200" dirty="0">
                <a:solidFill>
                  <a:schemeClr val="accent1">
                    <a:lumMod val="75000"/>
                  </a:schemeClr>
                </a:solidFill>
              </a:rPr>
              <a:t>- часть территории субъекта Российской Федерации, на которой установлен особый правовой режим осуществления предпринимательской и иной деятельности в целях формирования благоприятных условий для привлечения инвестиций, обеспечения ускоренного социально-экономического развития и создания комфортных условий для обеспечения жизнедеятельности населения</a:t>
            </a:r>
            <a:r>
              <a:rPr lang="ru-RU" sz="1200" dirty="0" smtClean="0">
                <a:solidFill>
                  <a:schemeClr val="accent1">
                    <a:lumMod val="75000"/>
                  </a:schemeClr>
                </a:solidFill>
              </a:rPr>
              <a:t>. </a:t>
            </a:r>
            <a:endParaRPr lang="ru-RU" sz="1200" dirty="0">
              <a:solidFill>
                <a:schemeClr val="accent1">
                  <a:lumMod val="75000"/>
                </a:schemeClr>
              </a:solidFill>
            </a:endParaRPr>
          </a:p>
        </p:txBody>
      </p:sp>
      <p:graphicFrame>
        <p:nvGraphicFramePr>
          <p:cNvPr id="14" name="Таблица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9225221"/>
              </p:ext>
            </p:extLst>
          </p:nvPr>
        </p:nvGraphicFramePr>
        <p:xfrm>
          <a:off x="474132" y="1855265"/>
          <a:ext cx="8261152" cy="304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611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86297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Перечень</a:t>
                      </a:r>
                      <a:r>
                        <a:rPr lang="ru-RU" sz="1400" baseline="0" dirty="0" smtClean="0"/>
                        <a:t> на 23.03.2018, 5</a:t>
                      </a:r>
                      <a:r>
                        <a:rPr lang="en-US" sz="1400" baseline="0" dirty="0" smtClean="0"/>
                        <a:t>9</a:t>
                      </a:r>
                      <a:r>
                        <a:rPr lang="ru-RU" sz="1400" b="1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 территорий опережающего социально-экономического развития</a:t>
                      </a:r>
                      <a:endParaRPr lang="ru-RU" sz="1400" b="1" kern="1200" baseline="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5" name="Прямоугольник 14"/>
          <p:cNvSpPr/>
          <p:nvPr/>
        </p:nvSpPr>
        <p:spPr>
          <a:xfrm>
            <a:off x="219850" y="6019171"/>
            <a:ext cx="8023294" cy="15874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50" b="1" dirty="0" smtClean="0"/>
              <a:t>Нормативная база</a:t>
            </a:r>
            <a:endParaRPr lang="ru-RU" sz="1050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0" y="6177914"/>
            <a:ext cx="5922335" cy="5872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indent="-228600" algn="just">
              <a:lnSpc>
                <a:spcPct val="80000"/>
              </a:lnSpc>
              <a:buAutoNum type="arabicPeriod"/>
            </a:pPr>
            <a:r>
              <a:rPr lang="ru-RU" sz="800" dirty="0">
                <a:solidFill>
                  <a:schemeClr val="accent1">
                    <a:lumMod val="75000"/>
                  </a:schemeClr>
                </a:solidFill>
              </a:rPr>
              <a:t>Постановление Правительства РФ от 22 июня 2015 г. N 614 «Об особенностях создания территорий опережающего социально-экономического развития на территориях </a:t>
            </a:r>
            <a:r>
              <a:rPr lang="ru-RU" sz="800" dirty="0" err="1">
                <a:solidFill>
                  <a:schemeClr val="accent1">
                    <a:lumMod val="75000"/>
                  </a:schemeClr>
                </a:solidFill>
              </a:rPr>
              <a:t>монопрофильных</a:t>
            </a:r>
            <a:r>
              <a:rPr lang="ru-RU" sz="800" dirty="0">
                <a:solidFill>
                  <a:schemeClr val="accent1">
                    <a:lumMod val="75000"/>
                  </a:schemeClr>
                </a:solidFill>
              </a:rPr>
              <a:t> муниципальных образований Российской Федерации (моногородов)»</a:t>
            </a:r>
          </a:p>
          <a:p>
            <a:pPr marL="228600" indent="-228600" algn="just">
              <a:lnSpc>
                <a:spcPct val="80000"/>
              </a:lnSpc>
              <a:buFontTx/>
              <a:buAutoNum type="arabicPeriod"/>
            </a:pPr>
            <a:r>
              <a:rPr lang="ru-RU" sz="800" dirty="0">
                <a:solidFill>
                  <a:schemeClr val="accent1">
                    <a:lumMod val="75000"/>
                  </a:schemeClr>
                </a:solidFill>
              </a:rPr>
              <a:t>Федеральный закон от 29 декабря 2014 г. N 473-ФЗ «О территориях опережающего социально-экономического развития в Российской Федерации»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4433777" y="2195941"/>
            <a:ext cx="10632" cy="3711906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3927405"/>
              </p:ext>
            </p:extLst>
          </p:nvPr>
        </p:nvGraphicFramePr>
        <p:xfrm>
          <a:off x="474132" y="2187896"/>
          <a:ext cx="8261152" cy="3788694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12823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500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8993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1683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4998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7200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80414"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900" u="none" strike="noStrike" dirty="0">
                          <a:effectLst/>
                        </a:rPr>
                        <a:t>Алтайский край</a:t>
                      </a:r>
                      <a:endParaRPr lang="ru-RU" sz="900" b="0" i="0" u="none" strike="noStrike" dirty="0">
                        <a:solidFill>
                          <a:srgbClr val="222A35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22" marR="6422" marT="6422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900" u="none" strike="noStrike">
                          <a:effectLst/>
                        </a:rPr>
                        <a:t>г. Новоалтайск</a:t>
                      </a:r>
                      <a:endParaRPr lang="ru-RU" sz="900" b="0" i="0" u="none" strike="noStrike">
                        <a:solidFill>
                          <a:srgbClr val="222A35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22" marR="6422" marT="6422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900" u="none" strike="noStrike" dirty="0">
                          <a:effectLst/>
                        </a:rPr>
                        <a:t>Новгородская область</a:t>
                      </a:r>
                      <a:endParaRPr lang="ru-RU" sz="900" b="0" i="0" u="none" strike="noStrike" dirty="0">
                        <a:solidFill>
                          <a:srgbClr val="222A35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22" marR="6422" marT="642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900" u="none" strike="noStrike">
                          <a:effectLst/>
                        </a:rPr>
                        <a:t>пос.Угловка</a:t>
                      </a:r>
                      <a:endParaRPr lang="ru-RU" sz="900" b="0" i="0" u="none" strike="noStrike">
                        <a:solidFill>
                          <a:srgbClr val="222A35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22" marR="6422" marT="6422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900" u="none" strike="noStrike">
                          <a:effectLst/>
                        </a:rPr>
                        <a:t>Ростовская область</a:t>
                      </a:r>
                      <a:endParaRPr lang="ru-RU" sz="900" b="0" i="0" u="none" strike="noStrike">
                        <a:solidFill>
                          <a:srgbClr val="222A35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22" marR="6422" marT="642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900" u="none" strike="noStrike">
                          <a:effectLst/>
                        </a:rPr>
                        <a:t>г. Донецк</a:t>
                      </a:r>
                      <a:endParaRPr lang="ru-RU" sz="900" b="0" i="0" u="none" strike="noStrike">
                        <a:solidFill>
                          <a:srgbClr val="222A35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22" marR="6422" marT="6422" marB="0" anchor="b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414"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900" u="none" strike="noStrike">
                          <a:effectLst/>
                        </a:rPr>
                        <a:t>Алтайский край</a:t>
                      </a:r>
                      <a:endParaRPr lang="ru-RU" sz="900" b="0" i="0" u="none" strike="noStrike">
                        <a:solidFill>
                          <a:srgbClr val="222A35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22" marR="6422" marT="6422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900" u="none" strike="noStrike">
                          <a:effectLst/>
                        </a:rPr>
                        <a:t>г. Заринск</a:t>
                      </a:r>
                      <a:endParaRPr lang="ru-RU" sz="900" b="0" i="0" u="none" strike="noStrike">
                        <a:solidFill>
                          <a:srgbClr val="222A35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22" marR="6422" marT="6422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900" u="none" strike="noStrike" dirty="0">
                          <a:effectLst/>
                        </a:rPr>
                        <a:t>Новосибирская область</a:t>
                      </a:r>
                      <a:endParaRPr lang="ru-RU" sz="900" b="0" i="0" u="none" strike="noStrike" dirty="0">
                        <a:solidFill>
                          <a:srgbClr val="222A35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22" marR="6422" marT="642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900" u="none" strike="noStrike">
                          <a:effectLst/>
                        </a:rPr>
                        <a:t>пос. Линево</a:t>
                      </a:r>
                      <a:endParaRPr lang="ru-RU" sz="900" b="0" i="0" u="none" strike="noStrike">
                        <a:solidFill>
                          <a:srgbClr val="222A35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22" marR="6422" marT="6422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900" u="none" strike="noStrike">
                          <a:effectLst/>
                        </a:rPr>
                        <a:t>Ростовская область</a:t>
                      </a:r>
                      <a:endParaRPr lang="ru-RU" sz="900" b="0" i="0" u="none" strike="noStrike">
                        <a:solidFill>
                          <a:srgbClr val="222A35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22" marR="6422" marT="642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900" u="none" strike="noStrike">
                          <a:effectLst/>
                        </a:rPr>
                        <a:t>г. Зверево</a:t>
                      </a:r>
                      <a:endParaRPr lang="ru-RU" sz="900" b="0" i="0" u="none" strike="noStrike">
                        <a:solidFill>
                          <a:srgbClr val="222A35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22" marR="6422" marT="6422" marB="0" anchor="b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414"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900" u="none" strike="noStrike" dirty="0">
                          <a:effectLst/>
                        </a:rPr>
                        <a:t>Белгородская область</a:t>
                      </a:r>
                      <a:endParaRPr lang="ru-RU" sz="900" b="0" i="0" u="none" strike="noStrike" dirty="0">
                        <a:solidFill>
                          <a:srgbClr val="222A35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22" marR="6422" marT="6422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900" u="none" strike="noStrike">
                          <a:effectLst/>
                        </a:rPr>
                        <a:t>г. Губкин</a:t>
                      </a:r>
                      <a:endParaRPr lang="ru-RU" sz="900" b="0" i="0" u="none" strike="noStrike">
                        <a:solidFill>
                          <a:srgbClr val="222A35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22" marR="6422" marT="6422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900" u="none" strike="noStrike">
                          <a:effectLst/>
                        </a:rPr>
                        <a:t>Оренбургская область</a:t>
                      </a:r>
                      <a:endParaRPr lang="ru-RU" sz="900" b="0" i="0" u="none" strike="noStrike">
                        <a:solidFill>
                          <a:srgbClr val="222A35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22" marR="6422" marT="642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900" u="none" strike="noStrike">
                          <a:effectLst/>
                        </a:rPr>
                        <a:t>г. Новотроицк</a:t>
                      </a:r>
                      <a:endParaRPr lang="ru-RU" sz="900" b="0" i="0" u="none" strike="noStrike">
                        <a:solidFill>
                          <a:srgbClr val="222A35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22" marR="6422" marT="6422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900" u="none" strike="noStrike">
                          <a:effectLst/>
                        </a:rPr>
                        <a:t>Ростовская область</a:t>
                      </a:r>
                      <a:endParaRPr lang="ru-RU" sz="900" b="0" i="0" u="none" strike="noStrike">
                        <a:solidFill>
                          <a:srgbClr val="222A35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22" marR="6422" marT="642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900" u="none" strike="noStrike">
                          <a:effectLst/>
                        </a:rPr>
                        <a:t>г. Гуково</a:t>
                      </a:r>
                      <a:endParaRPr lang="ru-RU" sz="900" b="0" i="0" u="none" strike="noStrike">
                        <a:solidFill>
                          <a:srgbClr val="222A35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22" marR="6422" marT="6422" marB="0" anchor="b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414"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900" u="none" strike="noStrike" dirty="0">
                          <a:effectLst/>
                        </a:rPr>
                        <a:t>Вологодская область</a:t>
                      </a:r>
                      <a:endParaRPr lang="ru-RU" sz="900" b="0" i="0" u="none" strike="noStrike" dirty="0">
                        <a:solidFill>
                          <a:srgbClr val="222A35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22" marR="6422" marT="6422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900" u="none" strike="noStrike" dirty="0">
                          <a:effectLst/>
                        </a:rPr>
                        <a:t>г. Череповец</a:t>
                      </a:r>
                      <a:endParaRPr lang="ru-RU" sz="900" b="0" i="0" u="none" strike="noStrike" dirty="0">
                        <a:solidFill>
                          <a:srgbClr val="222A35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22" marR="6422" marT="6422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900" u="none" strike="noStrike" dirty="0">
                          <a:effectLst/>
                        </a:rPr>
                        <a:t>Пензенская область</a:t>
                      </a:r>
                      <a:endParaRPr lang="ru-RU" sz="900" b="0" i="0" u="none" strike="noStrike" dirty="0">
                        <a:solidFill>
                          <a:srgbClr val="222A35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22" marR="6422" marT="642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900" u="none" strike="noStrike">
                          <a:effectLst/>
                        </a:rPr>
                        <a:t>г. Сердобск</a:t>
                      </a:r>
                      <a:endParaRPr lang="ru-RU" sz="900" b="0" i="0" u="none" strike="noStrike">
                        <a:solidFill>
                          <a:srgbClr val="222A35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22" marR="6422" marT="6422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900" u="none" strike="noStrike">
                          <a:effectLst/>
                        </a:rPr>
                        <a:t>Рязанская область</a:t>
                      </a:r>
                      <a:endParaRPr lang="ru-RU" sz="900" b="0" i="0" u="none" strike="noStrike">
                        <a:solidFill>
                          <a:srgbClr val="222A35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22" marR="6422" marT="642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900" u="none" strike="noStrike">
                          <a:effectLst/>
                        </a:rPr>
                        <a:t>пос. Лесной</a:t>
                      </a:r>
                      <a:endParaRPr lang="ru-RU" sz="900" b="0" i="0" u="none" strike="noStrike">
                        <a:solidFill>
                          <a:srgbClr val="222A35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22" marR="6422" marT="6422" marB="0" anchor="b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0414"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900" u="none" strike="noStrike" dirty="0">
                          <a:effectLst/>
                        </a:rPr>
                        <a:t>Воронежская область</a:t>
                      </a:r>
                      <a:endParaRPr lang="ru-RU" sz="900" b="0" i="0" u="none" strike="noStrike" dirty="0">
                        <a:solidFill>
                          <a:srgbClr val="222A35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22" marR="6422" marT="6422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900" u="none" strike="noStrike" dirty="0">
                          <a:effectLst/>
                        </a:rPr>
                        <a:t>г. Павловск</a:t>
                      </a:r>
                      <a:endParaRPr lang="ru-RU" sz="900" b="0" i="0" u="none" strike="noStrike" dirty="0">
                        <a:solidFill>
                          <a:srgbClr val="222A35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22" marR="6422" marT="6422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900" u="none" strike="noStrike">
                          <a:effectLst/>
                        </a:rPr>
                        <a:t>Пермский край</a:t>
                      </a:r>
                      <a:endParaRPr lang="ru-RU" sz="900" b="0" i="0" u="none" strike="noStrike">
                        <a:solidFill>
                          <a:srgbClr val="222A35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22" marR="6422" marT="642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900" u="none" strike="noStrike">
                          <a:effectLst/>
                        </a:rPr>
                        <a:t>г. Чусовой</a:t>
                      </a:r>
                      <a:endParaRPr lang="ru-RU" sz="900" b="0" i="0" u="none" strike="noStrike">
                        <a:solidFill>
                          <a:srgbClr val="222A35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22" marR="6422" marT="6422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900" u="none" strike="noStrike">
                          <a:effectLst/>
                        </a:rPr>
                        <a:t>Самарская область</a:t>
                      </a:r>
                      <a:endParaRPr lang="ru-RU" sz="900" b="0" i="0" u="none" strike="noStrike">
                        <a:solidFill>
                          <a:srgbClr val="222A35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22" marR="6422" marT="642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900" u="none" strike="noStrike">
                          <a:effectLst/>
                        </a:rPr>
                        <a:t>г. Тольятти</a:t>
                      </a:r>
                      <a:endParaRPr lang="ru-RU" sz="900" b="0" i="0" u="none" strike="noStrike">
                        <a:solidFill>
                          <a:srgbClr val="222A35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22" marR="6422" marT="6422" marB="0" anchor="b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80414"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900" u="none" strike="noStrike" dirty="0">
                          <a:effectLst/>
                        </a:rPr>
                        <a:t>Забайкальский край</a:t>
                      </a:r>
                      <a:endParaRPr lang="ru-RU" sz="900" b="0" i="0" u="none" strike="noStrike" dirty="0">
                        <a:solidFill>
                          <a:srgbClr val="222A35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22" marR="6422" marT="6422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900" u="none" strike="noStrike" dirty="0">
                          <a:effectLst/>
                        </a:rPr>
                        <a:t>г. </a:t>
                      </a:r>
                      <a:r>
                        <a:rPr lang="ru-RU" sz="900" u="none" strike="noStrike" dirty="0" err="1">
                          <a:effectLst/>
                        </a:rPr>
                        <a:t>Краснокаменск</a:t>
                      </a:r>
                      <a:endParaRPr lang="ru-RU" sz="900" b="0" i="0" u="none" strike="noStrike" dirty="0">
                        <a:solidFill>
                          <a:srgbClr val="222A35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22" marR="6422" marT="6422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900" u="none" strike="noStrike">
                          <a:effectLst/>
                        </a:rPr>
                        <a:t>Республика Башкортостан</a:t>
                      </a:r>
                      <a:endParaRPr lang="ru-RU" sz="900" b="0" i="0" u="none" strike="noStrike">
                        <a:solidFill>
                          <a:srgbClr val="222A35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22" marR="6422" marT="642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900" u="none" strike="noStrike">
                          <a:effectLst/>
                        </a:rPr>
                        <a:t>г. Белебей</a:t>
                      </a:r>
                      <a:endParaRPr lang="ru-RU" sz="900" b="0" i="0" u="none" strike="noStrike">
                        <a:solidFill>
                          <a:srgbClr val="222A35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22" marR="6422" marT="6422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900" u="none" strike="noStrike">
                          <a:effectLst/>
                        </a:rPr>
                        <a:t>Саратовская область</a:t>
                      </a:r>
                      <a:endParaRPr lang="ru-RU" sz="900" b="0" i="0" u="none" strike="noStrike">
                        <a:solidFill>
                          <a:srgbClr val="222A35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22" marR="6422" marT="642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900" u="none" strike="noStrike">
                          <a:effectLst/>
                        </a:rPr>
                        <a:t>г. Петровск</a:t>
                      </a:r>
                      <a:endParaRPr lang="ru-RU" sz="900" b="0" i="0" u="none" strike="noStrike">
                        <a:solidFill>
                          <a:srgbClr val="222A35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22" marR="6422" marT="6422" marB="0" anchor="b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80414"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900" u="none" strike="noStrike" dirty="0">
                          <a:effectLst/>
                        </a:rPr>
                        <a:t>Иркутская область</a:t>
                      </a:r>
                      <a:endParaRPr lang="ru-RU" sz="900" b="0" i="0" u="none" strike="noStrike" dirty="0">
                        <a:solidFill>
                          <a:srgbClr val="222A35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22" marR="6422" marT="6422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900" u="none" strike="noStrike" dirty="0">
                          <a:effectLst/>
                        </a:rPr>
                        <a:t>г. Саянск</a:t>
                      </a:r>
                      <a:endParaRPr lang="ru-RU" sz="900" b="0" i="0" u="none" strike="noStrike" dirty="0">
                        <a:solidFill>
                          <a:srgbClr val="222A35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22" marR="6422" marT="6422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900" u="none" strike="noStrike">
                          <a:effectLst/>
                        </a:rPr>
                        <a:t>Республика Башкортостан</a:t>
                      </a:r>
                      <a:endParaRPr lang="ru-RU" sz="900" b="0" i="0" u="none" strike="noStrike">
                        <a:solidFill>
                          <a:srgbClr val="222A35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22" marR="6422" marT="642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900" u="none" strike="noStrike" dirty="0">
                          <a:effectLst/>
                        </a:rPr>
                        <a:t>г. Кумертау</a:t>
                      </a:r>
                      <a:endParaRPr lang="ru-RU" sz="900" b="0" i="0" u="none" strike="noStrike" dirty="0">
                        <a:solidFill>
                          <a:srgbClr val="222A35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22" marR="6422" marT="6422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900" u="none" strike="noStrike">
                          <a:effectLst/>
                        </a:rPr>
                        <a:t>Свердловская область</a:t>
                      </a:r>
                      <a:endParaRPr lang="ru-RU" sz="900" b="0" i="0" u="none" strike="noStrike">
                        <a:solidFill>
                          <a:srgbClr val="222A35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22" marR="6422" marT="642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900" u="none" strike="noStrike">
                          <a:effectLst/>
                        </a:rPr>
                        <a:t>г. Краснотурьинск</a:t>
                      </a:r>
                      <a:endParaRPr lang="ru-RU" sz="900" b="0" i="0" u="none" strike="noStrike">
                        <a:solidFill>
                          <a:srgbClr val="222A35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22" marR="6422" marT="6422" marB="0" anchor="b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80414"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900" u="none" strike="noStrike" dirty="0">
                          <a:effectLst/>
                        </a:rPr>
                        <a:t>Иркутская область</a:t>
                      </a:r>
                      <a:endParaRPr lang="ru-RU" sz="900" b="0" i="0" u="none" strike="noStrike" dirty="0">
                        <a:solidFill>
                          <a:srgbClr val="222A35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22" marR="6422" marT="6422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900" u="none" strike="noStrike" dirty="0">
                          <a:effectLst/>
                        </a:rPr>
                        <a:t>г. Черемхово</a:t>
                      </a:r>
                      <a:endParaRPr lang="ru-RU" sz="900" b="0" i="0" u="none" strike="noStrike" dirty="0">
                        <a:solidFill>
                          <a:srgbClr val="222A35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22" marR="6422" marT="6422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900" u="none" strike="noStrike">
                          <a:effectLst/>
                        </a:rPr>
                        <a:t>Республика Бурятия</a:t>
                      </a:r>
                      <a:endParaRPr lang="ru-RU" sz="900" b="0" i="0" u="none" strike="noStrike">
                        <a:solidFill>
                          <a:srgbClr val="222A35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22" marR="6422" marT="642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900" u="none" strike="noStrike">
                          <a:effectLst/>
                        </a:rPr>
                        <a:t>пос. Селенгинск</a:t>
                      </a:r>
                      <a:endParaRPr lang="ru-RU" sz="900" b="0" i="0" u="none" strike="noStrike">
                        <a:solidFill>
                          <a:srgbClr val="222A35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22" marR="6422" marT="6422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900" u="none" strike="noStrike">
                          <a:effectLst/>
                        </a:rPr>
                        <a:t>Смоленская область</a:t>
                      </a:r>
                      <a:endParaRPr lang="ru-RU" sz="900" b="0" i="0" u="none" strike="noStrike">
                        <a:solidFill>
                          <a:srgbClr val="222A35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22" marR="6422" marT="642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900" u="none" strike="noStrike">
                          <a:effectLst/>
                        </a:rPr>
                        <a:t>г. Дорогобуж</a:t>
                      </a:r>
                      <a:endParaRPr lang="ru-RU" sz="900" b="0" i="0" u="none" strike="noStrike">
                        <a:solidFill>
                          <a:srgbClr val="222A35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22" marR="6422" marT="6422" marB="0" anchor="b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80414"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900" u="none" strike="noStrike">
                          <a:effectLst/>
                        </a:rPr>
                        <a:t>Иркутская область</a:t>
                      </a:r>
                      <a:endParaRPr lang="ru-RU" sz="900" b="0" i="0" u="none" strike="noStrike">
                        <a:solidFill>
                          <a:srgbClr val="222A35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22" marR="6422" marT="6422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900" u="none" strike="noStrike" dirty="0">
                          <a:effectLst/>
                        </a:rPr>
                        <a:t>г. Усолье-Сибирское</a:t>
                      </a:r>
                      <a:endParaRPr lang="ru-RU" sz="900" b="0" i="0" u="none" strike="noStrike" dirty="0">
                        <a:solidFill>
                          <a:srgbClr val="222A35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22" marR="6422" marT="6422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900" u="none" strike="noStrike">
                          <a:effectLst/>
                        </a:rPr>
                        <a:t>Республика Дагестан</a:t>
                      </a:r>
                      <a:endParaRPr lang="ru-RU" sz="900" b="0" i="0" u="none" strike="noStrike">
                        <a:solidFill>
                          <a:srgbClr val="222A35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22" marR="6422" marT="642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900" u="none" strike="noStrike" dirty="0">
                          <a:effectLst/>
                        </a:rPr>
                        <a:t>г. Каспийск</a:t>
                      </a:r>
                      <a:endParaRPr lang="ru-RU" sz="900" b="0" i="0" u="none" strike="noStrike" dirty="0">
                        <a:solidFill>
                          <a:srgbClr val="222A35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22" marR="6422" marT="6422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900" u="none" strike="noStrike">
                          <a:effectLst/>
                        </a:rPr>
                        <a:t>Ставропольский край</a:t>
                      </a:r>
                      <a:endParaRPr lang="ru-RU" sz="900" b="0" i="0" u="none" strike="noStrike">
                        <a:solidFill>
                          <a:srgbClr val="222A35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22" marR="6422" marT="642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900" u="none" strike="noStrike">
                          <a:effectLst/>
                        </a:rPr>
                        <a:t>г. Невинномысск</a:t>
                      </a:r>
                      <a:endParaRPr lang="ru-RU" sz="900" b="0" i="0" u="none" strike="noStrike">
                        <a:solidFill>
                          <a:srgbClr val="222A35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22" marR="6422" marT="6422" marB="0" anchor="b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80414"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900" u="none" strike="noStrike">
                          <a:effectLst/>
                        </a:rPr>
                        <a:t>Калужская область</a:t>
                      </a:r>
                      <a:endParaRPr lang="ru-RU" sz="900" b="0" i="0" u="none" strike="noStrike">
                        <a:solidFill>
                          <a:srgbClr val="222A35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22" marR="6422" marT="6422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900" u="none" strike="noStrike" dirty="0">
                          <a:effectLst/>
                        </a:rPr>
                        <a:t>г. Сосенский</a:t>
                      </a:r>
                      <a:endParaRPr lang="ru-RU" sz="900" b="0" i="0" u="none" strike="noStrike" dirty="0">
                        <a:solidFill>
                          <a:srgbClr val="222A35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22" marR="6422" marT="6422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900" u="none" strike="noStrike">
                          <a:effectLst/>
                        </a:rPr>
                        <a:t>Республика Карелия</a:t>
                      </a:r>
                      <a:endParaRPr lang="ru-RU" sz="900" b="0" i="0" u="none" strike="noStrike">
                        <a:solidFill>
                          <a:srgbClr val="222A35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22" marR="6422" marT="642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900" u="none" strike="noStrike">
                          <a:effectLst/>
                        </a:rPr>
                        <a:t>г. Кондопога</a:t>
                      </a:r>
                      <a:endParaRPr lang="ru-RU" sz="900" b="0" i="0" u="none" strike="noStrike">
                        <a:solidFill>
                          <a:srgbClr val="222A35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22" marR="6422" marT="6422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900" u="none" strike="noStrike">
                          <a:effectLst/>
                        </a:rPr>
                        <a:t>Тамбовская область</a:t>
                      </a:r>
                      <a:endParaRPr lang="ru-RU" sz="900" b="0" i="0" u="none" strike="noStrike">
                        <a:solidFill>
                          <a:srgbClr val="222A35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22" marR="6422" marT="642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900" u="none" strike="noStrike">
                          <a:effectLst/>
                        </a:rPr>
                        <a:t>г. Котовск</a:t>
                      </a:r>
                      <a:endParaRPr lang="ru-RU" sz="900" b="0" i="0" u="none" strike="noStrike">
                        <a:solidFill>
                          <a:srgbClr val="222A35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22" marR="6422" marT="6422" marB="0" anchor="b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80414"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900" u="none" strike="noStrike" dirty="0">
                          <a:effectLst/>
                        </a:rPr>
                        <a:t>Кемеровская область</a:t>
                      </a:r>
                      <a:endParaRPr lang="ru-RU" sz="900" b="0" i="0" u="none" strike="noStrike" dirty="0">
                        <a:solidFill>
                          <a:srgbClr val="222A35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22" marR="6422" marT="6422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900" u="none" strike="noStrike" dirty="0">
                          <a:effectLst/>
                        </a:rPr>
                        <a:t>г. Новокузнецк</a:t>
                      </a:r>
                      <a:endParaRPr lang="ru-RU" sz="900" b="0" i="0" u="none" strike="noStrike" dirty="0">
                        <a:solidFill>
                          <a:srgbClr val="222A35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22" marR="6422" marT="6422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900" u="none" strike="noStrike">
                          <a:effectLst/>
                        </a:rPr>
                        <a:t>Республика Карелия</a:t>
                      </a:r>
                      <a:endParaRPr lang="ru-RU" sz="900" b="0" i="0" u="none" strike="noStrike">
                        <a:solidFill>
                          <a:srgbClr val="222A35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22" marR="6422" marT="642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900" u="none" strike="noStrike" dirty="0">
                          <a:effectLst/>
                        </a:rPr>
                        <a:t>пос. Надвоицы</a:t>
                      </a:r>
                      <a:endParaRPr lang="ru-RU" sz="900" b="0" i="0" u="none" strike="noStrike" dirty="0">
                        <a:solidFill>
                          <a:srgbClr val="222A35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22" marR="6422" marT="6422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900" u="none" strike="noStrike">
                          <a:effectLst/>
                        </a:rPr>
                        <a:t>Тульская область</a:t>
                      </a:r>
                      <a:endParaRPr lang="ru-RU" sz="900" b="0" i="0" u="none" strike="noStrike">
                        <a:solidFill>
                          <a:srgbClr val="222A35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22" marR="6422" marT="642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900" u="none" strike="noStrike">
                          <a:effectLst/>
                        </a:rPr>
                        <a:t>г. Ефремов</a:t>
                      </a:r>
                      <a:endParaRPr lang="ru-RU" sz="900" b="0" i="0" u="none" strike="noStrike">
                        <a:solidFill>
                          <a:srgbClr val="222A35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22" marR="6422" marT="6422" marB="0" anchor="b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80414"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900" u="none" strike="noStrike" dirty="0">
                          <a:effectLst/>
                        </a:rPr>
                        <a:t>Кемеровская область</a:t>
                      </a:r>
                      <a:endParaRPr lang="ru-RU" sz="900" b="0" i="0" u="none" strike="noStrike" dirty="0">
                        <a:solidFill>
                          <a:srgbClr val="222A35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22" marR="6422" marT="6422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900" u="none" strike="noStrike" dirty="0">
                          <a:effectLst/>
                        </a:rPr>
                        <a:t>г. Анжеро-Судженск</a:t>
                      </a:r>
                      <a:endParaRPr lang="ru-RU" sz="900" b="0" i="0" u="none" strike="noStrike" dirty="0">
                        <a:solidFill>
                          <a:srgbClr val="222A35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22" marR="6422" marT="6422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900" u="none" strike="noStrike">
                          <a:effectLst/>
                        </a:rPr>
                        <a:t>Республика Коми</a:t>
                      </a:r>
                      <a:endParaRPr lang="ru-RU" sz="900" b="0" i="0" u="none" strike="noStrike">
                        <a:solidFill>
                          <a:srgbClr val="222A35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22" marR="6422" marT="642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900" u="none" strike="noStrike" dirty="0">
                          <a:effectLst/>
                        </a:rPr>
                        <a:t>г. </a:t>
                      </a:r>
                      <a:r>
                        <a:rPr lang="ru-RU" sz="900" u="none" strike="noStrike" dirty="0" err="1">
                          <a:effectLst/>
                        </a:rPr>
                        <a:t>Емва</a:t>
                      </a:r>
                      <a:endParaRPr lang="ru-RU" sz="900" b="0" i="0" u="none" strike="noStrike" dirty="0">
                        <a:solidFill>
                          <a:srgbClr val="222A35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22" marR="6422" marT="6422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900" u="none" strike="noStrike">
                          <a:effectLst/>
                        </a:rPr>
                        <a:t>Удмуртская Республика</a:t>
                      </a:r>
                      <a:endParaRPr lang="ru-RU" sz="900" b="0" i="0" u="none" strike="noStrike">
                        <a:solidFill>
                          <a:srgbClr val="222A35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22" marR="6422" marT="642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900" u="none" strike="noStrike">
                          <a:effectLst/>
                        </a:rPr>
                        <a:t>г. Сарапул</a:t>
                      </a:r>
                      <a:endParaRPr lang="ru-RU" sz="900" b="0" i="0" u="none" strike="noStrike">
                        <a:solidFill>
                          <a:srgbClr val="222A35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22" marR="6422" marT="6422" marB="0" anchor="b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80414"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900" u="none" strike="noStrike">
                          <a:effectLst/>
                        </a:rPr>
                        <a:t>Кемеровская область</a:t>
                      </a:r>
                      <a:endParaRPr lang="ru-RU" sz="900" b="0" i="0" u="none" strike="noStrike">
                        <a:solidFill>
                          <a:srgbClr val="222A35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22" marR="6422" marT="6422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900" u="none" strike="noStrike" dirty="0">
                          <a:effectLst/>
                        </a:rPr>
                        <a:t>г. Юрга</a:t>
                      </a:r>
                      <a:endParaRPr lang="ru-RU" sz="900" b="0" i="0" u="none" strike="noStrike" dirty="0">
                        <a:solidFill>
                          <a:srgbClr val="222A35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22" marR="6422" marT="6422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900" u="none" strike="noStrike">
                          <a:effectLst/>
                        </a:rPr>
                        <a:t>Республика Мордовия</a:t>
                      </a:r>
                      <a:endParaRPr lang="ru-RU" sz="900" b="0" i="0" u="none" strike="noStrike">
                        <a:solidFill>
                          <a:srgbClr val="222A35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22" marR="6422" marT="642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900" u="none" strike="noStrike" dirty="0">
                          <a:effectLst/>
                        </a:rPr>
                        <a:t>г. Рузаевка</a:t>
                      </a:r>
                      <a:endParaRPr lang="ru-RU" sz="900" b="0" i="0" u="none" strike="noStrike" dirty="0">
                        <a:solidFill>
                          <a:srgbClr val="222A35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22" marR="6422" marT="6422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900" u="none" strike="noStrike">
                          <a:effectLst/>
                        </a:rPr>
                        <a:t>Ульяновская область</a:t>
                      </a:r>
                      <a:endParaRPr lang="ru-RU" sz="900" b="0" i="0" u="none" strike="noStrike">
                        <a:solidFill>
                          <a:srgbClr val="222A35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22" marR="6422" marT="642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900" u="none" strike="noStrike">
                          <a:effectLst/>
                        </a:rPr>
                        <a:t>г. Димитровград</a:t>
                      </a:r>
                      <a:endParaRPr lang="ru-RU" sz="900" b="0" i="0" u="none" strike="noStrike">
                        <a:solidFill>
                          <a:srgbClr val="222A35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22" marR="6422" marT="6422" marB="0" anchor="b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80414"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900" u="none" strike="noStrike">
                          <a:effectLst/>
                        </a:rPr>
                        <a:t>Кировская область</a:t>
                      </a:r>
                      <a:endParaRPr lang="ru-RU" sz="900" b="0" i="0" u="none" strike="noStrike">
                        <a:solidFill>
                          <a:srgbClr val="222A35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22" marR="6422" marT="6422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900" u="none" strike="noStrike" dirty="0">
                          <a:effectLst/>
                        </a:rPr>
                        <a:t>г. Вятские Поляны</a:t>
                      </a:r>
                      <a:endParaRPr lang="ru-RU" sz="900" b="0" i="0" u="none" strike="noStrike" dirty="0">
                        <a:solidFill>
                          <a:srgbClr val="222A35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22" marR="6422" marT="6422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900" u="none" strike="noStrike">
                          <a:effectLst/>
                        </a:rPr>
                        <a:t>Республика Татарстан</a:t>
                      </a:r>
                      <a:endParaRPr lang="ru-RU" sz="900" b="0" i="0" u="none" strike="noStrike">
                        <a:solidFill>
                          <a:srgbClr val="222A35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22" marR="6422" marT="642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900" u="none" strike="noStrike" dirty="0">
                          <a:effectLst/>
                        </a:rPr>
                        <a:t>г. Зеленодольск</a:t>
                      </a:r>
                      <a:endParaRPr lang="ru-RU" sz="900" b="0" i="0" u="none" strike="noStrike" dirty="0">
                        <a:solidFill>
                          <a:srgbClr val="222A35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22" marR="6422" marT="6422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900" u="none" strike="noStrike">
                          <a:effectLst/>
                        </a:rPr>
                        <a:t>Челябинская область</a:t>
                      </a:r>
                      <a:endParaRPr lang="ru-RU" sz="900" b="0" i="0" u="none" strike="noStrike">
                        <a:solidFill>
                          <a:srgbClr val="222A35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22" marR="6422" marT="642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900" u="none" strike="noStrike">
                          <a:effectLst/>
                        </a:rPr>
                        <a:t>г. Бакал</a:t>
                      </a:r>
                      <a:endParaRPr lang="ru-RU" sz="900" b="0" i="0" u="none" strike="noStrike">
                        <a:solidFill>
                          <a:srgbClr val="222A35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22" marR="6422" marT="6422" marB="0" anchor="b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80414"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900" u="none" strike="noStrike" dirty="0">
                          <a:effectLst/>
                        </a:rPr>
                        <a:t>Красноярский край</a:t>
                      </a:r>
                      <a:endParaRPr lang="ru-RU" sz="900" b="0" i="0" u="none" strike="noStrike" dirty="0">
                        <a:solidFill>
                          <a:srgbClr val="222A35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22" marR="6422" marT="6422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900" u="none" strike="noStrike" dirty="0">
                          <a:effectLst/>
                        </a:rPr>
                        <a:t>г. Железногорск (ЗАТО)</a:t>
                      </a:r>
                      <a:endParaRPr lang="ru-RU" sz="900" b="0" i="0" u="none" strike="noStrike" dirty="0">
                        <a:solidFill>
                          <a:srgbClr val="222A35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22" marR="6422" marT="6422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900" u="none" strike="noStrike">
                          <a:effectLst/>
                        </a:rPr>
                        <a:t>Республика Татарстан</a:t>
                      </a:r>
                      <a:endParaRPr lang="ru-RU" sz="900" b="0" i="0" u="none" strike="noStrike">
                        <a:solidFill>
                          <a:srgbClr val="222A35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22" marR="6422" marT="642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900" u="none" strike="noStrike" dirty="0">
                          <a:effectLst/>
                        </a:rPr>
                        <a:t>г. Набережные Челны</a:t>
                      </a:r>
                      <a:endParaRPr lang="ru-RU" sz="900" b="0" i="0" u="none" strike="noStrike" dirty="0">
                        <a:solidFill>
                          <a:srgbClr val="222A35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22" marR="6422" marT="6422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900" u="none" strike="noStrike">
                          <a:effectLst/>
                        </a:rPr>
                        <a:t>Челябинская область</a:t>
                      </a:r>
                      <a:endParaRPr lang="ru-RU" sz="900" b="0" i="0" u="none" strike="noStrike">
                        <a:solidFill>
                          <a:srgbClr val="222A35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22" marR="6422" marT="642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900" u="none" strike="noStrike">
                          <a:effectLst/>
                        </a:rPr>
                        <a:t>г. Верхний Уфалей</a:t>
                      </a:r>
                      <a:endParaRPr lang="ru-RU" sz="900" b="0" i="0" u="none" strike="noStrike">
                        <a:solidFill>
                          <a:srgbClr val="222A35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22" marR="6422" marT="6422" marB="0" anchor="b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80414"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900" u="none" strike="noStrike" dirty="0">
                          <a:effectLst/>
                        </a:rPr>
                        <a:t>Курганская область</a:t>
                      </a:r>
                      <a:endParaRPr lang="ru-RU" sz="900" b="0" i="0" u="none" strike="noStrike" dirty="0">
                        <a:solidFill>
                          <a:srgbClr val="222A35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22" marR="6422" marT="6422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900" u="none" strike="noStrike" dirty="0">
                          <a:effectLst/>
                        </a:rPr>
                        <a:t>г. Долматова</a:t>
                      </a:r>
                      <a:endParaRPr lang="ru-RU" sz="900" b="0" i="0" u="none" strike="noStrike" dirty="0">
                        <a:solidFill>
                          <a:srgbClr val="222A35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22" marR="6422" marT="6422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900" u="none" strike="noStrike">
                          <a:effectLst/>
                        </a:rPr>
                        <a:t>Республика Татарстан</a:t>
                      </a:r>
                      <a:endParaRPr lang="ru-RU" sz="900" b="0" i="0" u="none" strike="noStrike">
                        <a:solidFill>
                          <a:srgbClr val="222A35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22" marR="6422" marT="642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900" u="none" strike="noStrike" dirty="0">
                          <a:effectLst/>
                        </a:rPr>
                        <a:t>г. Нижнекамск</a:t>
                      </a:r>
                      <a:endParaRPr lang="ru-RU" sz="900" b="0" i="0" u="none" strike="noStrike" dirty="0">
                        <a:solidFill>
                          <a:srgbClr val="222A35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22" marR="6422" marT="6422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900" u="none" strike="noStrike">
                          <a:effectLst/>
                        </a:rPr>
                        <a:t>Челябинская область</a:t>
                      </a:r>
                      <a:endParaRPr lang="ru-RU" sz="900" b="0" i="0" u="none" strike="noStrike">
                        <a:solidFill>
                          <a:srgbClr val="222A35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22" marR="6422" marT="642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900" u="none" strike="noStrike">
                          <a:effectLst/>
                        </a:rPr>
                        <a:t>г. Озерск (ЗАТО)</a:t>
                      </a:r>
                      <a:endParaRPr lang="ru-RU" sz="900" b="0" i="0" u="none" strike="noStrike">
                        <a:solidFill>
                          <a:srgbClr val="222A35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22" marR="6422" marT="6422" marB="0" anchor="b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180414"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900" u="none" strike="noStrike" dirty="0">
                          <a:effectLst/>
                        </a:rPr>
                        <a:t>Курганская область</a:t>
                      </a:r>
                      <a:endParaRPr lang="ru-RU" sz="900" b="0" i="0" u="none" strike="noStrike" dirty="0">
                        <a:solidFill>
                          <a:srgbClr val="222A35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22" marR="6422" marT="6422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900" u="none" strike="noStrike" dirty="0">
                          <a:effectLst/>
                        </a:rPr>
                        <a:t>пос. Варгаши</a:t>
                      </a:r>
                      <a:endParaRPr lang="ru-RU" sz="900" b="0" i="0" u="none" strike="noStrike" dirty="0">
                        <a:solidFill>
                          <a:srgbClr val="222A35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22" marR="6422" marT="6422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900" u="none" strike="noStrike">
                          <a:effectLst/>
                        </a:rPr>
                        <a:t>Республика Татарстан</a:t>
                      </a:r>
                      <a:endParaRPr lang="ru-RU" sz="900" b="0" i="0" u="none" strike="noStrike">
                        <a:solidFill>
                          <a:srgbClr val="222A35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22" marR="6422" marT="642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900" u="none" strike="noStrike" dirty="0">
                          <a:effectLst/>
                        </a:rPr>
                        <a:t>г. Чистополь</a:t>
                      </a:r>
                      <a:endParaRPr lang="ru-RU" sz="900" b="0" i="0" u="none" strike="noStrike" dirty="0">
                        <a:solidFill>
                          <a:srgbClr val="222A35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22" marR="6422" marT="6422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900" u="none" strike="noStrike">
                          <a:effectLst/>
                        </a:rPr>
                        <a:t>Челябинская область</a:t>
                      </a:r>
                      <a:endParaRPr lang="ru-RU" sz="900" b="0" i="0" u="none" strike="noStrike">
                        <a:solidFill>
                          <a:srgbClr val="222A35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22" marR="6422" marT="642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900" u="none" strike="noStrike">
                          <a:effectLst/>
                        </a:rPr>
                        <a:t>г. Снежинск (ЗАТО)</a:t>
                      </a:r>
                      <a:endParaRPr lang="ru-RU" sz="900" b="0" i="0" u="none" strike="noStrike">
                        <a:solidFill>
                          <a:srgbClr val="222A35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22" marR="6422" marT="6422" marB="0" anchor="b"/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180414"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900" u="none" strike="noStrike" dirty="0">
                          <a:effectLst/>
                        </a:rPr>
                        <a:t>Ленинградская область</a:t>
                      </a:r>
                      <a:endParaRPr lang="ru-RU" sz="900" b="0" i="0" u="none" strike="noStrike" dirty="0">
                        <a:solidFill>
                          <a:srgbClr val="222A35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22" marR="6422" marT="6422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900" u="none" strike="noStrike" dirty="0">
                          <a:effectLst/>
                        </a:rPr>
                        <a:t>г. Пикалево</a:t>
                      </a:r>
                      <a:endParaRPr lang="ru-RU" sz="900" b="0" i="0" u="none" strike="noStrike" dirty="0">
                        <a:solidFill>
                          <a:srgbClr val="222A35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22" marR="6422" marT="6422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900" u="none" strike="noStrike">
                          <a:effectLst/>
                        </a:rPr>
                        <a:t>Республика Хакасия</a:t>
                      </a:r>
                      <a:endParaRPr lang="ru-RU" sz="900" b="0" i="0" u="none" strike="noStrike">
                        <a:solidFill>
                          <a:srgbClr val="222A35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22" marR="6422" marT="642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900" u="none" strike="noStrike" dirty="0">
                          <a:effectLst/>
                        </a:rPr>
                        <a:t>г. Абаза</a:t>
                      </a:r>
                      <a:endParaRPr lang="ru-RU" sz="900" b="0" i="0" u="none" strike="noStrike" dirty="0">
                        <a:solidFill>
                          <a:srgbClr val="222A35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22" marR="6422" marT="6422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900" u="none" strike="noStrike" dirty="0">
                          <a:effectLst/>
                        </a:rPr>
                        <a:t>Чувашская республика</a:t>
                      </a:r>
                      <a:endParaRPr lang="ru-RU" sz="900" b="0" i="0" u="none" strike="noStrike" dirty="0">
                        <a:solidFill>
                          <a:srgbClr val="222A35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22" marR="6422" marT="642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900" u="none" strike="noStrike">
                          <a:effectLst/>
                        </a:rPr>
                        <a:t>г. Канаш</a:t>
                      </a:r>
                      <a:endParaRPr lang="ru-RU" sz="900" b="0" i="0" u="none" strike="noStrike">
                        <a:solidFill>
                          <a:srgbClr val="222A35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22" marR="6422" marT="6422" marB="0" anchor="b"/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180414"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900" u="none" strike="noStrike" dirty="0">
                          <a:effectLst/>
                        </a:rPr>
                        <a:t>Мурманская область</a:t>
                      </a:r>
                      <a:endParaRPr lang="ru-RU" sz="900" b="0" i="0" u="none" strike="noStrike" dirty="0">
                        <a:solidFill>
                          <a:srgbClr val="222A35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22" marR="6422" marT="6422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900" u="none" strike="noStrike" dirty="0">
                          <a:effectLst/>
                        </a:rPr>
                        <a:t>г. Кировск</a:t>
                      </a:r>
                      <a:endParaRPr lang="ru-RU" sz="900" b="0" i="0" u="none" strike="noStrike" dirty="0">
                        <a:solidFill>
                          <a:srgbClr val="222A35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22" marR="6422" marT="6422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22" marR="6422" marT="642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22" marR="6422" marT="6422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900" u="none" strike="noStrike" dirty="0">
                          <a:effectLst/>
                        </a:rPr>
                        <a:t>Ярославская область</a:t>
                      </a:r>
                      <a:endParaRPr lang="ru-RU" sz="900" b="0" i="0" u="none" strike="noStrike" dirty="0">
                        <a:solidFill>
                          <a:srgbClr val="222A35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22" marR="6422" marT="642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900" u="none" strike="noStrike" dirty="0">
                          <a:effectLst/>
                        </a:rPr>
                        <a:t>г. Гаврилов Ям</a:t>
                      </a:r>
                      <a:endParaRPr lang="ru-RU" sz="900" b="0" i="0" u="none" strike="noStrike" dirty="0">
                        <a:solidFill>
                          <a:srgbClr val="222A35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22" marR="6422" marT="6422" marB="0" anchor="b"/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180414"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900" u="none" strike="noStrike" dirty="0" smtClean="0">
                          <a:effectLst/>
                        </a:rPr>
                        <a:t>Ивановская </a:t>
                      </a:r>
                      <a:r>
                        <a:rPr lang="ru-RU" sz="900" u="none" strike="noStrike" dirty="0">
                          <a:effectLst/>
                        </a:rPr>
                        <a:t>область</a:t>
                      </a:r>
                      <a:endParaRPr lang="ru-RU" sz="900" b="0" i="0" u="none" strike="noStrike" dirty="0">
                        <a:solidFill>
                          <a:srgbClr val="222A35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22" marR="6422" marT="6422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900" u="none" strike="noStrike" dirty="0">
                          <a:effectLst/>
                        </a:rPr>
                        <a:t>г. </a:t>
                      </a:r>
                      <a:r>
                        <a:rPr lang="ru-RU" sz="900" u="none" strike="noStrike" dirty="0" smtClean="0">
                          <a:effectLst/>
                        </a:rPr>
                        <a:t>Наволоки</a:t>
                      </a:r>
                      <a:endParaRPr lang="ru-RU" sz="900" b="0" i="0" u="none" strike="noStrike" dirty="0">
                        <a:solidFill>
                          <a:srgbClr val="222A35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22" marR="6422" marT="6422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22" marR="6422" marT="642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22" marR="6422" marT="6422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900" u="none" strike="noStrike" dirty="0">
                          <a:effectLst/>
                        </a:rPr>
                        <a:t>Ярославская область</a:t>
                      </a:r>
                      <a:endParaRPr lang="ru-RU" sz="900" b="0" i="0" u="none" strike="noStrike" dirty="0">
                        <a:solidFill>
                          <a:srgbClr val="222A35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22" marR="6422" marT="642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900" u="none" strike="noStrike" dirty="0">
                          <a:effectLst/>
                        </a:rPr>
                        <a:t>г. Тутаев</a:t>
                      </a:r>
                      <a:endParaRPr lang="ru-RU" sz="900" b="0" i="0" u="none" strike="noStrike" dirty="0">
                        <a:solidFill>
                          <a:srgbClr val="222A35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22" marR="6422" marT="6422" marB="0" anchor="b"/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180414"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900" u="none" strike="noStrike" dirty="0" smtClean="0">
                          <a:effectLst/>
                        </a:rPr>
                        <a:t>Архангельская</a:t>
                      </a:r>
                      <a:r>
                        <a:rPr lang="ru-RU" sz="900" u="none" strike="noStrike" baseline="0" dirty="0" smtClean="0">
                          <a:effectLst/>
                        </a:rPr>
                        <a:t> область</a:t>
                      </a:r>
                      <a:endParaRPr lang="ru-RU" sz="900" b="0" i="0" u="none" strike="noStrike" dirty="0">
                        <a:solidFill>
                          <a:srgbClr val="222A35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22" marR="6422" marT="6422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900" u="none" strike="noStrike" dirty="0">
                          <a:effectLst/>
                        </a:rPr>
                        <a:t>г. Онега</a:t>
                      </a:r>
                      <a:endParaRPr lang="ru-RU" sz="900" b="0" i="0" u="none" strike="noStrike" dirty="0">
                        <a:solidFill>
                          <a:srgbClr val="222A35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22" marR="6422" marT="6422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22" marR="6422" marT="642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22" marR="6422" marT="6422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ru-RU" sz="900" b="0" i="0" u="none" strike="noStrike" dirty="0">
                        <a:solidFill>
                          <a:srgbClr val="222A35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22" marR="6422" marT="642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ru-RU" sz="900" b="0" i="0" u="none" strike="noStrike" dirty="0">
                        <a:solidFill>
                          <a:srgbClr val="222A35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22" marR="6422" marT="6422" marB="0" anchor="b"/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98202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07</a:t>
            </a:r>
            <a:endParaRPr lang="ru-RU" dirty="0"/>
          </a:p>
        </p:txBody>
      </p:sp>
      <p:sp>
        <p:nvSpPr>
          <p:cNvPr id="11" name="Заголовок 10"/>
          <p:cNvSpPr>
            <a:spLocks noGrp="1"/>
          </p:cNvSpPr>
          <p:nvPr>
            <p:ph type="title"/>
          </p:nvPr>
        </p:nvSpPr>
        <p:spPr>
          <a:xfrm>
            <a:off x="304803" y="323017"/>
            <a:ext cx="7846281" cy="540000"/>
          </a:xfrm>
        </p:spPr>
        <p:txBody>
          <a:bodyPr/>
          <a:lstStyle/>
          <a:p>
            <a:r>
              <a:rPr lang="ru-RU" dirty="0">
                <a:latin typeface="PT Sans" panose="020B0503020203020204" pitchFamily="34" charset="-52"/>
                <a:ea typeface="PT Sans" panose="020B0503020203020204" pitchFamily="34" charset="-52"/>
              </a:rPr>
              <a:t>Преимущества ТОСЭР в моногородах</a:t>
            </a:r>
            <a:br>
              <a:rPr lang="ru-RU" dirty="0">
                <a:latin typeface="PT Sans" panose="020B0503020203020204" pitchFamily="34" charset="-52"/>
                <a:ea typeface="PT Sans" panose="020B0503020203020204" pitchFamily="34" charset="-52"/>
              </a:rPr>
            </a:br>
            <a:r>
              <a:rPr lang="ru-RU" sz="2000" b="0" dirty="0">
                <a:latin typeface="PT Sans" panose="020B0503020203020204" pitchFamily="34" charset="-52"/>
                <a:ea typeface="PT Sans" panose="020B0503020203020204" pitchFamily="34" charset="-52"/>
              </a:rPr>
              <a:t>(в зависимости от региона)</a:t>
            </a:r>
          </a:p>
        </p:txBody>
      </p:sp>
      <p:graphicFrame>
        <p:nvGraphicFramePr>
          <p:cNvPr id="12" name="Таблица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4527101"/>
              </p:ext>
            </p:extLst>
          </p:nvPr>
        </p:nvGraphicFramePr>
        <p:xfrm>
          <a:off x="402270" y="1486718"/>
          <a:ext cx="8356626" cy="4486697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041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4702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967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6320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9733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54822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163205"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Налоговые льготы</a:t>
                      </a:r>
                      <a:endParaRPr lang="ru-RU" sz="1200" b="1" kern="12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4406" marR="84406" marT="42203" marB="42203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Налог на прибыль</a:t>
                      </a:r>
                      <a:endParaRPr lang="ru-RU" sz="1200" b="1" kern="12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4406" marR="84406" marT="42203" marB="42203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Налог на </a:t>
                      </a:r>
                    </a:p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имущество</a:t>
                      </a:r>
                      <a:endParaRPr lang="ru-RU" sz="1200" b="1" kern="12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4406" marR="84406" marT="42203" marB="42203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Земельный </a:t>
                      </a:r>
                      <a:endParaRPr lang="en-US" sz="1200" b="1" kern="1200" dirty="0" smtClean="0">
                        <a:solidFill>
                          <a:schemeClr val="accent1">
                            <a:lumMod val="7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налог</a:t>
                      </a:r>
                      <a:endParaRPr lang="ru-RU" sz="1200" b="1" kern="12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4406" marR="84406" marT="42203" marB="42203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НДС</a:t>
                      </a:r>
                      <a:endParaRPr lang="ru-RU" sz="1200" b="1" kern="12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4406" marR="84406" marT="42203" marB="42203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Страховые взносы</a:t>
                      </a:r>
                      <a:endParaRPr lang="ru-RU" sz="1200" b="1" kern="12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4406" marR="84406" marT="42203" marB="42203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82890"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Территория ТОР</a:t>
                      </a:r>
                      <a:endParaRPr lang="ru-RU" sz="1200" b="1" kern="12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4406" marR="84406" marT="42203" marB="42203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Федеральная часть налога:</a:t>
                      </a:r>
                    </a:p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0% - в течение 5 лет</a:t>
                      </a:r>
                    </a:p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Региональная часть налога:</a:t>
                      </a:r>
                    </a:p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Не более 5% - 1-5 годы</a:t>
                      </a:r>
                    </a:p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Не менее 10% -</a:t>
                      </a:r>
                      <a:r>
                        <a:rPr lang="en-US" sz="1200" kern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200" kern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6-10 годы </a:t>
                      </a:r>
                      <a:endParaRPr lang="ru-RU" sz="1200" kern="12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4406" marR="84406" marT="42203" marB="42203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0%</a:t>
                      </a:r>
                      <a:endParaRPr lang="ru-RU" sz="1200" kern="12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4406" marR="84406" marT="42203" marB="42203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0%</a:t>
                      </a:r>
                      <a:endParaRPr lang="ru-RU" sz="1200" kern="12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4406" marR="84406" marT="42203" marB="42203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10%-18%*</a:t>
                      </a:r>
                      <a:endParaRPr lang="ru-RU" sz="1200" kern="12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4406" marR="84406" marT="42203" marB="42203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Взносы в Пенсионный фонд</a:t>
                      </a:r>
                      <a:r>
                        <a:rPr lang="en-US" sz="1200" kern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200" kern="1200" baseline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200" kern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– 6%</a:t>
                      </a:r>
                    </a:p>
                    <a:p>
                      <a:pPr marL="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Взносы в фонд социального  страхования</a:t>
                      </a:r>
                      <a:r>
                        <a:rPr lang="ru-RU" sz="1200" kern="1200" baseline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200" kern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–  1,5%</a:t>
                      </a:r>
                    </a:p>
                    <a:p>
                      <a:pPr marL="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Взносы в фонд обязательного медицинского страхования</a:t>
                      </a:r>
                      <a:r>
                        <a:rPr lang="en-US" sz="1200" kern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200" kern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– 0,1%</a:t>
                      </a:r>
                      <a:endParaRPr lang="ru-RU" sz="1200" kern="12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4406" marR="84406" marT="42203" marB="42203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33986"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Территория РФ</a:t>
                      </a:r>
                      <a:endParaRPr lang="ru-RU" sz="1200" b="1" kern="12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4406" marR="84406" marT="42203" marB="42203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Федеральная часть налога </a:t>
                      </a:r>
                      <a:r>
                        <a:rPr lang="en-US" sz="1200" kern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- </a:t>
                      </a:r>
                      <a:r>
                        <a:rPr lang="ru-RU" sz="1200" kern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2%</a:t>
                      </a:r>
                    </a:p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Региональная часть налога -  18%</a:t>
                      </a:r>
                      <a:endParaRPr lang="ru-RU" sz="1200" kern="12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4406" marR="84406" marT="42203" marB="42203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2,2%</a:t>
                      </a:r>
                      <a:endParaRPr lang="ru-RU" sz="1200" kern="12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4406" marR="84406" marT="42203" marB="42203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kern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~ </a:t>
                      </a:r>
                      <a:r>
                        <a:rPr lang="ru-RU" sz="1200" kern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1,5%</a:t>
                      </a:r>
                      <a:endParaRPr lang="en-US" sz="1200" kern="1200" dirty="0" smtClean="0">
                        <a:solidFill>
                          <a:schemeClr val="accent1">
                            <a:lumMod val="7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В зависимости от кадастровой стоимости участка</a:t>
                      </a:r>
                      <a:endParaRPr lang="ru-RU" sz="1200" kern="12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4406" marR="84406" marT="42203" marB="42203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10%-18%</a:t>
                      </a:r>
                      <a:endParaRPr lang="ru-RU" sz="1200" kern="12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4406" marR="84406" marT="42203" marB="42203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Взносы в Пенсионный фонд</a:t>
                      </a:r>
                      <a:r>
                        <a:rPr lang="en-US" sz="1200" kern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200" kern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– 22%</a:t>
                      </a:r>
                    </a:p>
                    <a:p>
                      <a:pPr marL="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Взносы в фонд социального страхования</a:t>
                      </a:r>
                      <a:r>
                        <a:rPr lang="ru-RU" sz="1200" kern="1200" baseline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200" kern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–  2,9%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Взносы в фонд обязательного медицинского страхования – 5,1%</a:t>
                      </a:r>
                    </a:p>
                  </a:txBody>
                  <a:tcPr marL="84406" marR="84406" marT="42203" marB="42203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304803" y="5973415"/>
            <a:ext cx="207941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00" dirty="0">
                <a:solidFill>
                  <a:schemeClr val="accent1">
                    <a:lumMod val="75000"/>
                  </a:schemeClr>
                </a:solidFill>
              </a:rPr>
              <a:t>* Упрощенная схема возмещения НДС</a:t>
            </a: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01256" y="2138455"/>
            <a:ext cx="560174" cy="368457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7950" y="2171807"/>
            <a:ext cx="342720" cy="342720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7191" y="2155284"/>
            <a:ext cx="351629" cy="351629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7269" y="2132580"/>
            <a:ext cx="374333" cy="37433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5112" y="2171807"/>
            <a:ext cx="380634" cy="335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0065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dirty="0" smtClean="0">
                <a:latin typeface="PT Sans" panose="020B0503020203020204" pitchFamily="34" charset="-52"/>
                <a:ea typeface="PT Sans" panose="020B0503020203020204" pitchFamily="34" charset="-52"/>
              </a:rPr>
              <a:t>Примеры. Комплексная поддержка городского округа </a:t>
            </a:r>
            <a:r>
              <a:rPr lang="ru-RU" dirty="0">
                <a:latin typeface="PT Sans" panose="020B0503020203020204" pitchFamily="34" charset="-52"/>
                <a:ea typeface="PT Sans" panose="020B0503020203020204" pitchFamily="34" charset="-52"/>
              </a:rPr>
              <a:t>Кумертау (Республика Башкортостан)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9</a:t>
            </a:r>
            <a:endParaRPr lang="ru-RU" dirty="0"/>
          </a:p>
        </p:txBody>
      </p:sp>
      <p:sp>
        <p:nvSpPr>
          <p:cNvPr id="4" name="Кольцо 3"/>
          <p:cNvSpPr/>
          <p:nvPr/>
        </p:nvSpPr>
        <p:spPr>
          <a:xfrm>
            <a:off x="335789" y="1143884"/>
            <a:ext cx="602765" cy="549281"/>
          </a:xfrm>
          <a:prstGeom prst="donut">
            <a:avLst>
              <a:gd name="adj" fmla="val 12435"/>
            </a:avLst>
          </a:prstGeom>
          <a:solidFill>
            <a:srgbClr val="0078BF"/>
          </a:solidFill>
          <a:ln w="952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000" b="1" dirty="0" smtClean="0">
                <a:solidFill>
                  <a:schemeClr val="tx1"/>
                </a:solidFill>
                <a:cs typeface="David" panose="020E0502060401010101" pitchFamily="34" charset="-79"/>
              </a:rPr>
              <a:t>1</a:t>
            </a:r>
            <a:endParaRPr lang="ru-RU" sz="2000" b="1" dirty="0">
              <a:solidFill>
                <a:schemeClr val="tx1"/>
              </a:solidFill>
              <a:cs typeface="David" panose="020E0502060401010101" pitchFamily="34" charset="-79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938554" y="1155505"/>
            <a:ext cx="5276297" cy="52322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600"/>
              </a:spcAft>
              <a:buClr>
                <a:srgbClr val="FF0000"/>
              </a:buClr>
              <a:defRPr/>
            </a:pPr>
            <a:r>
              <a:rPr lang="ru-RU" sz="1400" b="1" dirty="0" smtClean="0">
                <a:solidFill>
                  <a:schemeClr val="accent1">
                    <a:lumMod val="75000"/>
                  </a:schemeClr>
                </a:solidFill>
                <a:latin typeface="PT Sans" panose="020B0503020203020204" pitchFamily="34" charset="-52"/>
                <a:ea typeface="PT Sans" panose="020B0503020203020204" pitchFamily="34" charset="-52"/>
                <a:cs typeface="Arial" panose="020B0604020202020204" pitchFamily="34" charset="0"/>
              </a:rPr>
              <a:t>Строительство </a:t>
            </a:r>
            <a:r>
              <a:rPr lang="ru-RU" sz="1400" b="1" dirty="0">
                <a:solidFill>
                  <a:schemeClr val="accent1">
                    <a:lumMod val="75000"/>
                  </a:schemeClr>
                </a:solidFill>
                <a:latin typeface="PT Sans" panose="020B0503020203020204" pitchFamily="34" charset="-52"/>
                <a:ea typeface="PT Sans" panose="020B0503020203020204" pitchFamily="34" charset="-52"/>
                <a:cs typeface="Arial" panose="020B0604020202020204" pitchFamily="34" charset="0"/>
              </a:rPr>
              <a:t>маслоэкстракционного завода в с. Маячный городского округа город Кумертау Республики </a:t>
            </a:r>
            <a:r>
              <a:rPr lang="ru-RU" sz="1400" b="1" dirty="0" smtClean="0">
                <a:solidFill>
                  <a:schemeClr val="accent1">
                    <a:lumMod val="75000"/>
                  </a:schemeClr>
                </a:solidFill>
                <a:latin typeface="PT Sans" panose="020B0503020203020204" pitchFamily="34" charset="-52"/>
                <a:ea typeface="PT Sans" panose="020B0503020203020204" pitchFamily="34" charset="-52"/>
                <a:cs typeface="Arial" panose="020B0604020202020204" pitchFamily="34" charset="0"/>
              </a:rPr>
              <a:t>Башкортостан</a:t>
            </a:r>
            <a:endParaRPr lang="ru-RU" sz="1400" b="1" dirty="0">
              <a:solidFill>
                <a:schemeClr val="accent1">
                  <a:lumMod val="75000"/>
                </a:schemeClr>
              </a:solidFill>
              <a:latin typeface="PT Sans" panose="020B0503020203020204" pitchFamily="34" charset="-52"/>
              <a:ea typeface="PT Sans" panose="020B0503020203020204" pitchFamily="34" charset="-52"/>
              <a:cs typeface="Arial" panose="020B0604020202020204" pitchFamily="34" charset="0"/>
            </a:endParaRPr>
          </a:p>
        </p:txBody>
      </p:sp>
      <p:pic>
        <p:nvPicPr>
          <p:cNvPr id="6" name="Рисунок 5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000" y="1872000"/>
            <a:ext cx="3707909" cy="2785665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7" name="Группа 6"/>
          <p:cNvGrpSpPr/>
          <p:nvPr/>
        </p:nvGrpSpPr>
        <p:grpSpPr>
          <a:xfrm>
            <a:off x="4500000" y="1642874"/>
            <a:ext cx="4377464" cy="2297007"/>
            <a:chOff x="4377689" y="1624962"/>
            <a:chExt cx="5061524" cy="2297007"/>
          </a:xfrm>
        </p:grpSpPr>
        <p:sp>
          <p:nvSpPr>
            <p:cNvPr id="8" name="Прямоугольник 7"/>
            <p:cNvSpPr/>
            <p:nvPr/>
          </p:nvSpPr>
          <p:spPr>
            <a:xfrm>
              <a:off x="4377689" y="1624962"/>
              <a:ext cx="5048934" cy="1384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85750" indent="-285750" algn="just">
                <a:buClr>
                  <a:srgbClr val="0078BF"/>
                </a:buClr>
                <a:buFont typeface="Wingdings" panose="05000000000000000000" pitchFamily="2" charset="2"/>
                <a:buChar char="ü"/>
              </a:pPr>
              <a:r>
                <a:rPr lang="ru-RU" sz="1200" b="1" u="sng" dirty="0">
                  <a:solidFill>
                    <a:srgbClr val="92D050"/>
                  </a:solidFill>
                </a:rPr>
                <a:t>Заключено соглашение о софинансировании </a:t>
              </a:r>
              <a:r>
                <a:rPr lang="ru-RU" sz="1200" dirty="0">
                  <a:solidFill>
                    <a:schemeClr val="accent1">
                      <a:lumMod val="75000"/>
                    </a:schemeClr>
                  </a:solidFill>
                </a:rPr>
                <a:t>расходов Республики Башкортостан в целях реализации мероприятий по строительству объектов инфраструктуры в </a:t>
              </a:r>
              <a:r>
                <a:rPr lang="ru-RU" sz="1200" dirty="0" err="1">
                  <a:solidFill>
                    <a:schemeClr val="accent1">
                      <a:lumMod val="75000"/>
                    </a:schemeClr>
                  </a:solidFill>
                </a:rPr>
                <a:t>г.о.г</a:t>
              </a:r>
              <a:r>
                <a:rPr lang="ru-RU" sz="1200" dirty="0">
                  <a:solidFill>
                    <a:schemeClr val="accent1">
                      <a:lumMod val="75000"/>
                    </a:schemeClr>
                  </a:solidFill>
                </a:rPr>
                <a:t>. Кумертау: предоставление средств Фонда в объеме 302,85 млн руб. с целью строительства очистных сооружений, реконструкции автодороги и железнодорожных путей, наружных инженерных </a:t>
              </a:r>
              <a:r>
                <a:rPr lang="ru-RU" sz="1200" dirty="0" smtClean="0">
                  <a:solidFill>
                    <a:schemeClr val="accent1">
                      <a:lumMod val="75000"/>
                    </a:schemeClr>
                  </a:solidFill>
                </a:rPr>
                <a:t>сетей</a:t>
              </a:r>
              <a:endParaRPr lang="ru-RU" sz="1200" dirty="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11" name="Прямоугольник 10"/>
            <p:cNvSpPr/>
            <p:nvPr/>
          </p:nvSpPr>
          <p:spPr>
            <a:xfrm>
              <a:off x="4377689" y="3018493"/>
              <a:ext cx="5036788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171450" indent="-171450" algn="just">
                <a:buFont typeface="Wingdings" panose="05000000000000000000" pitchFamily="2" charset="2"/>
                <a:buChar char="ü"/>
              </a:pPr>
              <a:r>
                <a:rPr lang="ru-RU" sz="1200" dirty="0">
                  <a:latin typeface="+mj-lt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r>
                <a:rPr lang="ru-RU" sz="1200" dirty="0" smtClean="0">
                  <a:latin typeface="+mj-lt"/>
                  <a:ea typeface="Tahoma" panose="020B0604030504040204" pitchFamily="34" charset="0"/>
                  <a:cs typeface="Tahoma" panose="020B0604030504040204" pitchFamily="34" charset="0"/>
                </a:rPr>
                <a:t>  </a:t>
              </a:r>
              <a:r>
                <a:rPr lang="ru-RU" sz="1200" b="1" u="sng" dirty="0">
                  <a:solidFill>
                    <a:srgbClr val="92D050"/>
                  </a:solidFill>
                </a:rPr>
                <a:t>Заключено соглашение об участии в финансировании</a:t>
              </a:r>
            </a:p>
            <a:p>
              <a:pPr marL="271463" indent="-271463" algn="just"/>
              <a:r>
                <a:rPr lang="ru-RU" sz="1200" b="1" dirty="0">
                  <a:solidFill>
                    <a:srgbClr val="92D050"/>
                  </a:solidFill>
                </a:rPr>
                <a:t>       </a:t>
              </a:r>
              <a:r>
                <a:rPr lang="ru-RU" sz="1200" b="1" u="sng" dirty="0">
                  <a:solidFill>
                    <a:srgbClr val="92D050"/>
                  </a:solidFill>
                </a:rPr>
                <a:t>инвестиционного проекта в форме </a:t>
              </a:r>
              <a:r>
                <a:rPr lang="ru-RU" sz="1200" b="1" u="sng" dirty="0" smtClean="0">
                  <a:solidFill>
                    <a:srgbClr val="92D050"/>
                  </a:solidFill>
                </a:rPr>
                <a:t>займа</a:t>
              </a:r>
              <a:r>
                <a:rPr lang="ru-RU" sz="1200" b="1" dirty="0" smtClean="0"/>
                <a:t> </a:t>
              </a:r>
              <a:r>
                <a:rPr lang="ru-RU" sz="1200" dirty="0" smtClean="0">
                  <a:solidFill>
                    <a:schemeClr val="accent1">
                      <a:lumMod val="75000"/>
                    </a:schemeClr>
                  </a:solidFill>
                </a:rPr>
                <a:t>в </a:t>
              </a:r>
              <a:r>
                <a:rPr lang="ru-RU" sz="1200" dirty="0">
                  <a:solidFill>
                    <a:schemeClr val="accent1">
                      <a:lumMod val="75000"/>
                    </a:schemeClr>
                  </a:solidFill>
                </a:rPr>
                <a:t>размере </a:t>
              </a:r>
              <a:r>
                <a:rPr lang="ru-RU" sz="1200" dirty="0" smtClean="0">
                  <a:solidFill>
                    <a:schemeClr val="accent1">
                      <a:lumMod val="75000"/>
                    </a:schemeClr>
                  </a:solidFill>
                </a:rPr>
                <a:t/>
              </a:r>
              <a:br>
                <a:rPr lang="ru-RU" sz="1200" dirty="0" smtClean="0">
                  <a:solidFill>
                    <a:schemeClr val="accent1">
                      <a:lumMod val="75000"/>
                    </a:schemeClr>
                  </a:solidFill>
                </a:rPr>
              </a:br>
              <a:r>
                <a:rPr lang="ru-RU" sz="1200" dirty="0" smtClean="0">
                  <a:solidFill>
                    <a:schemeClr val="accent1">
                      <a:lumMod val="75000"/>
                    </a:schemeClr>
                  </a:solidFill>
                </a:rPr>
                <a:t>1,0   </a:t>
              </a:r>
              <a:r>
                <a:rPr lang="ru-RU" sz="1200" dirty="0">
                  <a:solidFill>
                    <a:schemeClr val="accent1">
                      <a:lumMod val="75000"/>
                    </a:schemeClr>
                  </a:solidFill>
                </a:rPr>
                <a:t>млрд. руб. под 5 % годовых на срок 8 лет.</a:t>
              </a:r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4402425" y="3644970"/>
              <a:ext cx="5036788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171450" indent="-171450" algn="just">
                <a:buFont typeface="Wingdings" panose="05000000000000000000" pitchFamily="2" charset="2"/>
                <a:buChar char="ü"/>
              </a:pPr>
              <a:r>
                <a:rPr lang="ru-RU" sz="1200" dirty="0">
                  <a:latin typeface="+mj-lt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r>
                <a:rPr lang="ru-RU" sz="1200" dirty="0" smtClean="0">
                  <a:latin typeface="+mj-lt"/>
                  <a:ea typeface="Tahoma" panose="020B0604030504040204" pitchFamily="34" charset="0"/>
                  <a:cs typeface="Tahoma" panose="020B0604030504040204" pitchFamily="34" charset="0"/>
                </a:rPr>
                <a:t>  </a:t>
              </a:r>
              <a:r>
                <a:rPr lang="ru-RU" sz="1200" b="1" u="sng" dirty="0">
                  <a:solidFill>
                    <a:srgbClr val="92D050"/>
                  </a:solidFill>
                </a:rPr>
                <a:t>Кумертау получен статус ТОСЭР</a:t>
              </a:r>
            </a:p>
          </p:txBody>
        </p:sp>
      </p:grpSp>
      <p:grpSp>
        <p:nvGrpSpPr>
          <p:cNvPr id="13" name="Группа 12"/>
          <p:cNvGrpSpPr/>
          <p:nvPr/>
        </p:nvGrpSpPr>
        <p:grpSpPr>
          <a:xfrm>
            <a:off x="335789" y="5283120"/>
            <a:ext cx="5006145" cy="1112168"/>
            <a:chOff x="215747" y="5317562"/>
            <a:chExt cx="5006145" cy="1112168"/>
          </a:xfrm>
        </p:grpSpPr>
        <p:grpSp>
          <p:nvGrpSpPr>
            <p:cNvPr id="14" name="Группа 13"/>
            <p:cNvGrpSpPr/>
            <p:nvPr/>
          </p:nvGrpSpPr>
          <p:grpSpPr>
            <a:xfrm>
              <a:off x="215747" y="5697353"/>
              <a:ext cx="4791768" cy="732377"/>
              <a:chOff x="3409022" y="2016415"/>
              <a:chExt cx="5401446" cy="732377"/>
            </a:xfrm>
          </p:grpSpPr>
          <p:grpSp>
            <p:nvGrpSpPr>
              <p:cNvPr id="16" name="Группа 15"/>
              <p:cNvGrpSpPr/>
              <p:nvPr/>
            </p:nvGrpSpPr>
            <p:grpSpPr>
              <a:xfrm>
                <a:off x="6124105" y="2095145"/>
                <a:ext cx="2686363" cy="646331"/>
                <a:chOff x="3215399" y="677221"/>
                <a:chExt cx="2686363" cy="646331"/>
              </a:xfrm>
            </p:grpSpPr>
            <p:sp>
              <p:nvSpPr>
                <p:cNvPr id="22" name="TextBox 14"/>
                <p:cNvSpPr txBox="1"/>
                <p:nvPr/>
              </p:nvSpPr>
              <p:spPr>
                <a:xfrm>
                  <a:off x="4508456" y="677221"/>
                  <a:ext cx="1393306" cy="64633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en-US"/>
                  </a:defPPr>
                  <a:lvl1pPr marL="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>
                    <a:buClr>
                      <a:srgbClr val="FF0000"/>
                    </a:buClr>
                    <a:defRPr/>
                  </a:pPr>
                  <a:r>
                    <a:rPr lang="ru-RU" sz="1200" dirty="0">
                      <a:solidFill>
                        <a:schemeClr val="accent1">
                          <a:lumMod val="75000"/>
                        </a:schemeClr>
                      </a:solidFill>
                      <a:latin typeface="Arial" panose="020B0604020202020204" pitchFamily="34" charset="0"/>
                      <a:ea typeface="Tahoma" panose="020B0604030504040204" pitchFamily="34" charset="0"/>
                      <a:cs typeface="Arial" panose="020B0604020202020204" pitchFamily="34" charset="0"/>
                    </a:rPr>
                    <a:t>Объем привлекаемых </a:t>
                  </a:r>
                </a:p>
                <a:p>
                  <a:pPr>
                    <a:buClr>
                      <a:srgbClr val="FF0000"/>
                    </a:buClr>
                    <a:defRPr/>
                  </a:pPr>
                  <a:r>
                    <a:rPr lang="ru-RU" sz="1200" dirty="0" smtClean="0">
                      <a:solidFill>
                        <a:schemeClr val="accent1">
                          <a:lumMod val="75000"/>
                        </a:schemeClr>
                      </a:solidFill>
                      <a:latin typeface="Arial" panose="020B0604020202020204" pitchFamily="34" charset="0"/>
                      <a:ea typeface="Tahoma" panose="020B0604030504040204" pitchFamily="34" charset="0"/>
                      <a:cs typeface="Arial" panose="020B0604020202020204" pitchFamily="34" charset="0"/>
                    </a:rPr>
                    <a:t>инвестиций</a:t>
                  </a:r>
                  <a:endParaRPr lang="ru-RU" sz="1200" dirty="0">
                    <a:solidFill>
                      <a:schemeClr val="accent1">
                        <a:lumMod val="75000"/>
                      </a:schemeClr>
                    </a:solidFill>
                    <a:latin typeface="Arial" panose="020B0604020202020204" pitchFamily="34" charset="0"/>
                    <a:ea typeface="Tahoma" panose="020B060403050404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3" name="TextBox 22"/>
                <p:cNvSpPr txBox="1"/>
                <p:nvPr/>
              </p:nvSpPr>
              <p:spPr>
                <a:xfrm>
                  <a:off x="3215399" y="828032"/>
                  <a:ext cx="1268416" cy="43704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en-US"/>
                  </a:defPPr>
                  <a:lvl1pPr marL="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>
                    <a:lnSpc>
                      <a:spcPct val="70000"/>
                    </a:lnSpc>
                  </a:pPr>
                  <a:r>
                    <a:rPr lang="ru-RU" sz="1600" b="1" dirty="0">
                      <a:solidFill>
                        <a:schemeClr val="accent1">
                          <a:lumMod val="75000"/>
                        </a:schemeClr>
                      </a:solidFill>
                      <a:latin typeface="Arial" panose="020B0604020202020204" pitchFamily="34" charset="0"/>
                      <a:ea typeface="Tahoma" panose="020B0604030504040204" pitchFamily="34" charset="0"/>
                      <a:cs typeface="Arial" panose="020B0604020202020204" pitchFamily="34" charset="0"/>
                    </a:rPr>
                    <a:t>4</a:t>
                  </a:r>
                  <a:r>
                    <a:rPr lang="en-US" sz="1600" b="1" dirty="0" smtClean="0">
                      <a:solidFill>
                        <a:schemeClr val="accent1">
                          <a:lumMod val="75000"/>
                        </a:schemeClr>
                      </a:solidFill>
                      <a:latin typeface="Arial" panose="020B0604020202020204" pitchFamily="34" charset="0"/>
                      <a:ea typeface="Tahoma" panose="020B0604030504040204" pitchFamily="34" charset="0"/>
                      <a:cs typeface="Arial" panose="020B0604020202020204" pitchFamily="34" charset="0"/>
                    </a:rPr>
                    <a:t> </a:t>
                  </a:r>
                  <a:r>
                    <a:rPr lang="ru-RU" sz="1600" b="1" dirty="0" smtClean="0">
                      <a:solidFill>
                        <a:schemeClr val="accent1">
                          <a:lumMod val="75000"/>
                        </a:schemeClr>
                      </a:solidFill>
                      <a:latin typeface="Arial" panose="020B0604020202020204" pitchFamily="34" charset="0"/>
                      <a:ea typeface="Tahoma" panose="020B0604030504040204" pitchFamily="34" charset="0"/>
                      <a:cs typeface="Arial" panose="020B0604020202020204" pitchFamily="34" charset="0"/>
                    </a:rPr>
                    <a:t>313</a:t>
                  </a:r>
                  <a:endParaRPr lang="ru-RU" sz="1600" b="1" dirty="0">
                    <a:solidFill>
                      <a:schemeClr val="accent1">
                        <a:lumMod val="75000"/>
                      </a:schemeClr>
                    </a:solidFill>
                    <a:latin typeface="Arial" panose="020B0604020202020204" pitchFamily="34" charset="0"/>
                    <a:ea typeface="Tahoma" panose="020B0604030504040204" pitchFamily="34" charset="0"/>
                    <a:cs typeface="Arial" panose="020B0604020202020204" pitchFamily="34" charset="0"/>
                  </a:endParaRPr>
                </a:p>
                <a:p>
                  <a:pPr algn="ctr">
                    <a:lnSpc>
                      <a:spcPct val="70000"/>
                    </a:lnSpc>
                  </a:pPr>
                  <a:r>
                    <a:rPr lang="ru-RU" sz="1600" b="1" dirty="0" smtClean="0">
                      <a:solidFill>
                        <a:schemeClr val="accent1">
                          <a:lumMod val="75000"/>
                        </a:schemeClr>
                      </a:solidFill>
                      <a:latin typeface="Arial" panose="020B0604020202020204" pitchFamily="34" charset="0"/>
                      <a:ea typeface="Tahoma" panose="020B0604030504040204" pitchFamily="34" charset="0"/>
                      <a:cs typeface="Arial" panose="020B0604020202020204" pitchFamily="34" charset="0"/>
                    </a:rPr>
                    <a:t>млн руб.</a:t>
                  </a:r>
                  <a:endParaRPr lang="ru-RU" sz="1600" b="1" dirty="0">
                    <a:solidFill>
                      <a:schemeClr val="accent1">
                        <a:lumMod val="75000"/>
                      </a:schemeClr>
                    </a:solidFill>
                    <a:latin typeface="Arial" panose="020B0604020202020204" pitchFamily="34" charset="0"/>
                    <a:ea typeface="Tahoma" panose="020B0604030504040204" pitchFamily="34" charset="0"/>
                    <a:cs typeface="Arial" panose="020B0604020202020204" pitchFamily="34" charset="0"/>
                  </a:endParaRPr>
                </a:p>
              </p:txBody>
            </p:sp>
            <p:cxnSp>
              <p:nvCxnSpPr>
                <p:cNvPr id="24" name="Прямая соединительная линия 23"/>
                <p:cNvCxnSpPr/>
                <p:nvPr/>
              </p:nvCxnSpPr>
              <p:spPr>
                <a:xfrm>
                  <a:off x="4459169" y="828032"/>
                  <a:ext cx="0" cy="437043"/>
                </a:xfrm>
                <a:prstGeom prst="line">
                  <a:avLst/>
                </a:prstGeom>
                <a:ln w="19050">
                  <a:solidFill>
                    <a:srgbClr val="00B05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7" name="Группа 16"/>
              <p:cNvGrpSpPr/>
              <p:nvPr/>
            </p:nvGrpSpPr>
            <p:grpSpPr>
              <a:xfrm>
                <a:off x="3409022" y="2102461"/>
                <a:ext cx="2400108" cy="646331"/>
                <a:chOff x="3421344" y="759753"/>
                <a:chExt cx="2400108" cy="646331"/>
              </a:xfrm>
            </p:grpSpPr>
            <p:sp>
              <p:nvSpPr>
                <p:cNvPr id="19" name="TextBox 11"/>
                <p:cNvSpPr txBox="1"/>
                <p:nvPr/>
              </p:nvSpPr>
              <p:spPr>
                <a:xfrm>
                  <a:off x="4508457" y="759753"/>
                  <a:ext cx="1312995" cy="64633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en-US"/>
                  </a:defPPr>
                  <a:lvl1pPr marL="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>
                    <a:buClr>
                      <a:srgbClr val="FF0000"/>
                    </a:buClr>
                    <a:defRPr/>
                  </a:pPr>
                  <a:r>
                    <a:rPr lang="ru-RU" sz="1200" dirty="0" smtClean="0">
                      <a:solidFill>
                        <a:schemeClr val="accent1">
                          <a:lumMod val="75000"/>
                        </a:schemeClr>
                      </a:solidFill>
                      <a:latin typeface="Arial" panose="020B0604020202020204" pitchFamily="34" charset="0"/>
                      <a:ea typeface="Tahoma" panose="020B0604030504040204" pitchFamily="34" charset="0"/>
                      <a:cs typeface="Arial" panose="020B0604020202020204" pitchFamily="34" charset="0"/>
                    </a:rPr>
                    <a:t>Количество создаваемых рабочих мест</a:t>
                  </a:r>
                  <a:endParaRPr lang="ru-RU" sz="1200" dirty="0">
                    <a:solidFill>
                      <a:schemeClr val="accent1">
                        <a:lumMod val="75000"/>
                      </a:schemeClr>
                    </a:solidFill>
                    <a:latin typeface="Arial" panose="020B0604020202020204" pitchFamily="34" charset="0"/>
                    <a:ea typeface="Tahoma" panose="020B060403050404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0" name="TextBox 12"/>
                <p:cNvSpPr txBox="1"/>
                <p:nvPr/>
              </p:nvSpPr>
              <p:spPr>
                <a:xfrm>
                  <a:off x="3421344" y="988303"/>
                  <a:ext cx="1107049" cy="26693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en-US"/>
                  </a:defPPr>
                  <a:lvl1pPr marL="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>
                    <a:lnSpc>
                      <a:spcPct val="70000"/>
                    </a:lnSpc>
                  </a:pPr>
                  <a:r>
                    <a:rPr lang="ru-RU" sz="1600" b="1" dirty="0" smtClean="0">
                      <a:solidFill>
                        <a:schemeClr val="accent1">
                          <a:lumMod val="75000"/>
                        </a:schemeClr>
                      </a:solidFill>
                      <a:latin typeface="Arial" panose="020B0604020202020204" pitchFamily="34" charset="0"/>
                      <a:ea typeface="Tahoma" panose="020B0604030504040204" pitchFamily="34" charset="0"/>
                      <a:cs typeface="Arial" panose="020B0604020202020204" pitchFamily="34" charset="0"/>
                    </a:rPr>
                    <a:t>520 ед.</a:t>
                  </a:r>
                  <a:endParaRPr lang="ru-RU" sz="1600" b="1" dirty="0">
                    <a:solidFill>
                      <a:schemeClr val="accent1">
                        <a:lumMod val="75000"/>
                      </a:schemeClr>
                    </a:solidFill>
                    <a:latin typeface="Arial" panose="020B0604020202020204" pitchFamily="34" charset="0"/>
                    <a:ea typeface="Tahoma" panose="020B0604030504040204" pitchFamily="34" charset="0"/>
                    <a:cs typeface="Arial" panose="020B0604020202020204" pitchFamily="34" charset="0"/>
                  </a:endParaRPr>
                </a:p>
              </p:txBody>
            </p:sp>
            <p:cxnSp>
              <p:nvCxnSpPr>
                <p:cNvPr id="21" name="Прямая соединительная линия 20"/>
                <p:cNvCxnSpPr/>
                <p:nvPr/>
              </p:nvCxnSpPr>
              <p:spPr>
                <a:xfrm>
                  <a:off x="4441108" y="910666"/>
                  <a:ext cx="0" cy="437043"/>
                </a:xfrm>
                <a:prstGeom prst="line">
                  <a:avLst/>
                </a:prstGeom>
                <a:ln w="19050">
                  <a:solidFill>
                    <a:srgbClr val="00B05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18" name="Прямая соединительная линия 17"/>
              <p:cNvCxnSpPr/>
              <p:nvPr/>
            </p:nvCxnSpPr>
            <p:spPr>
              <a:xfrm>
                <a:off x="3534171" y="2016415"/>
                <a:ext cx="5276297" cy="0"/>
              </a:xfrm>
              <a:prstGeom prst="line">
                <a:avLst/>
              </a:prstGeom>
              <a:ln w="19050">
                <a:solidFill>
                  <a:srgbClr val="00B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5" name="Прямоугольник 14"/>
            <p:cNvSpPr/>
            <p:nvPr/>
          </p:nvSpPr>
          <p:spPr>
            <a:xfrm>
              <a:off x="258090" y="5317562"/>
              <a:ext cx="4963802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ru-RU" sz="1200" b="1" dirty="0" smtClean="0">
                  <a:solidFill>
                    <a:schemeClr val="accent1">
                      <a:lumMod val="75000"/>
                    </a:schemeClr>
                  </a:solidFill>
                  <a:ea typeface="Tahoma" panose="020B0604030504040204" pitchFamily="34" charset="0"/>
                  <a:cs typeface="Tahoma" panose="020B0604030504040204" pitchFamily="34" charset="0"/>
                </a:rPr>
                <a:t>Заявленные целевые показатели к 2020 году:</a:t>
              </a:r>
              <a:endParaRPr lang="ru-RU" sz="1200" b="1" dirty="0">
                <a:solidFill>
                  <a:schemeClr val="accent1">
                    <a:lumMod val="75000"/>
                  </a:schemeClr>
                </a:solidFill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01685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dirty="0" smtClean="0">
                <a:latin typeface="PT Sans" panose="020B0503020203020204" pitchFamily="34" charset="-52"/>
                <a:ea typeface="PT Sans" panose="020B0503020203020204" pitchFamily="34" charset="-52"/>
              </a:rPr>
              <a:t>Примеры. Комплексная поддержка города Набережные Челны (Республика Татарстан)</a:t>
            </a:r>
            <a:endParaRPr lang="ru-RU" dirty="0">
              <a:latin typeface="PT Sans" panose="020B0503020203020204" pitchFamily="34" charset="-52"/>
              <a:ea typeface="PT Sans" panose="020B0503020203020204" pitchFamily="34" charset="-52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10</a:t>
            </a:r>
            <a:endParaRPr lang="ru-RU" dirty="0"/>
          </a:p>
        </p:txBody>
      </p:sp>
      <p:sp>
        <p:nvSpPr>
          <p:cNvPr id="4" name="Кольцо 3"/>
          <p:cNvSpPr/>
          <p:nvPr/>
        </p:nvSpPr>
        <p:spPr>
          <a:xfrm>
            <a:off x="335789" y="1143884"/>
            <a:ext cx="602765" cy="549281"/>
          </a:xfrm>
          <a:prstGeom prst="donut">
            <a:avLst>
              <a:gd name="adj" fmla="val 12435"/>
            </a:avLst>
          </a:prstGeom>
          <a:solidFill>
            <a:srgbClr val="0078BF"/>
          </a:solidFill>
          <a:ln w="952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000" b="1" dirty="0" smtClean="0">
                <a:solidFill>
                  <a:schemeClr val="tx1"/>
                </a:solidFill>
                <a:cs typeface="David" panose="020E0502060401010101" pitchFamily="34" charset="-79"/>
              </a:rPr>
              <a:t>2</a:t>
            </a:r>
            <a:endParaRPr lang="ru-RU" sz="2000" b="1" dirty="0">
              <a:solidFill>
                <a:schemeClr val="tx1"/>
              </a:solidFill>
              <a:cs typeface="David" panose="020E0502060401010101" pitchFamily="34" charset="-79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938646" y="1168685"/>
            <a:ext cx="5230506" cy="52322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600"/>
              </a:spcAft>
              <a:buClr>
                <a:srgbClr val="FF0000"/>
              </a:buClr>
              <a:defRPr/>
            </a:pPr>
            <a:r>
              <a:rPr lang="ru-RU" sz="1400" b="1" dirty="0" smtClean="0">
                <a:solidFill>
                  <a:schemeClr val="accent1">
                    <a:lumMod val="75000"/>
                  </a:schemeClr>
                </a:solidFill>
                <a:latin typeface="PT Sans" panose="020B0503020203020204" pitchFamily="34" charset="-52"/>
                <a:ea typeface="PT Sans" panose="020B0503020203020204" pitchFamily="34" charset="-52"/>
                <a:cs typeface="Arial" panose="020B0604020202020204" pitchFamily="34" charset="0"/>
              </a:rPr>
              <a:t>Развитие Камского Индустриального парка «Мастер» в городе Набережные Челны Республики Татарстан</a:t>
            </a:r>
            <a:endParaRPr lang="ru-RU" sz="1400" b="1" dirty="0">
              <a:solidFill>
                <a:schemeClr val="accent1">
                  <a:lumMod val="75000"/>
                </a:schemeClr>
              </a:solidFill>
              <a:latin typeface="PT Sans" panose="020B0503020203020204" pitchFamily="34" charset="-52"/>
              <a:ea typeface="PT Sans" panose="020B0503020203020204" pitchFamily="34" charset="-52"/>
              <a:cs typeface="Arial" panose="020B0604020202020204" pitchFamily="34" charset="0"/>
            </a:endParaRPr>
          </a:p>
        </p:txBody>
      </p:sp>
      <p:pic>
        <p:nvPicPr>
          <p:cNvPr id="6" name="Рисунок 5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000" y="1872000"/>
            <a:ext cx="3708000" cy="27864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7" name="Группа 6"/>
          <p:cNvGrpSpPr/>
          <p:nvPr/>
        </p:nvGrpSpPr>
        <p:grpSpPr>
          <a:xfrm>
            <a:off x="4505290" y="1800000"/>
            <a:ext cx="4382678" cy="2225456"/>
            <a:chOff x="4362449" y="1716528"/>
            <a:chExt cx="5095585" cy="2225456"/>
          </a:xfrm>
        </p:grpSpPr>
        <p:sp>
          <p:nvSpPr>
            <p:cNvPr id="8" name="Прямоугольник 7"/>
            <p:cNvSpPr/>
            <p:nvPr/>
          </p:nvSpPr>
          <p:spPr>
            <a:xfrm>
              <a:off x="4364993" y="1716528"/>
              <a:ext cx="5093041" cy="1384995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marL="285750" indent="-285750" algn="just">
                <a:buClr>
                  <a:srgbClr val="0078BF"/>
                </a:buClr>
                <a:buFont typeface="Wingdings" panose="05000000000000000000" pitchFamily="2" charset="2"/>
                <a:buChar char="ü"/>
              </a:pPr>
              <a:r>
                <a:rPr lang="ru-RU" sz="1200" b="1" u="sng" dirty="0">
                  <a:solidFill>
                    <a:srgbClr val="92D050"/>
                  </a:solidFill>
                </a:rPr>
                <a:t>Заключено соглашение о софинансировании</a:t>
              </a:r>
              <a:r>
                <a:rPr lang="ru-RU" sz="1200" b="1" dirty="0">
                  <a:solidFill>
                    <a:srgbClr val="92D050"/>
                  </a:solidFill>
                </a:rPr>
                <a:t> </a:t>
              </a:r>
              <a:r>
                <a:rPr lang="ru-RU" sz="1200" dirty="0">
                  <a:solidFill>
                    <a:schemeClr val="accent1">
                      <a:lumMod val="75000"/>
                    </a:schemeClr>
                  </a:solidFill>
                </a:rPr>
                <a:t>расходов Республики Татарстан в целях реализации мероприятий по строительству объектов инфраструктуры в г. Набережные Челны: предоставление средств Фонда в объеме 605,4 млн. руб. с целью создания дорожной инфраструктуры общего пользования</a:t>
              </a:r>
              <a:r>
                <a:rPr lang="en-US" sz="1200" dirty="0">
                  <a:solidFill>
                    <a:schemeClr val="accent1">
                      <a:lumMod val="75000"/>
                    </a:schemeClr>
                  </a:solidFill>
                </a:rPr>
                <a:t> (</a:t>
              </a:r>
              <a:r>
                <a:rPr lang="ru-RU" sz="1200" dirty="0">
                  <a:solidFill>
                    <a:schemeClr val="accent1">
                      <a:lumMod val="75000"/>
                    </a:schemeClr>
                  </a:solidFill>
                </a:rPr>
                <a:t>инфраструктура введена 30 июня 2016г).</a:t>
              </a:r>
            </a:p>
            <a:p>
              <a:pPr algn="just"/>
              <a:endParaRPr lang="ru-RU" sz="1200" b="1" u="sng" dirty="0" smtClean="0"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grpSp>
          <p:nvGrpSpPr>
            <p:cNvPr id="9" name="Группа 8"/>
            <p:cNvGrpSpPr/>
            <p:nvPr/>
          </p:nvGrpSpPr>
          <p:grpSpPr>
            <a:xfrm>
              <a:off x="4362449" y="2939925"/>
              <a:ext cx="5039333" cy="1002059"/>
              <a:chOff x="4362449" y="2939925"/>
              <a:chExt cx="5039333" cy="1002059"/>
            </a:xfrm>
          </p:grpSpPr>
          <p:sp>
            <p:nvSpPr>
              <p:cNvPr id="10" name="Прямоугольник 9"/>
              <p:cNvSpPr/>
              <p:nvPr/>
            </p:nvSpPr>
            <p:spPr>
              <a:xfrm>
                <a:off x="4364993" y="2939925"/>
                <a:ext cx="5036789" cy="646331"/>
              </a:xfrm>
              <a:prstGeom prst="rect">
                <a:avLst/>
              </a:prstGeom>
              <a:ln>
                <a:noFill/>
              </a:ln>
            </p:spPr>
            <p:txBody>
              <a:bodyPr wrap="square">
                <a:spAutoFit/>
              </a:bodyPr>
              <a:lstStyle/>
              <a:p>
                <a:pPr marL="285750" indent="-285750" algn="just">
                  <a:buClr>
                    <a:srgbClr val="0078BF"/>
                  </a:buClr>
                  <a:buFont typeface="Wingdings" panose="05000000000000000000" pitchFamily="2" charset="2"/>
                  <a:buChar char="ü"/>
                </a:pPr>
                <a:r>
                  <a:rPr lang="ru-RU" sz="1200" b="1" u="sng" dirty="0" smtClean="0">
                    <a:solidFill>
                      <a:srgbClr val="92D050"/>
                    </a:solidFill>
                  </a:rPr>
                  <a:t>Заключено </a:t>
                </a:r>
                <a:r>
                  <a:rPr lang="ru-RU" sz="1200" b="1" u="sng" dirty="0">
                    <a:solidFill>
                      <a:srgbClr val="92D050"/>
                    </a:solidFill>
                  </a:rPr>
                  <a:t>соглашение об участии в </a:t>
                </a:r>
                <a:r>
                  <a:rPr lang="ru-RU" sz="1200" b="1" u="sng" dirty="0" smtClean="0">
                    <a:solidFill>
                      <a:srgbClr val="92D050"/>
                    </a:solidFill>
                  </a:rPr>
                  <a:t>финансировании</a:t>
                </a:r>
              </a:p>
              <a:p>
                <a:pPr algn="just"/>
                <a:r>
                  <a:rPr lang="ru-RU" sz="1200" b="1" dirty="0" smtClean="0">
                    <a:solidFill>
                      <a:srgbClr val="92D050"/>
                    </a:solidFill>
                  </a:rPr>
                  <a:t>       </a:t>
                </a:r>
                <a:r>
                  <a:rPr lang="ru-RU" sz="1200" b="1" u="sng" dirty="0" smtClean="0">
                    <a:solidFill>
                      <a:srgbClr val="92D050"/>
                    </a:solidFill>
                  </a:rPr>
                  <a:t>инвестиционного </a:t>
                </a:r>
                <a:r>
                  <a:rPr lang="ru-RU" sz="1200" b="1" u="sng" dirty="0">
                    <a:solidFill>
                      <a:srgbClr val="92D050"/>
                    </a:solidFill>
                  </a:rPr>
                  <a:t>проекта в форме займа</a:t>
                </a:r>
                <a:r>
                  <a:rPr lang="ru-RU" sz="1200" b="1" dirty="0">
                    <a:solidFill>
                      <a:srgbClr val="92D050"/>
                    </a:solidFill>
                  </a:rPr>
                  <a:t> </a:t>
                </a:r>
                <a:r>
                  <a:rPr lang="ru-RU" sz="1200" dirty="0">
                    <a:solidFill>
                      <a:schemeClr val="accent1">
                        <a:lumMod val="75000"/>
                      </a:schemeClr>
                    </a:solidFill>
                  </a:rPr>
                  <a:t>в размере </a:t>
                </a:r>
              </a:p>
              <a:p>
                <a:pPr algn="just"/>
                <a:r>
                  <a:rPr lang="ru-RU" sz="1200" dirty="0">
                    <a:solidFill>
                      <a:schemeClr val="accent1">
                        <a:lumMod val="75000"/>
                      </a:schemeClr>
                    </a:solidFill>
                  </a:rPr>
                  <a:t> </a:t>
                </a:r>
                <a:r>
                  <a:rPr lang="ru-RU" sz="1200" dirty="0" smtClean="0">
                    <a:solidFill>
                      <a:schemeClr val="accent1">
                        <a:lumMod val="75000"/>
                      </a:schemeClr>
                    </a:solidFill>
                  </a:rPr>
                  <a:t>      898,1 </a:t>
                </a:r>
                <a:r>
                  <a:rPr lang="ru-RU" sz="1200" dirty="0">
                    <a:solidFill>
                      <a:schemeClr val="accent1">
                        <a:lumMod val="75000"/>
                      </a:schemeClr>
                    </a:solidFill>
                  </a:rPr>
                  <a:t>млн</a:t>
                </a:r>
                <a:r>
                  <a:rPr lang="ru-RU" sz="1200" dirty="0" smtClean="0">
                    <a:solidFill>
                      <a:schemeClr val="accent1">
                        <a:lumMod val="75000"/>
                      </a:schemeClr>
                    </a:solidFill>
                  </a:rPr>
                  <a:t>. руб</a:t>
                </a:r>
                <a:r>
                  <a:rPr lang="ru-RU" sz="1200" dirty="0">
                    <a:solidFill>
                      <a:schemeClr val="accent1">
                        <a:lumMod val="75000"/>
                      </a:schemeClr>
                    </a:solidFill>
                  </a:rPr>
                  <a:t>. под 5 % годовых на срок 8 лет.</a:t>
                </a:r>
              </a:p>
            </p:txBody>
          </p:sp>
          <p:sp>
            <p:nvSpPr>
              <p:cNvPr id="11" name="Прямоугольник 10"/>
              <p:cNvSpPr/>
              <p:nvPr/>
            </p:nvSpPr>
            <p:spPr>
              <a:xfrm>
                <a:off x="4362449" y="3664985"/>
                <a:ext cx="5036789" cy="276999"/>
              </a:xfrm>
              <a:prstGeom prst="rect">
                <a:avLst/>
              </a:prstGeom>
              <a:ln>
                <a:noFill/>
              </a:ln>
            </p:spPr>
            <p:txBody>
              <a:bodyPr wrap="square">
                <a:spAutoFit/>
              </a:bodyPr>
              <a:lstStyle/>
              <a:p>
                <a:pPr marL="285750" indent="-285750" algn="just">
                  <a:buClr>
                    <a:srgbClr val="0078BF"/>
                  </a:buClr>
                  <a:buFont typeface="Wingdings" panose="05000000000000000000" pitchFamily="2" charset="2"/>
                  <a:buChar char="ü"/>
                </a:pPr>
                <a:r>
                  <a:rPr lang="ru-RU" sz="1200" b="1" u="sng" dirty="0" smtClean="0">
                    <a:solidFill>
                      <a:srgbClr val="92D050"/>
                    </a:solidFill>
                  </a:rPr>
                  <a:t>Набережные </a:t>
                </a:r>
                <a:r>
                  <a:rPr lang="ru-RU" sz="1200" b="1" u="sng" dirty="0">
                    <a:solidFill>
                      <a:srgbClr val="92D050"/>
                    </a:solidFill>
                  </a:rPr>
                  <a:t>Челны получен статус ТОСЭР</a:t>
                </a:r>
              </a:p>
            </p:txBody>
          </p:sp>
        </p:grpSp>
      </p:grpSp>
      <p:grpSp>
        <p:nvGrpSpPr>
          <p:cNvPr id="12" name="Группа 11"/>
          <p:cNvGrpSpPr/>
          <p:nvPr/>
        </p:nvGrpSpPr>
        <p:grpSpPr>
          <a:xfrm>
            <a:off x="474133" y="5118010"/>
            <a:ext cx="4963802" cy="1098746"/>
            <a:chOff x="288207" y="4898835"/>
            <a:chExt cx="4963802" cy="1098746"/>
          </a:xfrm>
        </p:grpSpPr>
        <p:grpSp>
          <p:nvGrpSpPr>
            <p:cNvPr id="13" name="Группа 12"/>
            <p:cNvGrpSpPr/>
            <p:nvPr/>
          </p:nvGrpSpPr>
          <p:grpSpPr>
            <a:xfrm>
              <a:off x="288207" y="5265204"/>
              <a:ext cx="4843164" cy="732377"/>
              <a:chOff x="3351087" y="2016415"/>
              <a:chExt cx="5459381" cy="732377"/>
            </a:xfrm>
          </p:grpSpPr>
          <p:grpSp>
            <p:nvGrpSpPr>
              <p:cNvPr id="15" name="Группа 14"/>
              <p:cNvGrpSpPr/>
              <p:nvPr/>
            </p:nvGrpSpPr>
            <p:grpSpPr>
              <a:xfrm>
                <a:off x="6104168" y="2095145"/>
                <a:ext cx="2706300" cy="646331"/>
                <a:chOff x="3195462" y="677221"/>
                <a:chExt cx="2706300" cy="646331"/>
              </a:xfrm>
            </p:grpSpPr>
            <p:sp>
              <p:nvSpPr>
                <p:cNvPr id="21" name="TextBox 14"/>
                <p:cNvSpPr txBox="1"/>
                <p:nvPr/>
              </p:nvSpPr>
              <p:spPr>
                <a:xfrm>
                  <a:off x="4508456" y="677221"/>
                  <a:ext cx="1393306" cy="64633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en-US"/>
                  </a:defPPr>
                  <a:lvl1pPr marL="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>
                    <a:buClr>
                      <a:srgbClr val="FF0000"/>
                    </a:buClr>
                    <a:defRPr/>
                  </a:pPr>
                  <a:r>
                    <a:rPr lang="ru-RU" sz="1200" dirty="0">
                      <a:solidFill>
                        <a:schemeClr val="accent1">
                          <a:lumMod val="75000"/>
                        </a:schemeClr>
                      </a:solidFill>
                      <a:latin typeface="Arial" panose="020B0604020202020204" pitchFamily="34" charset="0"/>
                      <a:ea typeface="Tahoma" panose="020B0604030504040204" pitchFamily="34" charset="0"/>
                      <a:cs typeface="Arial" panose="020B0604020202020204" pitchFamily="34" charset="0"/>
                    </a:rPr>
                    <a:t>Объем привлекаемых </a:t>
                  </a:r>
                </a:p>
                <a:p>
                  <a:pPr>
                    <a:buClr>
                      <a:srgbClr val="FF0000"/>
                    </a:buClr>
                    <a:defRPr/>
                  </a:pPr>
                  <a:r>
                    <a:rPr lang="ru-RU" sz="1200" dirty="0" smtClean="0">
                      <a:solidFill>
                        <a:schemeClr val="accent1">
                          <a:lumMod val="75000"/>
                        </a:schemeClr>
                      </a:solidFill>
                      <a:latin typeface="Arial" panose="020B0604020202020204" pitchFamily="34" charset="0"/>
                      <a:ea typeface="Tahoma" panose="020B0604030504040204" pitchFamily="34" charset="0"/>
                      <a:cs typeface="Arial" panose="020B0604020202020204" pitchFamily="34" charset="0"/>
                    </a:rPr>
                    <a:t>инвестиций</a:t>
                  </a:r>
                  <a:endParaRPr lang="ru-RU" sz="1200" dirty="0">
                    <a:solidFill>
                      <a:schemeClr val="accent1">
                        <a:lumMod val="75000"/>
                      </a:schemeClr>
                    </a:solidFill>
                    <a:latin typeface="Arial" panose="020B0604020202020204" pitchFamily="34" charset="0"/>
                    <a:ea typeface="Tahoma" panose="020B060403050404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2" name="TextBox 21"/>
                <p:cNvSpPr txBox="1"/>
                <p:nvPr/>
              </p:nvSpPr>
              <p:spPr>
                <a:xfrm>
                  <a:off x="3195462" y="828032"/>
                  <a:ext cx="1288351" cy="43704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en-US"/>
                  </a:defPPr>
                  <a:lvl1pPr marL="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>
                    <a:lnSpc>
                      <a:spcPct val="70000"/>
                    </a:lnSpc>
                  </a:pPr>
                  <a:r>
                    <a:rPr lang="ru-RU" sz="1600" b="1" dirty="0" smtClean="0">
                      <a:solidFill>
                        <a:schemeClr val="accent1">
                          <a:lumMod val="75000"/>
                        </a:schemeClr>
                      </a:solidFill>
                      <a:latin typeface="Arial" panose="020B0604020202020204" pitchFamily="34" charset="0"/>
                      <a:ea typeface="Tahoma" panose="020B0604030504040204" pitchFamily="34" charset="0"/>
                      <a:cs typeface="Arial" panose="020B0604020202020204" pitchFamily="34" charset="0"/>
                    </a:rPr>
                    <a:t>2 245</a:t>
                  </a:r>
                  <a:endParaRPr lang="ru-RU" sz="1600" b="1" dirty="0">
                    <a:solidFill>
                      <a:schemeClr val="accent1">
                        <a:lumMod val="75000"/>
                      </a:schemeClr>
                    </a:solidFill>
                    <a:latin typeface="Arial" panose="020B0604020202020204" pitchFamily="34" charset="0"/>
                    <a:ea typeface="Tahoma" panose="020B0604030504040204" pitchFamily="34" charset="0"/>
                    <a:cs typeface="Arial" panose="020B0604020202020204" pitchFamily="34" charset="0"/>
                  </a:endParaRPr>
                </a:p>
                <a:p>
                  <a:pPr algn="ctr">
                    <a:lnSpc>
                      <a:spcPct val="70000"/>
                    </a:lnSpc>
                  </a:pPr>
                  <a:r>
                    <a:rPr lang="ru-RU" sz="1600" b="1" dirty="0" smtClean="0">
                      <a:solidFill>
                        <a:schemeClr val="accent1">
                          <a:lumMod val="75000"/>
                        </a:schemeClr>
                      </a:solidFill>
                      <a:latin typeface="Arial" panose="020B0604020202020204" pitchFamily="34" charset="0"/>
                      <a:ea typeface="Tahoma" panose="020B0604030504040204" pitchFamily="34" charset="0"/>
                      <a:cs typeface="Arial" panose="020B0604020202020204" pitchFamily="34" charset="0"/>
                    </a:rPr>
                    <a:t>млн. руб.</a:t>
                  </a:r>
                  <a:endParaRPr lang="ru-RU" sz="1600" b="1" dirty="0">
                    <a:solidFill>
                      <a:schemeClr val="accent1">
                        <a:lumMod val="75000"/>
                      </a:schemeClr>
                    </a:solidFill>
                    <a:latin typeface="Arial" panose="020B0604020202020204" pitchFamily="34" charset="0"/>
                    <a:ea typeface="Tahoma" panose="020B0604030504040204" pitchFamily="34" charset="0"/>
                    <a:cs typeface="Arial" panose="020B0604020202020204" pitchFamily="34" charset="0"/>
                  </a:endParaRPr>
                </a:p>
              </p:txBody>
            </p:sp>
            <p:cxnSp>
              <p:nvCxnSpPr>
                <p:cNvPr id="23" name="Прямая соединительная линия 22"/>
                <p:cNvCxnSpPr/>
                <p:nvPr/>
              </p:nvCxnSpPr>
              <p:spPr>
                <a:xfrm>
                  <a:off x="4459169" y="828032"/>
                  <a:ext cx="0" cy="437043"/>
                </a:xfrm>
                <a:prstGeom prst="line">
                  <a:avLst/>
                </a:prstGeom>
                <a:ln w="19050">
                  <a:solidFill>
                    <a:srgbClr val="00B05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6" name="Группа 15"/>
              <p:cNvGrpSpPr/>
              <p:nvPr/>
            </p:nvGrpSpPr>
            <p:grpSpPr>
              <a:xfrm>
                <a:off x="3351087" y="2102461"/>
                <a:ext cx="2458043" cy="646331"/>
                <a:chOff x="3363409" y="759753"/>
                <a:chExt cx="2458043" cy="646331"/>
              </a:xfrm>
            </p:grpSpPr>
            <p:sp>
              <p:nvSpPr>
                <p:cNvPr id="18" name="TextBox 11"/>
                <p:cNvSpPr txBox="1"/>
                <p:nvPr/>
              </p:nvSpPr>
              <p:spPr>
                <a:xfrm>
                  <a:off x="4508457" y="759753"/>
                  <a:ext cx="1312995" cy="64633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en-US"/>
                  </a:defPPr>
                  <a:lvl1pPr marL="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>
                    <a:buClr>
                      <a:srgbClr val="FF0000"/>
                    </a:buClr>
                    <a:defRPr/>
                  </a:pPr>
                  <a:r>
                    <a:rPr lang="ru-RU" sz="1200" dirty="0" smtClean="0">
                      <a:solidFill>
                        <a:schemeClr val="accent1">
                          <a:lumMod val="75000"/>
                        </a:schemeClr>
                      </a:solidFill>
                      <a:latin typeface="Arial" panose="020B0604020202020204" pitchFamily="34" charset="0"/>
                      <a:ea typeface="Tahoma" panose="020B0604030504040204" pitchFamily="34" charset="0"/>
                      <a:cs typeface="Arial" panose="020B0604020202020204" pitchFamily="34" charset="0"/>
                    </a:rPr>
                    <a:t>Количество создаваемых рабочих мест</a:t>
                  </a:r>
                  <a:endParaRPr lang="ru-RU" sz="1200" dirty="0">
                    <a:solidFill>
                      <a:schemeClr val="accent1">
                        <a:lumMod val="75000"/>
                      </a:schemeClr>
                    </a:solidFill>
                    <a:latin typeface="Arial" panose="020B0604020202020204" pitchFamily="34" charset="0"/>
                    <a:ea typeface="Tahoma" panose="020B060403050404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9" name="TextBox 12"/>
                <p:cNvSpPr txBox="1"/>
                <p:nvPr/>
              </p:nvSpPr>
              <p:spPr>
                <a:xfrm>
                  <a:off x="3363409" y="996843"/>
                  <a:ext cx="1145048" cy="26827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en-US"/>
                  </a:defPPr>
                  <a:lvl1pPr marL="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>
                    <a:lnSpc>
                      <a:spcPct val="70000"/>
                    </a:lnSpc>
                  </a:pPr>
                  <a:r>
                    <a:rPr lang="ru-RU" sz="1600" b="1" dirty="0" smtClean="0">
                      <a:solidFill>
                        <a:schemeClr val="accent1">
                          <a:lumMod val="75000"/>
                        </a:schemeClr>
                      </a:solidFill>
                      <a:latin typeface="Arial" panose="020B0604020202020204" pitchFamily="34" charset="0"/>
                      <a:ea typeface="Tahoma" panose="020B0604030504040204" pitchFamily="34" charset="0"/>
                      <a:cs typeface="Arial" panose="020B0604020202020204" pitchFamily="34" charset="0"/>
                    </a:rPr>
                    <a:t>1425 ед.</a:t>
                  </a:r>
                  <a:endParaRPr lang="ru-RU" sz="1600" b="1" dirty="0">
                    <a:solidFill>
                      <a:schemeClr val="accent1">
                        <a:lumMod val="75000"/>
                      </a:schemeClr>
                    </a:solidFill>
                    <a:latin typeface="Arial" panose="020B0604020202020204" pitchFamily="34" charset="0"/>
                    <a:ea typeface="Tahoma" panose="020B0604030504040204" pitchFamily="34" charset="0"/>
                    <a:cs typeface="Arial" panose="020B0604020202020204" pitchFamily="34" charset="0"/>
                  </a:endParaRPr>
                </a:p>
              </p:txBody>
            </p:sp>
            <p:cxnSp>
              <p:nvCxnSpPr>
                <p:cNvPr id="20" name="Прямая соединительная линия 19"/>
                <p:cNvCxnSpPr/>
                <p:nvPr/>
              </p:nvCxnSpPr>
              <p:spPr>
                <a:xfrm>
                  <a:off x="4441108" y="910666"/>
                  <a:ext cx="0" cy="437043"/>
                </a:xfrm>
                <a:prstGeom prst="line">
                  <a:avLst/>
                </a:prstGeom>
                <a:ln w="19050">
                  <a:solidFill>
                    <a:srgbClr val="00B05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17" name="Прямая соединительная линия 16"/>
              <p:cNvCxnSpPr/>
              <p:nvPr/>
            </p:nvCxnSpPr>
            <p:spPr>
              <a:xfrm>
                <a:off x="3534171" y="2016415"/>
                <a:ext cx="5276297" cy="0"/>
              </a:xfrm>
              <a:prstGeom prst="line">
                <a:avLst/>
              </a:prstGeom>
              <a:ln w="19050">
                <a:solidFill>
                  <a:srgbClr val="00B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4" name="Прямоугольник 13"/>
            <p:cNvSpPr/>
            <p:nvPr/>
          </p:nvSpPr>
          <p:spPr>
            <a:xfrm>
              <a:off x="288207" y="4898835"/>
              <a:ext cx="4963802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ru-RU" sz="1200" b="1" dirty="0" smtClean="0">
                  <a:solidFill>
                    <a:schemeClr val="accent1">
                      <a:lumMod val="75000"/>
                    </a:schemeClr>
                  </a:solidFill>
                  <a:ea typeface="Tahoma" panose="020B0604030504040204" pitchFamily="34" charset="0"/>
                  <a:cs typeface="Tahoma" panose="020B0604030504040204" pitchFamily="34" charset="0"/>
                </a:rPr>
                <a:t>Заявленные целевые показатели к 2019 году:</a:t>
              </a:r>
              <a:endParaRPr lang="ru-RU" sz="1200" b="1" dirty="0">
                <a:solidFill>
                  <a:schemeClr val="accent1">
                    <a:lumMod val="75000"/>
                  </a:schemeClr>
                </a:solidFill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37423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dirty="0" smtClean="0">
                <a:latin typeface="PT Sans" panose="020B0503020203020204" pitchFamily="34" charset="-52"/>
                <a:ea typeface="PT Sans" panose="020B0503020203020204" pitchFamily="34" charset="-52"/>
              </a:rPr>
              <a:t>Примеры. Поддержка инвестиционного проекта при участии институтов развития</a:t>
            </a:r>
            <a:endParaRPr lang="ru-RU" dirty="0">
              <a:latin typeface="PT Sans" panose="020B0503020203020204" pitchFamily="34" charset="-52"/>
              <a:ea typeface="PT Sans" panose="020B0503020203020204" pitchFamily="34" charset="-52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11</a:t>
            </a:r>
            <a:endParaRPr lang="ru-RU" dirty="0"/>
          </a:p>
        </p:txBody>
      </p:sp>
      <p:sp>
        <p:nvSpPr>
          <p:cNvPr id="4" name="Кольцо 3"/>
          <p:cNvSpPr/>
          <p:nvPr/>
        </p:nvSpPr>
        <p:spPr>
          <a:xfrm>
            <a:off x="335789" y="1143884"/>
            <a:ext cx="602765" cy="549281"/>
          </a:xfrm>
          <a:prstGeom prst="donut">
            <a:avLst>
              <a:gd name="adj" fmla="val 12435"/>
            </a:avLst>
          </a:prstGeom>
          <a:solidFill>
            <a:srgbClr val="0078BF"/>
          </a:solidFill>
          <a:ln w="952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 dirty="0">
                <a:solidFill>
                  <a:schemeClr val="tx1"/>
                </a:solidFill>
                <a:cs typeface="David" panose="020E0502060401010101" pitchFamily="34" charset="-79"/>
              </a:rPr>
              <a:t>3</a:t>
            </a:r>
            <a:endParaRPr lang="ru-RU" sz="2000" b="1" dirty="0">
              <a:solidFill>
                <a:schemeClr val="tx1"/>
              </a:solidFill>
              <a:cs typeface="David" panose="020E0502060401010101" pitchFamily="34" charset="-79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938554" y="1092177"/>
            <a:ext cx="6510758" cy="52322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600"/>
              </a:spcAft>
              <a:buClr>
                <a:srgbClr val="FF0000"/>
              </a:buClr>
              <a:defRPr/>
            </a:pPr>
            <a:r>
              <a:rPr lang="ru-RU" sz="1400" b="1" dirty="0" smtClean="0">
                <a:solidFill>
                  <a:schemeClr val="accent1">
                    <a:lumMod val="75000"/>
                  </a:schemeClr>
                </a:solidFill>
                <a:latin typeface="PT Sans" panose="020B0503020203020204" pitchFamily="34" charset="-52"/>
                <a:ea typeface="PT Sans" panose="020B0503020203020204" pitchFamily="34" charset="-52"/>
                <a:cs typeface="Arial" panose="020B0604020202020204" pitchFamily="34" charset="0"/>
              </a:rPr>
              <a:t>Создание сервисного металлоцентра по услуге </a:t>
            </a:r>
            <a:r>
              <a:rPr lang="en-US" sz="1400" b="1" dirty="0" smtClean="0">
                <a:solidFill>
                  <a:schemeClr val="accent1">
                    <a:lumMod val="75000"/>
                  </a:schemeClr>
                </a:solidFill>
                <a:latin typeface="PT Sans" panose="020B0503020203020204" pitchFamily="34" charset="-52"/>
                <a:ea typeface="PT Sans" panose="020B0503020203020204" pitchFamily="34" charset="-52"/>
                <a:cs typeface="Arial" panose="020B0604020202020204" pitchFamily="34" charset="0"/>
              </a:rPr>
              <a:t>EPS – </a:t>
            </a:r>
            <a:r>
              <a:rPr lang="ru-RU" sz="1400" b="1" dirty="0" smtClean="0">
                <a:solidFill>
                  <a:schemeClr val="accent1">
                    <a:lumMod val="75000"/>
                  </a:schemeClr>
                </a:solidFill>
                <a:latin typeface="PT Sans" panose="020B0503020203020204" pitchFamily="34" charset="-52"/>
                <a:ea typeface="PT Sans" panose="020B0503020203020204" pitchFamily="34" charset="-52"/>
                <a:cs typeface="Arial" panose="020B0604020202020204" pitchFamily="34" charset="0"/>
              </a:rPr>
              <a:t>очистки горячекатанного металлопроката </a:t>
            </a:r>
            <a:r>
              <a:rPr lang="ru-RU" sz="1400" b="1" dirty="0">
                <a:solidFill>
                  <a:schemeClr val="accent1">
                    <a:lumMod val="75000"/>
                  </a:schemeClr>
                </a:solidFill>
                <a:latin typeface="PT Sans" panose="020B0503020203020204" pitchFamily="34" charset="-52"/>
                <a:ea typeface="PT Sans" panose="020B0503020203020204" pitchFamily="34" charset="-52"/>
                <a:cs typeface="Arial" panose="020B0604020202020204" pitchFamily="34" charset="0"/>
              </a:rPr>
              <a:t>в городе Набережные Челны Республики Татарстан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754" y="1796656"/>
            <a:ext cx="4110245" cy="3045274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4522837" y="1748210"/>
            <a:ext cx="4267603" cy="646331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marL="285750" indent="-285750" algn="just">
              <a:buClr>
                <a:srgbClr val="0078BF"/>
              </a:buClr>
              <a:buFont typeface="Wingdings" panose="05000000000000000000" pitchFamily="2" charset="2"/>
              <a:buChar char="ü"/>
            </a:pPr>
            <a:r>
              <a:rPr lang="ru-RU" sz="1200" b="1" u="sng" dirty="0" smtClean="0">
                <a:solidFill>
                  <a:srgbClr val="87BD3B"/>
                </a:solidFill>
                <a:latin typeface="PT Sans" panose="020B0503020203020204" pitchFamily="34" charset="-52"/>
                <a:ea typeface="PT Sans" panose="020B0503020203020204" pitchFamily="34" charset="-52"/>
              </a:rPr>
              <a:t>Заключено </a:t>
            </a:r>
            <a:r>
              <a:rPr lang="ru-RU" sz="1200" b="1" u="sng" dirty="0">
                <a:solidFill>
                  <a:srgbClr val="87BD3B"/>
                </a:solidFill>
                <a:latin typeface="PT Sans" panose="020B0503020203020204" pitchFamily="34" charset="-52"/>
                <a:ea typeface="PT Sans" panose="020B0503020203020204" pitchFamily="34" charset="-52"/>
              </a:rPr>
              <a:t>соглашение об участии в </a:t>
            </a:r>
            <a:r>
              <a:rPr lang="ru-RU" sz="1200" b="1" u="sng" dirty="0" smtClean="0">
                <a:solidFill>
                  <a:srgbClr val="87BD3B"/>
                </a:solidFill>
                <a:latin typeface="PT Sans" panose="020B0503020203020204" pitchFamily="34" charset="-52"/>
                <a:ea typeface="PT Sans" panose="020B0503020203020204" pitchFamily="34" charset="-52"/>
              </a:rPr>
              <a:t>финансировании</a:t>
            </a:r>
          </a:p>
          <a:p>
            <a:pPr algn="just"/>
            <a:r>
              <a:rPr lang="ru-RU" sz="1200" b="1" dirty="0" smtClean="0">
                <a:solidFill>
                  <a:srgbClr val="87BD3B"/>
                </a:solidFill>
                <a:latin typeface="PT Sans" panose="020B0503020203020204" pitchFamily="34" charset="-52"/>
                <a:ea typeface="PT Sans" panose="020B0503020203020204" pitchFamily="34" charset="-52"/>
              </a:rPr>
              <a:t>       </a:t>
            </a:r>
            <a:r>
              <a:rPr lang="ru-RU" sz="1200" b="1" u="sng" dirty="0" smtClean="0">
                <a:solidFill>
                  <a:srgbClr val="87BD3B"/>
                </a:solidFill>
                <a:latin typeface="PT Sans" panose="020B0503020203020204" pitchFamily="34" charset="-52"/>
                <a:ea typeface="PT Sans" panose="020B0503020203020204" pitchFamily="34" charset="-52"/>
              </a:rPr>
              <a:t>инвестиционного </a:t>
            </a:r>
            <a:r>
              <a:rPr lang="ru-RU" sz="1200" b="1" u="sng" dirty="0">
                <a:solidFill>
                  <a:srgbClr val="87BD3B"/>
                </a:solidFill>
                <a:latin typeface="PT Sans" panose="020B0503020203020204" pitchFamily="34" charset="-52"/>
                <a:ea typeface="PT Sans" panose="020B0503020203020204" pitchFamily="34" charset="-52"/>
              </a:rPr>
              <a:t>проекта в форме займа</a:t>
            </a:r>
            <a:r>
              <a:rPr lang="ru-RU" sz="1200" b="1" dirty="0">
                <a:solidFill>
                  <a:srgbClr val="87BD3B"/>
                </a:solidFill>
                <a:latin typeface="PT Sans" panose="020B0503020203020204" pitchFamily="34" charset="-52"/>
                <a:ea typeface="PT Sans" panose="020B0503020203020204" pitchFamily="34" charset="-52"/>
              </a:rPr>
              <a:t> </a:t>
            </a:r>
            <a:r>
              <a:rPr lang="ru-RU" sz="1200" dirty="0">
                <a:solidFill>
                  <a:schemeClr val="accent1">
                    <a:lumMod val="75000"/>
                  </a:schemeClr>
                </a:solidFill>
                <a:latin typeface="PT Sans" panose="020B0503020203020204" pitchFamily="34" charset="-52"/>
                <a:ea typeface="PT Sans" panose="020B0503020203020204" pitchFamily="34" charset="-52"/>
              </a:rPr>
              <a:t>в размере </a:t>
            </a:r>
          </a:p>
          <a:p>
            <a:pPr algn="just"/>
            <a:r>
              <a:rPr lang="ru-RU" sz="1200" dirty="0">
                <a:solidFill>
                  <a:schemeClr val="accent1">
                    <a:lumMod val="75000"/>
                  </a:schemeClr>
                </a:solidFill>
                <a:latin typeface="PT Sans" panose="020B0503020203020204" pitchFamily="34" charset="-52"/>
                <a:ea typeface="PT Sans" panose="020B0503020203020204" pitchFamily="34" charset="-52"/>
              </a:rPr>
              <a:t> </a:t>
            </a:r>
            <a:r>
              <a:rPr lang="ru-RU" sz="1200" dirty="0" smtClean="0">
                <a:solidFill>
                  <a:schemeClr val="accent1">
                    <a:lumMod val="75000"/>
                  </a:schemeClr>
                </a:solidFill>
                <a:latin typeface="PT Sans" panose="020B0503020203020204" pitchFamily="34" charset="-52"/>
                <a:ea typeface="PT Sans" panose="020B0503020203020204" pitchFamily="34" charset="-52"/>
              </a:rPr>
              <a:t>      228 </a:t>
            </a:r>
            <a:r>
              <a:rPr lang="ru-RU" sz="1200" dirty="0">
                <a:solidFill>
                  <a:schemeClr val="accent1">
                    <a:lumMod val="75000"/>
                  </a:schemeClr>
                </a:solidFill>
                <a:latin typeface="PT Sans" panose="020B0503020203020204" pitchFamily="34" charset="-52"/>
                <a:ea typeface="PT Sans" panose="020B0503020203020204" pitchFamily="34" charset="-52"/>
              </a:rPr>
              <a:t>млн</a:t>
            </a:r>
            <a:r>
              <a:rPr lang="ru-RU" sz="1200" dirty="0" smtClean="0">
                <a:solidFill>
                  <a:schemeClr val="accent1">
                    <a:lumMod val="75000"/>
                  </a:schemeClr>
                </a:solidFill>
                <a:latin typeface="PT Sans" panose="020B0503020203020204" pitchFamily="34" charset="-52"/>
                <a:ea typeface="PT Sans" panose="020B0503020203020204" pitchFamily="34" charset="-52"/>
              </a:rPr>
              <a:t>. руб</a:t>
            </a:r>
            <a:r>
              <a:rPr lang="ru-RU" sz="1200" dirty="0">
                <a:solidFill>
                  <a:schemeClr val="accent1">
                    <a:lumMod val="75000"/>
                  </a:schemeClr>
                </a:solidFill>
                <a:latin typeface="PT Sans" panose="020B0503020203020204" pitchFamily="34" charset="-52"/>
                <a:ea typeface="PT Sans" panose="020B0503020203020204" pitchFamily="34" charset="-52"/>
              </a:rPr>
              <a:t>. под 5 % годовых на срок 8 лет.</a:t>
            </a:r>
          </a:p>
        </p:txBody>
      </p:sp>
      <p:grpSp>
        <p:nvGrpSpPr>
          <p:cNvPr id="8" name="Группа 7"/>
          <p:cNvGrpSpPr/>
          <p:nvPr/>
        </p:nvGrpSpPr>
        <p:grpSpPr>
          <a:xfrm>
            <a:off x="4724993" y="2477275"/>
            <a:ext cx="4223934" cy="3094469"/>
            <a:chOff x="4759061" y="2477275"/>
            <a:chExt cx="4935751" cy="2751169"/>
          </a:xfrm>
        </p:grpSpPr>
        <p:sp>
          <p:nvSpPr>
            <p:cNvPr id="10" name="TextBox 12"/>
            <p:cNvSpPr txBox="1"/>
            <p:nvPr/>
          </p:nvSpPr>
          <p:spPr>
            <a:xfrm>
              <a:off x="5160545" y="2477275"/>
              <a:ext cx="3672408" cy="3885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70000"/>
                </a:lnSpc>
              </a:pPr>
              <a:r>
                <a:rPr lang="ru-RU" sz="1600" b="1" dirty="0" smtClean="0">
                  <a:solidFill>
                    <a:schemeClr val="accent1">
                      <a:lumMod val="75000"/>
                    </a:schemeClr>
                  </a:solidFill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Дополнительные участники реализации Проекта:</a:t>
              </a:r>
              <a:endParaRPr lang="ru-RU" sz="16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11" name="Рисунок 1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48147" y="3037642"/>
              <a:ext cx="1770550" cy="1026535"/>
            </a:xfrm>
            <a:prstGeom prst="rect">
              <a:avLst/>
            </a:prstGeom>
          </p:spPr>
        </p:pic>
        <p:pic>
          <p:nvPicPr>
            <p:cNvPr id="12" name="Рисунок 11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72257" y="4066170"/>
              <a:ext cx="2025556" cy="512083"/>
            </a:xfrm>
            <a:prstGeom prst="rect">
              <a:avLst/>
            </a:prstGeom>
          </p:spPr>
        </p:pic>
        <p:pic>
          <p:nvPicPr>
            <p:cNvPr id="13" name="Рисунок 12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59061" y="4722995"/>
              <a:ext cx="1948722" cy="505449"/>
            </a:xfrm>
            <a:prstGeom prst="rect">
              <a:avLst/>
            </a:prstGeom>
          </p:spPr>
        </p:pic>
        <p:cxnSp>
          <p:nvCxnSpPr>
            <p:cNvPr id="14" name="Прямая соединительная линия 13"/>
            <p:cNvCxnSpPr/>
            <p:nvPr/>
          </p:nvCxnSpPr>
          <p:spPr>
            <a:xfrm>
              <a:off x="4759061" y="3032956"/>
              <a:ext cx="4680745" cy="0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TextBox 14"/>
            <p:cNvSpPr txBox="1"/>
            <p:nvPr/>
          </p:nvSpPr>
          <p:spPr>
            <a:xfrm>
              <a:off x="6791657" y="3251606"/>
              <a:ext cx="2896999" cy="4104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ru-RU" sz="1200" dirty="0" smtClean="0">
                  <a:solidFill>
                    <a:schemeClr val="accent1">
                      <a:lumMod val="75000"/>
                    </a:schemeClr>
                  </a:solidFill>
                  <a:latin typeface="PT Sans" panose="020B0503020203020204" pitchFamily="34" charset="-52"/>
                  <a:ea typeface="PT Sans" panose="020B0503020203020204" pitchFamily="34" charset="-52"/>
                  <a:cs typeface="Raavi" panose="020B0502040204020203" pitchFamily="34" charset="0"/>
                </a:rPr>
                <a:t>Предоставление гарантии в размере 50% суммы займа Фонда</a:t>
              </a:r>
              <a:endParaRPr lang="ru-RU" sz="1200" dirty="0">
                <a:solidFill>
                  <a:schemeClr val="accent1">
                    <a:lumMod val="75000"/>
                  </a:schemeClr>
                </a:solidFill>
                <a:latin typeface="PT Sans" panose="020B0503020203020204" pitchFamily="34" charset="-52"/>
                <a:ea typeface="PT Sans" panose="020B0503020203020204" pitchFamily="34" charset="-52"/>
                <a:cs typeface="Raavi" panose="020B0502040204020203" pitchFamily="34" charset="0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6841667" y="3890022"/>
              <a:ext cx="2717960" cy="7388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ru-RU" sz="1200" dirty="0" smtClean="0">
                  <a:solidFill>
                    <a:schemeClr val="accent1">
                      <a:lumMod val="75000"/>
                    </a:schemeClr>
                  </a:solidFill>
                  <a:latin typeface="PT Sans" panose="020B0503020203020204" pitchFamily="34" charset="-52"/>
                  <a:ea typeface="PT Sans" panose="020B0503020203020204" pitchFamily="34" charset="-52"/>
                  <a:cs typeface="Times New Roman" panose="02020603050405020304" pitchFamily="18" charset="0"/>
                </a:rPr>
                <a:t>Предоставление части финансирования Инициатору и выдача гарантии в адрес Фонда</a:t>
              </a:r>
              <a:endParaRPr lang="ru-RU" sz="1200" dirty="0">
                <a:solidFill>
                  <a:schemeClr val="accent1">
                    <a:lumMod val="75000"/>
                  </a:schemeClr>
                </a:solidFill>
                <a:latin typeface="PT Sans" panose="020B0503020203020204" pitchFamily="34" charset="-52"/>
                <a:ea typeface="PT Sans" panose="020B0503020203020204" pitchFamily="34" charset="-52"/>
                <a:cs typeface="Times New Roman" panose="02020603050405020304" pitchFamily="18" charset="0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6841667" y="4756720"/>
              <a:ext cx="2853145" cy="4104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ru-RU" sz="1200" dirty="0" smtClean="0">
                  <a:solidFill>
                    <a:schemeClr val="accent1">
                      <a:lumMod val="75000"/>
                    </a:schemeClr>
                  </a:solidFill>
                  <a:latin typeface="PT Sans" panose="020B0503020203020204" pitchFamily="34" charset="-52"/>
                  <a:ea typeface="PT Sans" panose="020B0503020203020204" pitchFamily="34" charset="-52"/>
                  <a:cs typeface="Times New Roman" panose="02020603050405020304" pitchFamily="18" charset="0"/>
                </a:rPr>
                <a:t>Предоставление поручительства в адрес Банка</a:t>
              </a:r>
              <a:endParaRPr lang="ru-RU" sz="1200" dirty="0">
                <a:solidFill>
                  <a:schemeClr val="accent1">
                    <a:lumMod val="75000"/>
                  </a:schemeClr>
                </a:solidFill>
                <a:latin typeface="PT Sans" panose="020B0503020203020204" pitchFamily="34" charset="-52"/>
                <a:ea typeface="PT Sans" panose="020B0503020203020204" pitchFamily="34" charset="-5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8" name="Группа 17"/>
          <p:cNvGrpSpPr/>
          <p:nvPr/>
        </p:nvGrpSpPr>
        <p:grpSpPr>
          <a:xfrm>
            <a:off x="209529" y="5300793"/>
            <a:ext cx="4963802" cy="1283412"/>
            <a:chOff x="288207" y="4898835"/>
            <a:chExt cx="4963802" cy="1283412"/>
          </a:xfrm>
        </p:grpSpPr>
        <p:grpSp>
          <p:nvGrpSpPr>
            <p:cNvPr id="19" name="Группа 18"/>
            <p:cNvGrpSpPr/>
            <p:nvPr/>
          </p:nvGrpSpPr>
          <p:grpSpPr>
            <a:xfrm>
              <a:off x="288207" y="5265204"/>
              <a:ext cx="4843164" cy="917043"/>
              <a:chOff x="3351087" y="2016415"/>
              <a:chExt cx="5459381" cy="917043"/>
            </a:xfrm>
          </p:grpSpPr>
          <p:grpSp>
            <p:nvGrpSpPr>
              <p:cNvPr id="21" name="Группа 20"/>
              <p:cNvGrpSpPr/>
              <p:nvPr/>
            </p:nvGrpSpPr>
            <p:grpSpPr>
              <a:xfrm>
                <a:off x="6104168" y="2095145"/>
                <a:ext cx="2706300" cy="830997"/>
                <a:chOff x="3195462" y="677221"/>
                <a:chExt cx="2706300" cy="830997"/>
              </a:xfrm>
            </p:grpSpPr>
            <p:sp>
              <p:nvSpPr>
                <p:cNvPr id="27" name="TextBox 14"/>
                <p:cNvSpPr txBox="1"/>
                <p:nvPr/>
              </p:nvSpPr>
              <p:spPr>
                <a:xfrm>
                  <a:off x="4508457" y="677221"/>
                  <a:ext cx="1393305" cy="83099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en-US"/>
                  </a:defPPr>
                  <a:lvl1pPr marL="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FF0000"/>
                    </a:buClr>
                    <a:buSzTx/>
                    <a:buFontTx/>
                    <a:buNone/>
                    <a:tabLst/>
                    <a:defRPr/>
                  </a:pPr>
                  <a:r>
                    <a:rPr kumimoji="0" lang="ru-RU" sz="12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accent1">
                          <a:lumMod val="75000"/>
                        </a:schemeClr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Tahoma" panose="020B0604030504040204" pitchFamily="34" charset="0"/>
                      <a:cs typeface="Arial" panose="020B0604020202020204" pitchFamily="34" charset="0"/>
                    </a:rPr>
                    <a:t>Объем привлекаемых </a:t>
                  </a:r>
                </a:p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FF0000"/>
                    </a:buClr>
                    <a:buSzTx/>
                    <a:buFontTx/>
                    <a:buNone/>
                    <a:tabLst/>
                    <a:defRPr/>
                  </a:pPr>
                  <a:r>
                    <a:rPr kumimoji="0" lang="ru-RU" sz="12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accent1">
                          <a:lumMod val="75000"/>
                        </a:schemeClr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Tahoma" panose="020B0604030504040204" pitchFamily="34" charset="0"/>
                      <a:cs typeface="Arial" panose="020B0604020202020204" pitchFamily="34" charset="0"/>
                    </a:rPr>
                    <a:t>и</a:t>
                  </a:r>
                  <a:r>
                    <a:rPr kumimoji="0" lang="ru-RU" sz="1200" b="0" i="0" u="none" strike="noStrike" kern="1200" cap="none" spc="0" normalizeH="0" baseline="0" noProof="0" dirty="0" smtClean="0">
                      <a:ln>
                        <a:noFill/>
                      </a:ln>
                      <a:solidFill>
                        <a:schemeClr val="accent1">
                          <a:lumMod val="75000"/>
                        </a:schemeClr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Tahoma" panose="020B0604030504040204" pitchFamily="34" charset="0"/>
                      <a:cs typeface="Arial" panose="020B0604020202020204" pitchFamily="34" charset="0"/>
                    </a:rPr>
                    <a:t>нвестиций (до 2019 года)</a:t>
                  </a:r>
                  <a:endParaRPr kumimoji="0" lang="ru-RU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accent1">
                        <a:lumMod val="75000"/>
                      </a:schemeClr>
                    </a:solidFill>
                    <a:effectLst/>
                    <a:uLnTx/>
                    <a:uFillTx/>
                    <a:latin typeface="Arial" panose="020B0604020202020204" pitchFamily="34" charset="0"/>
                    <a:ea typeface="Tahoma" panose="020B060403050404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8" name="TextBox 27"/>
                <p:cNvSpPr txBox="1"/>
                <p:nvPr/>
              </p:nvSpPr>
              <p:spPr>
                <a:xfrm>
                  <a:off x="3195462" y="828032"/>
                  <a:ext cx="1288351" cy="43704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en-US"/>
                  </a:defPPr>
                  <a:lvl1pPr marL="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457200" rtl="0" eaLnBrk="1" fontAlgn="auto" latinLnBrk="0" hangingPunct="1">
                    <a:lnSpc>
                      <a:spcPct val="7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ru-RU" sz="1600" b="1" i="0" u="none" strike="noStrike" kern="1200" cap="none" spc="0" normalizeH="0" baseline="0" noProof="0" dirty="0" smtClean="0">
                      <a:ln>
                        <a:noFill/>
                      </a:ln>
                      <a:solidFill>
                        <a:schemeClr val="accent1">
                          <a:lumMod val="75000"/>
                        </a:schemeClr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Tahoma" panose="020B0604030504040204" pitchFamily="34" charset="0"/>
                      <a:cs typeface="Arial" panose="020B0604020202020204" pitchFamily="34" charset="0"/>
                    </a:rPr>
                    <a:t>515</a:t>
                  </a:r>
                  <a:endParaRPr kumimoji="0" lang="ru-RU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accent1">
                        <a:lumMod val="75000"/>
                      </a:schemeClr>
                    </a:solidFill>
                    <a:effectLst/>
                    <a:uLnTx/>
                    <a:uFillTx/>
                    <a:latin typeface="Arial" panose="020B0604020202020204" pitchFamily="34" charset="0"/>
                    <a:ea typeface="Tahoma" panose="020B0604030504040204" pitchFamily="34" charset="0"/>
                    <a:cs typeface="Arial" panose="020B0604020202020204" pitchFamily="34" charset="0"/>
                  </a:endParaRPr>
                </a:p>
                <a:p>
                  <a:pPr marL="0" marR="0" lvl="0" indent="0" algn="ctr" defTabSz="457200" rtl="0" eaLnBrk="1" fontAlgn="auto" latinLnBrk="0" hangingPunct="1">
                    <a:lnSpc>
                      <a:spcPct val="7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ru-RU" sz="1600" b="1" i="0" u="none" strike="noStrike" kern="1200" cap="none" spc="0" normalizeH="0" baseline="0" noProof="0" dirty="0" smtClean="0">
                      <a:ln>
                        <a:noFill/>
                      </a:ln>
                      <a:solidFill>
                        <a:schemeClr val="accent1">
                          <a:lumMod val="75000"/>
                        </a:schemeClr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Tahoma" panose="020B0604030504040204" pitchFamily="34" charset="0"/>
                      <a:cs typeface="Arial" panose="020B0604020202020204" pitchFamily="34" charset="0"/>
                    </a:rPr>
                    <a:t>млн. руб.</a:t>
                  </a:r>
                  <a:endParaRPr kumimoji="0" lang="ru-RU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accent1">
                        <a:lumMod val="75000"/>
                      </a:schemeClr>
                    </a:solidFill>
                    <a:effectLst/>
                    <a:uLnTx/>
                    <a:uFillTx/>
                    <a:latin typeface="Arial" panose="020B0604020202020204" pitchFamily="34" charset="0"/>
                    <a:ea typeface="Tahoma" panose="020B0604030504040204" pitchFamily="34" charset="0"/>
                    <a:cs typeface="Arial" panose="020B0604020202020204" pitchFamily="34" charset="0"/>
                  </a:endParaRPr>
                </a:p>
              </p:txBody>
            </p:sp>
            <p:cxnSp>
              <p:nvCxnSpPr>
                <p:cNvPr id="29" name="Прямая соединительная линия 28"/>
                <p:cNvCxnSpPr/>
                <p:nvPr/>
              </p:nvCxnSpPr>
              <p:spPr>
                <a:xfrm>
                  <a:off x="4459169" y="828032"/>
                  <a:ext cx="0" cy="437043"/>
                </a:xfrm>
                <a:prstGeom prst="line">
                  <a:avLst/>
                </a:prstGeom>
                <a:noFill/>
                <a:ln w="19050" cap="flat" cmpd="sng" algn="ctr">
                  <a:solidFill>
                    <a:srgbClr val="00B050"/>
                  </a:solidFill>
                  <a:prstDash val="solid"/>
                </a:ln>
                <a:effectLst/>
              </p:spPr>
            </p:cxnSp>
          </p:grpSp>
          <p:grpSp>
            <p:nvGrpSpPr>
              <p:cNvPr id="22" name="Группа 21"/>
              <p:cNvGrpSpPr/>
              <p:nvPr/>
            </p:nvGrpSpPr>
            <p:grpSpPr>
              <a:xfrm>
                <a:off x="3351087" y="2102461"/>
                <a:ext cx="2685733" cy="830997"/>
                <a:chOff x="3363409" y="759753"/>
                <a:chExt cx="2685733" cy="830997"/>
              </a:xfrm>
            </p:grpSpPr>
            <p:sp>
              <p:nvSpPr>
                <p:cNvPr id="24" name="TextBox 11"/>
                <p:cNvSpPr txBox="1"/>
                <p:nvPr/>
              </p:nvSpPr>
              <p:spPr>
                <a:xfrm>
                  <a:off x="4508457" y="759753"/>
                  <a:ext cx="1540685" cy="83099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en-US"/>
                  </a:defPPr>
                  <a:lvl1pPr marL="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FF0000"/>
                    </a:buClr>
                    <a:buSzTx/>
                    <a:buFontTx/>
                    <a:buNone/>
                    <a:tabLst/>
                    <a:defRPr/>
                  </a:pPr>
                  <a:r>
                    <a:rPr kumimoji="0" lang="ru-RU" sz="1200" b="0" i="0" u="none" strike="noStrike" kern="1200" cap="none" spc="0" normalizeH="0" baseline="0" noProof="0" dirty="0" smtClean="0">
                      <a:ln>
                        <a:noFill/>
                      </a:ln>
                      <a:solidFill>
                        <a:schemeClr val="accent1">
                          <a:lumMod val="75000"/>
                        </a:schemeClr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Tahoma" panose="020B0604030504040204" pitchFamily="34" charset="0"/>
                      <a:cs typeface="Arial" panose="020B0604020202020204" pitchFamily="34" charset="0"/>
                    </a:rPr>
                    <a:t>Количество создаваемых рабочих мест (до 2020 года)</a:t>
                  </a:r>
                  <a:endParaRPr kumimoji="0" lang="ru-RU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accent1">
                        <a:lumMod val="75000"/>
                      </a:schemeClr>
                    </a:solidFill>
                    <a:effectLst/>
                    <a:uLnTx/>
                    <a:uFillTx/>
                    <a:latin typeface="Arial" panose="020B0604020202020204" pitchFamily="34" charset="0"/>
                    <a:ea typeface="Tahoma" panose="020B060403050404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5" name="TextBox 12"/>
                <p:cNvSpPr txBox="1"/>
                <p:nvPr/>
              </p:nvSpPr>
              <p:spPr>
                <a:xfrm>
                  <a:off x="3363409" y="996843"/>
                  <a:ext cx="1145048" cy="26827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en-US"/>
                  </a:defPPr>
                  <a:lvl1pPr marL="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457200" rtl="0" eaLnBrk="1" fontAlgn="auto" latinLnBrk="0" hangingPunct="1">
                    <a:lnSpc>
                      <a:spcPct val="7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ru-RU" sz="1600" b="1" i="0" u="none" strike="noStrike" kern="1200" cap="none" spc="0" normalizeH="0" baseline="0" noProof="0" dirty="0" smtClean="0">
                      <a:ln>
                        <a:noFill/>
                      </a:ln>
                      <a:solidFill>
                        <a:schemeClr val="accent1">
                          <a:lumMod val="75000"/>
                        </a:schemeClr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Tahoma" panose="020B0604030504040204" pitchFamily="34" charset="0"/>
                      <a:cs typeface="Arial" panose="020B0604020202020204" pitchFamily="34" charset="0"/>
                    </a:rPr>
                    <a:t>131 ед.</a:t>
                  </a:r>
                  <a:endParaRPr kumimoji="0" lang="ru-RU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accent1">
                        <a:lumMod val="75000"/>
                      </a:schemeClr>
                    </a:solidFill>
                    <a:effectLst/>
                    <a:uLnTx/>
                    <a:uFillTx/>
                    <a:latin typeface="Arial" panose="020B0604020202020204" pitchFamily="34" charset="0"/>
                    <a:ea typeface="Tahoma" panose="020B0604030504040204" pitchFamily="34" charset="0"/>
                    <a:cs typeface="Arial" panose="020B0604020202020204" pitchFamily="34" charset="0"/>
                  </a:endParaRPr>
                </a:p>
              </p:txBody>
            </p:sp>
            <p:cxnSp>
              <p:nvCxnSpPr>
                <p:cNvPr id="26" name="Прямая соединительная линия 25"/>
                <p:cNvCxnSpPr/>
                <p:nvPr/>
              </p:nvCxnSpPr>
              <p:spPr>
                <a:xfrm>
                  <a:off x="4441108" y="910666"/>
                  <a:ext cx="0" cy="437043"/>
                </a:xfrm>
                <a:prstGeom prst="line">
                  <a:avLst/>
                </a:prstGeom>
                <a:noFill/>
                <a:ln w="19050" cap="flat" cmpd="sng" algn="ctr">
                  <a:solidFill>
                    <a:srgbClr val="00B050"/>
                  </a:solidFill>
                  <a:prstDash val="solid"/>
                </a:ln>
                <a:effectLst/>
              </p:spPr>
            </p:cxnSp>
          </p:grpSp>
          <p:cxnSp>
            <p:nvCxnSpPr>
              <p:cNvPr id="23" name="Прямая соединительная линия 22"/>
              <p:cNvCxnSpPr/>
              <p:nvPr/>
            </p:nvCxnSpPr>
            <p:spPr>
              <a:xfrm>
                <a:off x="3534171" y="2016415"/>
                <a:ext cx="5276297" cy="0"/>
              </a:xfrm>
              <a:prstGeom prst="line">
                <a:avLst/>
              </a:prstGeom>
              <a:noFill/>
              <a:ln w="19050" cap="flat" cmpd="sng" algn="ctr">
                <a:solidFill>
                  <a:srgbClr val="00B050"/>
                </a:solidFill>
                <a:prstDash val="solid"/>
              </a:ln>
              <a:effectLst/>
            </p:spPr>
          </p:cxnSp>
        </p:grpSp>
        <p:sp>
          <p:nvSpPr>
            <p:cNvPr id="20" name="Прямоугольник 19"/>
            <p:cNvSpPr/>
            <p:nvPr/>
          </p:nvSpPr>
          <p:spPr>
            <a:xfrm>
              <a:off x="288207" y="4898835"/>
              <a:ext cx="4963802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just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2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accent1">
                      <a:lumMod val="75000"/>
                    </a:schemeClr>
                  </a:solidFill>
                  <a:effectLst/>
                  <a:uLnTx/>
                  <a:uFillTx/>
                  <a:latin typeface="Arial"/>
                  <a:ea typeface="Tahoma" panose="020B0604030504040204" pitchFamily="34" charset="0"/>
                  <a:cs typeface="Tahoma" panose="020B0604030504040204" pitchFamily="34" charset="0"/>
                </a:rPr>
                <a:t>Заявленные целевые показатели: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91303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RMnew.potx [только чтение]" id="{F09E3371-3C84-4DE1-8446-FF3A385C4F5C}" vid="{F0AC1FAB-E272-4EE3-918F-BCAE38255C70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FRMnew (002)</Template>
  <TotalTime>2075</TotalTime>
  <Words>1856</Words>
  <Application>Microsoft Office PowerPoint</Application>
  <PresentationFormat>Экран (4:3)</PresentationFormat>
  <Paragraphs>480</Paragraphs>
  <Slides>16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30" baseType="lpstr">
      <vt:lpstr>Arial</vt:lpstr>
      <vt:lpstr>Calibri</vt:lpstr>
      <vt:lpstr>Calibri Light</vt:lpstr>
      <vt:lpstr>David</vt:lpstr>
      <vt:lpstr>Gotham Pro</vt:lpstr>
      <vt:lpstr>Gotham Pro Medium</vt:lpstr>
      <vt:lpstr>Open Sans</vt:lpstr>
      <vt:lpstr>PT Sans</vt:lpstr>
      <vt:lpstr>Raavi</vt:lpstr>
      <vt:lpstr>Segoe UI</vt:lpstr>
      <vt:lpstr>Tahoma</vt:lpstr>
      <vt:lpstr>Times New Roman</vt:lpstr>
      <vt:lpstr>Wingdings</vt:lpstr>
      <vt:lpstr>Тема Office</vt:lpstr>
      <vt:lpstr>Фонд развития моногородов</vt:lpstr>
      <vt:lpstr>Основные задачи</vt:lpstr>
      <vt:lpstr>Софинансирование Фондом объектов инфраструктуры</vt:lpstr>
      <vt:lpstr>Участие Фонда в финансировании инвестиционных проектов</vt:lpstr>
      <vt:lpstr>Территории опережающего развития в моногородах</vt:lpstr>
      <vt:lpstr>Преимущества ТОСЭР в моногородах (в зависимости от региона)</vt:lpstr>
      <vt:lpstr>Примеры. Комплексная поддержка городского округа Кумертау (Республика Башкортостан)</vt:lpstr>
      <vt:lpstr>Примеры. Комплексная поддержка города Набережные Челны (Республика Татарстан)</vt:lpstr>
      <vt:lpstr>Примеры. Поддержка инвестиционного проекта при участии институтов развития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Развитие промышленного парка «Надвоицы» в городе Надвоицы Республики Карелия</vt:lpstr>
      <vt:lpstr>Развитие Индустриального парка «Камешково» в городе Камешково Владимирской области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Мишина Анна Константиновна</dc:creator>
  <cp:lastModifiedBy>Багрова Юлия Владимировна</cp:lastModifiedBy>
  <cp:revision>170</cp:revision>
  <cp:lastPrinted>2018-02-16T10:35:34Z</cp:lastPrinted>
  <dcterms:created xsi:type="dcterms:W3CDTF">2017-07-07T07:55:37Z</dcterms:created>
  <dcterms:modified xsi:type="dcterms:W3CDTF">2018-05-30T12:40:59Z</dcterms:modified>
</cp:coreProperties>
</file>