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39"/>
  </p:notesMasterIdLst>
  <p:sldIdLst>
    <p:sldId id="257" r:id="rId2"/>
    <p:sldId id="285" r:id="rId3"/>
    <p:sldId id="279" r:id="rId4"/>
    <p:sldId id="259" r:id="rId5"/>
    <p:sldId id="276" r:id="rId6"/>
    <p:sldId id="299" r:id="rId7"/>
    <p:sldId id="307" r:id="rId8"/>
    <p:sldId id="300" r:id="rId9"/>
    <p:sldId id="290" r:id="rId10"/>
    <p:sldId id="263" r:id="rId11"/>
    <p:sldId id="298" r:id="rId12"/>
    <p:sldId id="303" r:id="rId13"/>
    <p:sldId id="301" r:id="rId14"/>
    <p:sldId id="304" r:id="rId15"/>
    <p:sldId id="306" r:id="rId16"/>
    <p:sldId id="280" r:id="rId17"/>
    <p:sldId id="308" r:id="rId18"/>
    <p:sldId id="309" r:id="rId19"/>
    <p:sldId id="312" r:id="rId20"/>
    <p:sldId id="266" r:id="rId21"/>
    <p:sldId id="289" r:id="rId22"/>
    <p:sldId id="319" r:id="rId23"/>
    <p:sldId id="320" r:id="rId24"/>
    <p:sldId id="318" r:id="rId25"/>
    <p:sldId id="297" r:id="rId26"/>
    <p:sldId id="324" r:id="rId27"/>
    <p:sldId id="325" r:id="rId28"/>
    <p:sldId id="323" r:id="rId29"/>
    <p:sldId id="311" r:id="rId30"/>
    <p:sldId id="326" r:id="rId31"/>
    <p:sldId id="322" r:id="rId32"/>
    <p:sldId id="315" r:id="rId33"/>
    <p:sldId id="317" r:id="rId34"/>
    <p:sldId id="314" r:id="rId35"/>
    <p:sldId id="277" r:id="rId36"/>
    <p:sldId id="271" r:id="rId37"/>
    <p:sldId id="272" r:id="rId38"/>
  </p:sldIdLst>
  <p:sldSz cx="7129463" cy="7164388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AC50"/>
    <a:srgbClr val="8CB432"/>
    <a:srgbClr val="267DCC"/>
    <a:srgbClr val="1C45BA"/>
    <a:srgbClr val="2281D0"/>
    <a:srgbClr val="AC94CC"/>
    <a:srgbClr val="C4B3D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958" autoAdjust="0"/>
  </p:normalViewPr>
  <p:slideViewPr>
    <p:cSldViewPr>
      <p:cViewPr>
        <p:scale>
          <a:sx n="100" d="100"/>
          <a:sy n="100" d="100"/>
        </p:scale>
        <p:origin x="-3186" y="-282"/>
      </p:cViewPr>
      <p:guideLst>
        <p:guide orient="horz" pos="2257"/>
        <p:guide pos="22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F3D518-49FD-4D76-A45A-3B4243B8EF2D}" type="datetimeFigureOut">
              <a:rPr lang="ru-RU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546225" y="744538"/>
            <a:ext cx="37052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0167D66-7050-4F81-81B6-FB44E0DE6C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981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546225" y="744538"/>
            <a:ext cx="37052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FDD783-7E21-4F6F-B280-D341AF2E12A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546225" y="744538"/>
            <a:ext cx="37052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3E2651-D8D6-4905-BB03-BF5FDCDB375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546225" y="744538"/>
            <a:ext cx="37052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99FD41-A8F9-431A-B778-9C46BED8CF5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546225" y="744538"/>
            <a:ext cx="37052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346A05-97B7-411B-9CC7-288E26D24BB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039679"/>
            <a:ext cx="7129463" cy="3124709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7129463" cy="403967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70806"/>
            <a:ext cx="7129463" cy="23881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71690"/>
            <a:ext cx="7129463" cy="5333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9099" y="5278273"/>
            <a:ext cx="4395107" cy="92152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573E3B-0828-4620-9964-699D3D404AF6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A1057-73A6-4015-A341-6BCF206E20E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458" y="3272228"/>
            <a:ext cx="5594532" cy="187327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7E55F-A944-4009-8350-AA8F29806B8A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DEC761-863D-402C-9946-E48BAF546CB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91183" y="764201"/>
            <a:ext cx="4990624" cy="36299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39679"/>
            <a:ext cx="7129463" cy="3124709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129463" cy="403967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770806"/>
            <a:ext cx="7129463" cy="23881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71690"/>
            <a:ext cx="7129463" cy="5333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257" y="2269713"/>
            <a:ext cx="4652135" cy="2531611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6870" y="4813356"/>
            <a:ext cx="4655120" cy="87278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8FF660-5AD6-4421-B505-1D246ED2AA3A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BC7653-EEAA-498A-A14B-1FBCF5728C6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9363FA-8A83-4675-95DE-6B0DA3D81E6B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91CA6-474C-4891-8D6C-10C0EC62B64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91182" y="764200"/>
            <a:ext cx="2609383" cy="36299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621767" y="764201"/>
            <a:ext cx="2609383" cy="36299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183" y="764201"/>
            <a:ext cx="2609383" cy="66834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1668" y="1462888"/>
            <a:ext cx="2609383" cy="286575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3444" y="764201"/>
            <a:ext cx="2609383" cy="66834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1668" y="1461535"/>
            <a:ext cx="2609383" cy="286575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6A1846-77F8-436F-BAD0-C8C56B20BA01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332399-B35F-42A4-B860-701943AA8AF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818E4-5C8D-40AA-B5B1-2C5BAB5CE3B0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32D68-AFE2-44B8-9EE1-5DB53CC1CE6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A57689-D409-424E-9210-D9937EEF4C42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3D7F0-136A-41F4-8D06-ADBAD34FF12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232" y="2308526"/>
            <a:ext cx="2835010" cy="1314717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507" y="764201"/>
            <a:ext cx="3132071" cy="51134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761" y="3654070"/>
            <a:ext cx="2642096" cy="22351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D14223-FE3A-4923-8D78-F29595F34311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53001C-B015-4251-8A2B-22CEA2E759E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039679"/>
            <a:ext cx="7129463" cy="3124709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7129463" cy="403967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770806"/>
            <a:ext cx="7129463" cy="23881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71690"/>
            <a:ext cx="7129463" cy="5333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89238" y="1194065"/>
            <a:ext cx="3208258" cy="3267544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477" y="1055631"/>
            <a:ext cx="2880255" cy="225965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97096-BD07-42A3-974C-FDD4D680D1EC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5CD16-88B3-41D1-A427-1DDBAE428DD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042" y="4663873"/>
            <a:ext cx="4977165" cy="1194065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305" y="764200"/>
            <a:ext cx="4990624" cy="36299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2338E6-F1C0-4ECD-9A0C-9BCF75E231DB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F5EB9D-EE58-43BD-A6AC-F8EF31D614B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571" y="393339"/>
            <a:ext cx="1604129" cy="5472367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1770" y="764201"/>
            <a:ext cx="3765335" cy="511340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CD1FD-C338-4C0C-94F9-EA9A58BA1C29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C5F712-ECB5-4650-AA9A-E7C6DCD5854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3489"/>
            <a:ext cx="7129463" cy="1830899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129463" cy="533348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936657"/>
            <a:ext cx="7129463" cy="23881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71690"/>
            <a:ext cx="7129463" cy="5333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8205" y="4567499"/>
            <a:ext cx="5077724" cy="119406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183" y="764974"/>
            <a:ext cx="4990624" cy="3629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12388" y="6447950"/>
            <a:ext cx="1960602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2482752F-82B3-4A7B-955A-9F679F82BC92}" type="datetime1">
              <a:rPr lang="ru-RU" smtClean="0"/>
              <a:pPr>
                <a:defRPr/>
              </a:pPr>
              <a:t>02.11.2023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6473" y="6447950"/>
            <a:ext cx="2614137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70609" y="6447950"/>
            <a:ext cx="1425893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0E10591B-929E-46CA-B2A8-22021EA752C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93"/>
          <a:stretch/>
        </p:blipFill>
        <p:spPr bwMode="auto">
          <a:xfrm>
            <a:off x="25183" y="93667"/>
            <a:ext cx="7055477" cy="709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7" name="Rectangle 5"/>
          <p:cNvSpPr>
            <a:spLocks noChangeArrowheads="1"/>
          </p:cNvSpPr>
          <p:nvPr/>
        </p:nvSpPr>
        <p:spPr bwMode="auto">
          <a:xfrm>
            <a:off x="2" y="60684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1" y="1608"/>
            <a:ext cx="6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764531" y="93667"/>
            <a:ext cx="53649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Инвестиционный   паспорт  </a:t>
            </a:r>
          </a:p>
          <a:p>
            <a:pPr algn="r"/>
            <a:r>
              <a:rPr lang="ru-RU" sz="20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Фировский район</a:t>
            </a:r>
          </a:p>
          <a:p>
            <a:pPr algn="r"/>
            <a:r>
              <a:rPr lang="ru-RU" sz="11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Тверская область</a:t>
            </a:r>
          </a:p>
          <a:p>
            <a:pPr algn="r"/>
            <a:r>
              <a:rPr lang="ru-RU" sz="11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Российская Федерация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57021" y="127279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5"/>
          <p:cNvSpPr>
            <a:spLocks noChangeArrowheads="1"/>
          </p:cNvSpPr>
          <p:nvPr/>
        </p:nvSpPr>
        <p:spPr bwMode="auto">
          <a:xfrm>
            <a:off x="2" y="60684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1" y="1608"/>
            <a:ext cx="6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90"/>
            <a:ext cx="7129463" cy="715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65D138-9035-4BF2-A6DF-778BE395A861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8434" name="Прямоугольник 5"/>
          <p:cNvSpPr>
            <a:spLocks noChangeArrowheads="1"/>
          </p:cNvSpPr>
          <p:nvPr/>
        </p:nvSpPr>
        <p:spPr bwMode="auto">
          <a:xfrm>
            <a:off x="252364" y="464395"/>
            <a:ext cx="44942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9875" algn="ctr"/>
            <a:r>
              <a:rPr lang="ru-RU" sz="1600" b="1" dirty="0">
                <a:latin typeface="Garamond" pitchFamily="18" charset="0"/>
                <a:ea typeface="Calibri" pitchFamily="34" charset="0"/>
                <a:cs typeface="Times New Roman" pitchFamily="18" charset="0"/>
              </a:rPr>
              <a:t>Уважаемые дамы и господа!</a:t>
            </a:r>
            <a:endParaRPr lang="ru-RU" sz="1600" b="1" dirty="0">
              <a:latin typeface="Garamond" pitchFamily="18" charset="0"/>
              <a:ea typeface="Calibri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23850" y="1205434"/>
            <a:ext cx="395605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Земля Фировская, самобытная жемчужина Верхневолжья… На протяжении многих веков наш край, удаленный от суетной жизни больших городов, жил своей, обособленной жизнью. Здесь, на Валдайской возвышенности, сохранились нетронутыми духовные богатства и достижения древней русской культуры.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В настоящий момент инвестиционная привлекательность Фировского района достаточно высока. Администрация района видит своей целью создание благоприятных условий для активизации инвестиционной деятельности и стимулирование частных инвестиций. 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Сегодня деятельность администрации района направлена на возрождение и развитие Фировского района, улучшение жизни людей. Именно за счет обеспечения необходимых условий для деловой инициативы и предпринимательства, создание привлекательного образа нашего района для российских и зарубежных инвесторов.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Сегодня мы готовы рассмотреть любое предложение потенциальных партнеров, любые инвестиционные проекты, а также выступить с конкретными предложениями.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Словом, ресурсная база, экономический потенциал и созданная инфраструктура образуют огромное инвестиционное пространство. Муниципальное образование «Фировский район» уверенно смотрит в будущее и готово к взаимовыгодной работе со всеми, кто предлагает интересные проекты, к предоставлению оптимальных условий для работы в нашем районе.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57188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С уважением,</a:t>
            </a:r>
          </a:p>
          <a:p>
            <a:pPr indent="357188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Garamond" pitchFamily="18" charset="0"/>
                <a:cs typeface="+mn-cs"/>
              </a:rPr>
              <a:t>глава Фировского </a:t>
            </a:r>
            <a:r>
              <a:rPr lang="ru-RU" sz="1100" b="1" dirty="0">
                <a:latin typeface="Garamond" pitchFamily="18" charset="0"/>
                <a:cs typeface="+mn-cs"/>
              </a:rPr>
              <a:t>района </a:t>
            </a:r>
          </a:p>
          <a:p>
            <a:pPr indent="357188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Garamond" pitchFamily="18" charset="0"/>
                <a:cs typeface="+mn-cs"/>
              </a:rPr>
              <a:t>Е. В. Самодурова</a:t>
            </a:r>
            <a:endParaRPr lang="ru-RU" sz="1100" b="1" dirty="0">
              <a:latin typeface="Garamond" pitchFamily="18" charset="0"/>
              <a:cs typeface="+mn-cs"/>
            </a:endParaRPr>
          </a:p>
          <a:p>
            <a:pPr indent="357188" algn="just">
              <a:defRPr/>
            </a:pPr>
            <a:endParaRPr lang="ru-RU" sz="1100" b="1" dirty="0">
              <a:latin typeface="Garamond" pitchFamily="18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ГербФирово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7" y="191342"/>
            <a:ext cx="854744" cy="88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D:\Рабочие документы\фото Глава\DSC0218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5" t="-1601" r="11724"/>
          <a:stretch/>
        </p:blipFill>
        <p:spPr bwMode="auto">
          <a:xfrm>
            <a:off x="4648200" y="464396"/>
            <a:ext cx="2374002" cy="261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1525588" y="269877"/>
            <a:ext cx="3429000" cy="3302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latin typeface="Garamond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Garamond" pitchFamily="18" charset="0"/>
                <a:cs typeface="Times New Roman" pitchFamily="18" charset="0"/>
              </a:rPr>
            </a:br>
            <a:r>
              <a:rPr lang="ru-RU" sz="1600" dirty="0" smtClean="0">
                <a:latin typeface="Garamond" pitchFamily="18" charset="0"/>
                <a:cs typeface="Times New Roman" pitchFamily="18" charset="0"/>
              </a:rPr>
              <a:t>Расположение Фировского района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30202" y="6640513"/>
            <a:ext cx="1662113" cy="381000"/>
          </a:xfrm>
        </p:spPr>
        <p:txBody>
          <a:bodyPr/>
          <a:lstStyle/>
          <a:p>
            <a:pPr algn="l">
              <a:defRPr/>
            </a:pPr>
            <a:fld id="{2514CE72-7470-4779-88FE-D2D5B4844045}" type="slidenum">
              <a:rPr lang="ru-RU" i="1"/>
              <a:pPr algn="l">
                <a:defRPr/>
              </a:pPr>
              <a:t>4</a:t>
            </a:fld>
            <a:endParaRPr lang="ru-RU" i="1" dirty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40" y="1827215"/>
            <a:ext cx="6994525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Прямоугольник 6"/>
          <p:cNvSpPr>
            <a:spLocks noChangeArrowheads="1"/>
          </p:cNvSpPr>
          <p:nvPr/>
        </p:nvSpPr>
        <p:spPr bwMode="auto">
          <a:xfrm>
            <a:off x="180976" y="619127"/>
            <a:ext cx="316773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latin typeface="Garamond" pitchFamily="18" charset="0"/>
              </a:rPr>
              <a:t>Дата образования  района - 5 марта 1935 года.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Территория Фировского района  - 1836 кв. км.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Административный центр района – пгт.Фирово.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Население Фировского </a:t>
            </a:r>
            <a:r>
              <a:rPr lang="ru-RU" sz="1100" b="1" dirty="0" smtClean="0">
                <a:latin typeface="Garamond" pitchFamily="18" charset="0"/>
              </a:rPr>
              <a:t>района на 01.01.2018 г. </a:t>
            </a:r>
            <a:r>
              <a:rPr lang="ru-RU" sz="1100" b="1" dirty="0">
                <a:latin typeface="Garamond" pitchFamily="18" charset="0"/>
              </a:rPr>
              <a:t>-  </a:t>
            </a:r>
            <a:r>
              <a:rPr lang="ru-RU" sz="1100" b="1" dirty="0" smtClean="0">
                <a:latin typeface="Garamond" pitchFamily="18" charset="0"/>
              </a:rPr>
              <a:t>7,881 тыс</a:t>
            </a:r>
            <a:r>
              <a:rPr lang="ru-RU" sz="1100" b="1" dirty="0">
                <a:latin typeface="Garamond" pitchFamily="18" charset="0"/>
              </a:rPr>
              <a:t>. человек.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Число административных единиц: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            -городские поселения - 2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            -сельские поселения– 3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Число населенных пунктов - </a:t>
            </a:r>
            <a:r>
              <a:rPr lang="ru-RU" sz="1100" b="1" dirty="0" smtClean="0">
                <a:latin typeface="Garamond" pitchFamily="18" charset="0"/>
              </a:rPr>
              <a:t>107</a:t>
            </a:r>
            <a:endParaRPr lang="ru-RU" sz="1100" b="1" dirty="0">
              <a:latin typeface="Garamond" pitchFamily="18" charset="0"/>
            </a:endParaRPr>
          </a:p>
        </p:txBody>
      </p:sp>
      <p:sp>
        <p:nvSpPr>
          <p:cNvPr id="19461" name="TextBox 16"/>
          <p:cNvSpPr>
            <a:spLocks noChangeArrowheads="1"/>
          </p:cNvSpPr>
          <p:nvPr/>
        </p:nvSpPr>
        <p:spPr bwMode="auto">
          <a:xfrm>
            <a:off x="3421065" y="615952"/>
            <a:ext cx="3355975" cy="1277273"/>
          </a:xfrm>
          <a:custGeom>
            <a:avLst/>
            <a:gdLst>
              <a:gd name="T0" fmla="*/ 0 w 5857892"/>
              <a:gd name="T1" fmla="*/ 0 h 4708981"/>
              <a:gd name="T2" fmla="*/ 3357016 w 5857892"/>
              <a:gd name="T3" fmla="*/ 0 h 4708981"/>
              <a:gd name="T4" fmla="*/ 3357016 w 5857892"/>
              <a:gd name="T5" fmla="*/ 1277273 h 4708981"/>
              <a:gd name="T6" fmla="*/ 0 w 5857892"/>
              <a:gd name="T7" fmla="*/ 1277273 h 4708981"/>
              <a:gd name="T8" fmla="*/ 0 w 5857892"/>
              <a:gd name="T9" fmla="*/ 0 h 47089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57892"/>
              <a:gd name="T16" fmla="*/ 0 h 4708981"/>
              <a:gd name="T17" fmla="*/ 5857892 w 5857892"/>
              <a:gd name="T18" fmla="*/ 4708981 h 47089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57892" h="4708981">
                <a:moveTo>
                  <a:pt x="0" y="0"/>
                </a:moveTo>
                <a:lnTo>
                  <a:pt x="5857892" y="0"/>
                </a:lnTo>
                <a:lnTo>
                  <a:pt x="5857892" y="4708981"/>
                </a:lnTo>
                <a:lnTo>
                  <a:pt x="0" y="4708981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100" b="1" dirty="0">
                <a:latin typeface="Garamond" pitchFamily="18" charset="0"/>
              </a:rPr>
              <a:t>Фировский район расположен в северо-западной части Тверской области. На северо-западе граничит с землями Новгородской области - с севера к нему примыкает Бологовский район и ЗАТО «Озерный», с востока «Вышневолоцкий», с юга и юго-запада Кувшиновский и Осташковский районы.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C20CB-6BFA-42F9-867B-AE443D8A0078}" type="slidenum">
              <a:rPr lang="ru-RU" i="1"/>
              <a:pPr>
                <a:defRPr/>
              </a:pPr>
              <a:t>5</a:t>
            </a:fld>
            <a:endParaRPr lang="ru-RU" i="1" dirty="0"/>
          </a:p>
        </p:txBody>
      </p:sp>
      <p:sp>
        <p:nvSpPr>
          <p:cNvPr id="20482" name="TextBox 7"/>
          <p:cNvSpPr txBox="1">
            <a:spLocks noChangeArrowheads="1"/>
          </p:cNvSpPr>
          <p:nvPr/>
        </p:nvSpPr>
        <p:spPr bwMode="auto">
          <a:xfrm>
            <a:off x="846140" y="5368925"/>
            <a:ext cx="50450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3AAC50"/>
                </a:solidFill>
                <a:latin typeface="Garamond" pitchFamily="18" charset="0"/>
              </a:rPr>
              <a:t>Содержание </a:t>
            </a:r>
          </a:p>
          <a:p>
            <a:r>
              <a:rPr lang="ru-RU" sz="1200" b="1">
                <a:solidFill>
                  <a:srgbClr val="3AAC50"/>
                </a:solidFill>
                <a:latin typeface="Garamond" pitchFamily="18" charset="0"/>
              </a:rPr>
              <a:t> </a:t>
            </a:r>
          </a:p>
          <a:p>
            <a:r>
              <a:rPr lang="ru-RU" sz="1200" b="1">
                <a:solidFill>
                  <a:srgbClr val="3AAC50"/>
                </a:solidFill>
                <a:latin typeface="Garamond" pitchFamily="18" charset="0"/>
              </a:rPr>
              <a:t>Характеристика Фировского района                                                       6</a:t>
            </a:r>
          </a:p>
          <a:p>
            <a:r>
              <a:rPr lang="ru-RU" sz="1200" b="1">
                <a:solidFill>
                  <a:srgbClr val="3AAC50"/>
                </a:solidFill>
                <a:latin typeface="Garamond" pitchFamily="18" charset="0"/>
              </a:rPr>
              <a:t>Контактная информация                                                                         22</a:t>
            </a:r>
          </a:p>
          <a:p>
            <a:endParaRPr lang="ru-RU" sz="1200" b="1">
              <a:solidFill>
                <a:srgbClr val="3AAC50"/>
              </a:solidFill>
              <a:latin typeface="Garamond" pitchFamily="18" charset="0"/>
            </a:endParaRPr>
          </a:p>
        </p:txBody>
      </p:sp>
      <p:pic>
        <p:nvPicPr>
          <p:cNvPr id="20483" name="Picture 4" descr="http://valdaypark.ru/files/photos/orehovna.jpg"/>
          <p:cNvPicPr>
            <a:picLocks noChangeAspect="1" noChangeArrowheads="1"/>
          </p:cNvPicPr>
          <p:nvPr/>
        </p:nvPicPr>
        <p:blipFill>
          <a:blip r:embed="rId2"/>
          <a:srcRect l="20935" t="2325" r="11079" b="1601"/>
          <a:stretch>
            <a:fillRect/>
          </a:stretch>
        </p:blipFill>
        <p:spPr bwMode="auto">
          <a:xfrm>
            <a:off x="2" y="795338"/>
            <a:ext cx="7129463" cy="428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773115"/>
            <a:ext cx="7129463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7AE29E-6EA3-4C84-8196-6CCFEA4199DE}" type="slidenum">
              <a:rPr lang="ru-RU">
                <a:solidFill>
                  <a:schemeClr val="bg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152" y="174625"/>
            <a:ext cx="64801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Природные ресурсы</a:t>
            </a:r>
          </a:p>
        </p:txBody>
      </p:sp>
      <p:sp>
        <p:nvSpPr>
          <p:cNvPr id="21508" name="TextBox 10"/>
          <p:cNvSpPr txBox="1">
            <a:spLocks noChangeArrowheads="1"/>
          </p:cNvSpPr>
          <p:nvPr/>
        </p:nvSpPr>
        <p:spPr bwMode="auto">
          <a:xfrm>
            <a:off x="612777" y="431800"/>
            <a:ext cx="26590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Garamond" pitchFamily="18" charset="0"/>
                <a:ea typeface="Adobe Fangsong Std R"/>
                <a:cs typeface="Times New Roman" pitchFamily="18" charset="0"/>
              </a:rPr>
              <a:t>Природные ресурсы</a:t>
            </a:r>
          </a:p>
        </p:txBody>
      </p:sp>
      <p:sp>
        <p:nvSpPr>
          <p:cNvPr id="21509" name="Прямоугольник 11"/>
          <p:cNvSpPr>
            <a:spLocks noChangeArrowheads="1"/>
          </p:cNvSpPr>
          <p:nvPr/>
        </p:nvSpPr>
        <p:spPr bwMode="auto">
          <a:xfrm>
            <a:off x="349250" y="795338"/>
            <a:ext cx="3240088" cy="275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7188" algn="just">
              <a:lnSpc>
                <a:spcPts val="1250"/>
              </a:lnSpc>
            </a:pPr>
            <a:r>
              <a:rPr lang="ru-RU" sz="1100" b="1">
                <a:latin typeface="Garamond" pitchFamily="18" charset="0"/>
              </a:rPr>
              <a:t>Фировский район расположен в бассейне рек Шлины и Цны, этим и определяются его природно-ландшафтные особенности. Отсюда берут начало три великие русские реки: Волга и Днепр, несущие свои воды на юг, в Каспийское и Чёрное моря, и Западная Двина, текущая на запад, в Балтийское море. Здесь же начинается и большая система реки Невы, представленная истоками Цны. Высота над уровнем моря в высшей точке Валдайской возвышенности составляет 346,5 м, а поднятие между деревнями Жабны и Каменник - 289 м. Почти половина территории района занята лесами, а также озёрами, которые образовались на месте впадин, оставленных ледником. </a:t>
            </a:r>
          </a:p>
          <a:p>
            <a:pPr indent="357188" algn="just">
              <a:lnSpc>
                <a:spcPts val="1250"/>
              </a:lnSpc>
            </a:pPr>
            <a:endParaRPr lang="ru-RU" sz="1100" b="1">
              <a:latin typeface="Garamond" pitchFamily="18" charset="0"/>
            </a:endParaRPr>
          </a:p>
        </p:txBody>
      </p:sp>
      <p:pic>
        <p:nvPicPr>
          <p:cNvPr id="21510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" y="5783265"/>
            <a:ext cx="7129463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Прямоугольник 12"/>
          <p:cNvSpPr>
            <a:spLocks noChangeArrowheads="1"/>
          </p:cNvSpPr>
          <p:nvPr/>
        </p:nvSpPr>
        <p:spPr bwMode="auto">
          <a:xfrm>
            <a:off x="3603625" y="795338"/>
            <a:ext cx="3240088" cy="2926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Одно из самых больших озёр в Фировском районе - озеро </a:t>
            </a:r>
            <a:r>
              <a:rPr lang="ru-RU" sz="1100" b="1" dirty="0" err="1">
                <a:latin typeface="Garamond" pitchFamily="18" charset="0"/>
              </a:rPr>
              <a:t>Шлино</a:t>
            </a:r>
            <a:r>
              <a:rPr lang="ru-RU" sz="1100" b="1" dirty="0">
                <a:latin typeface="Garamond" pitchFamily="18" charset="0"/>
              </a:rPr>
              <a:t>, его площадь около 40 </a:t>
            </a:r>
            <a:r>
              <a:rPr lang="ru-RU" sz="1100" b="1" dirty="0" err="1">
                <a:latin typeface="Garamond" pitchFamily="18" charset="0"/>
              </a:rPr>
              <a:t>кв.км</a:t>
            </a:r>
            <a:r>
              <a:rPr lang="ru-RU" sz="1100" b="1" dirty="0">
                <a:latin typeface="Garamond" pitchFamily="18" charset="0"/>
              </a:rPr>
              <a:t>. Из озера берёт начало река Шлина. У деревни Узмень её русло расширяется, образуя озеро </a:t>
            </a:r>
            <a:r>
              <a:rPr lang="ru-RU" sz="1100" b="1" dirty="0" err="1">
                <a:latin typeface="Garamond" pitchFamily="18" charset="0"/>
              </a:rPr>
              <a:t>Глыби</a:t>
            </a:r>
            <a:r>
              <a:rPr lang="ru-RU" sz="1100" b="1" dirty="0">
                <a:latin typeface="Garamond" pitchFamily="18" charset="0"/>
              </a:rPr>
              <a:t>. При истоке из этого озера в 1-й четверти </a:t>
            </a:r>
            <a:r>
              <a:rPr lang="en-US" sz="1100" b="1" dirty="0">
                <a:latin typeface="Garamond" pitchFamily="18" charset="0"/>
              </a:rPr>
              <a:t>XVIII</a:t>
            </a:r>
            <a:r>
              <a:rPr lang="ru-RU" sz="1100" b="1" dirty="0">
                <a:latin typeface="Garamond" pitchFamily="18" charset="0"/>
              </a:rPr>
              <a:t> века был построен шлюз для регулирования воды в Волге. Отсюда вода через Вышневолоцкое водохранилище и реку </a:t>
            </a:r>
            <a:r>
              <a:rPr lang="ru-RU" sz="1100" b="1" dirty="0" err="1">
                <a:latin typeface="Garamond" pitchFamily="18" charset="0"/>
              </a:rPr>
              <a:t>Тверцу</a:t>
            </a:r>
            <a:r>
              <a:rPr lang="ru-RU" sz="1100" b="1" dirty="0">
                <a:latin typeface="Garamond" pitchFamily="18" charset="0"/>
              </a:rPr>
              <a:t> за 78 часов достигала Волги. В 15 км южнее озера </a:t>
            </a:r>
            <a:r>
              <a:rPr lang="ru-RU" sz="1100" b="1" dirty="0" err="1">
                <a:latin typeface="Garamond" pitchFamily="18" charset="0"/>
              </a:rPr>
              <a:t>Шлино</a:t>
            </a:r>
            <a:r>
              <a:rPr lang="ru-RU" sz="1100" b="1" dirty="0">
                <a:latin typeface="Garamond" pitchFamily="18" charset="0"/>
              </a:rPr>
              <a:t> расположено озеро Граничное, из которого вытекает одноимённая река. Неподалёку расположена другая </a:t>
            </a:r>
            <a:r>
              <a:rPr lang="ru-RU" sz="1100" b="1" dirty="0" err="1">
                <a:latin typeface="Garamond" pitchFamily="18" charset="0"/>
              </a:rPr>
              <a:t>фировская</a:t>
            </a:r>
            <a:r>
              <a:rPr lang="ru-RU" sz="1100" b="1" dirty="0">
                <a:latin typeface="Garamond" pitchFamily="18" charset="0"/>
              </a:rPr>
              <a:t> достопримечательность - большое озеро </a:t>
            </a:r>
            <a:r>
              <a:rPr lang="ru-RU" sz="1100" b="1" dirty="0" err="1">
                <a:latin typeface="Garamond" pitchFamily="18" charset="0"/>
              </a:rPr>
              <a:t>Серемо</a:t>
            </a:r>
            <a:r>
              <a:rPr lang="ru-RU" sz="1100" b="1" dirty="0">
                <a:latin typeface="Garamond" pitchFamily="18" charset="0"/>
              </a:rPr>
              <a:t>. Через юго-восточную часть района протекает река Цна, впадающая в Вышневолоцкое водохранилище.</a:t>
            </a:r>
          </a:p>
          <a:p>
            <a:pPr indent="357188" algn="just">
              <a:lnSpc>
                <a:spcPts val="1250"/>
              </a:lnSpc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21512" name="Прямоугольник 20"/>
          <p:cNvSpPr>
            <a:spLocks noChangeArrowheads="1"/>
          </p:cNvSpPr>
          <p:nvPr/>
        </p:nvSpPr>
        <p:spPr bwMode="auto">
          <a:xfrm>
            <a:off x="3781426" y="53975"/>
            <a:ext cx="32004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7188" algn="just">
              <a:lnSpc>
                <a:spcPts val="1250"/>
              </a:lnSpc>
            </a:pPr>
            <a:r>
              <a:rPr lang="ru-RU" sz="1100" b="1" i="1" dirty="0">
                <a:solidFill>
                  <a:srgbClr val="3AAC50"/>
                </a:solidFill>
                <a:latin typeface="Garamond" pitchFamily="18" charset="0"/>
              </a:rPr>
              <a:t>Климат района умеренно-континентальный. Зима умеренно мягкая, достаточно снежная. Лето умеренно-прохладное, влажное.</a:t>
            </a:r>
          </a:p>
        </p:txBody>
      </p:sp>
      <p:sp>
        <p:nvSpPr>
          <p:cNvPr id="11" name="Номер слайда 4"/>
          <p:cNvSpPr txBox="1">
            <a:spLocks/>
          </p:cNvSpPr>
          <p:nvPr/>
        </p:nvSpPr>
        <p:spPr>
          <a:xfrm>
            <a:off x="5359002" y="6657578"/>
            <a:ext cx="1662113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88C83D3-1954-4A62-A731-927DB8EEEC3E}" type="slidenum">
              <a:rPr lang="ru-RU" i="1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11152" y="174625"/>
            <a:ext cx="64801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Природные ресурсы</a:t>
            </a:r>
          </a:p>
        </p:txBody>
      </p:sp>
      <p:sp>
        <p:nvSpPr>
          <p:cNvPr id="44038" name="Прямоугольник 3"/>
          <p:cNvSpPr>
            <a:spLocks noChangeArrowheads="1"/>
          </p:cNvSpPr>
          <p:nvPr/>
        </p:nvSpPr>
        <p:spPr bwMode="auto">
          <a:xfrm>
            <a:off x="230189" y="531813"/>
            <a:ext cx="38385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Земельные ресурсы</a:t>
            </a:r>
            <a:endParaRPr lang="ru-RU" sz="1600" b="1">
              <a:solidFill>
                <a:srgbClr val="3AAC50"/>
              </a:solidFill>
              <a:latin typeface="Garamond" pitchFamily="18" charset="0"/>
            </a:endParaRPr>
          </a:p>
        </p:txBody>
      </p:sp>
      <p:pic>
        <p:nvPicPr>
          <p:cNvPr id="44039" name="Picture 7" descr="prodazha_zemelnyh_uchastkov_v_podmoskove_1x12x12793x1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1062040"/>
            <a:ext cx="7129463" cy="5341937"/>
          </a:xfrm>
          <a:prstGeom prst="rect">
            <a:avLst/>
          </a:prstGeom>
          <a:noFill/>
        </p:spPr>
      </p:pic>
      <p:sp>
        <p:nvSpPr>
          <p:cNvPr id="44040" name="Прямоугольник 11"/>
          <p:cNvSpPr>
            <a:spLocks noChangeArrowheads="1"/>
          </p:cNvSpPr>
          <p:nvPr/>
        </p:nvSpPr>
        <p:spPr bwMode="auto">
          <a:xfrm>
            <a:off x="311150" y="1081088"/>
            <a:ext cx="6754986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Общая площадь земель района –</a:t>
            </a:r>
            <a:r>
              <a:rPr lang="ru-RU" sz="1100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sz="1100" b="1" dirty="0" smtClean="0">
                <a:latin typeface="Garamond" pitchFamily="18" charset="0"/>
              </a:rPr>
              <a:t>174 755 </a:t>
            </a:r>
            <a:r>
              <a:rPr lang="ru-RU" sz="1100" b="1" dirty="0">
                <a:latin typeface="Garamond" pitchFamily="18" charset="0"/>
              </a:rPr>
              <a:t>га.</a:t>
            </a:r>
          </a:p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Земли сельскохозяйственного назначения – 21747 га.</a:t>
            </a:r>
          </a:p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Земли поселений – 4335 га, в </a:t>
            </a:r>
            <a:r>
              <a:rPr lang="ru-RU" sz="1100" b="1" dirty="0" err="1" smtClean="0">
                <a:latin typeface="Garamond" pitchFamily="18" charset="0"/>
              </a:rPr>
              <a:t>т.ч</a:t>
            </a:r>
            <a:r>
              <a:rPr lang="ru-RU" sz="1100" b="1" dirty="0">
                <a:latin typeface="Garamond" pitchFamily="18" charset="0"/>
              </a:rPr>
              <a:t>. Земли городских поселений – 893 га, сельских поселений – 3442 га.</a:t>
            </a:r>
          </a:p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Земли промышленности, транспорта, энергетики и пр. – 1021 га.</a:t>
            </a:r>
          </a:p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Земли лесного фонда – </a:t>
            </a:r>
            <a:r>
              <a:rPr lang="ru-RU" sz="1100" b="1" dirty="0" smtClean="0">
                <a:latin typeface="Garamond" pitchFamily="18" charset="0"/>
              </a:rPr>
              <a:t>134641га</a:t>
            </a:r>
            <a:r>
              <a:rPr lang="ru-RU" sz="1100" b="1" dirty="0">
                <a:latin typeface="Garamond" pitchFamily="18" charset="0"/>
              </a:rPr>
              <a:t>.</a:t>
            </a:r>
          </a:p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Земли водного фонда – 6217 га.</a:t>
            </a:r>
          </a:p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Земли запаса – 7070 га.</a:t>
            </a:r>
          </a:p>
          <a:p>
            <a:pPr indent="357188" algn="just">
              <a:lnSpc>
                <a:spcPts val="1250"/>
              </a:lnSpc>
            </a:pPr>
            <a:r>
              <a:rPr lang="ru-RU" sz="1100" b="1" dirty="0">
                <a:latin typeface="Garamond" pitchFamily="18" charset="0"/>
              </a:rPr>
              <a:t>Земли особо охраняемых территорий (рекреационного назначения) – 9 га.</a:t>
            </a:r>
          </a:p>
          <a:p>
            <a:pPr indent="357188" algn="just">
              <a:lnSpc>
                <a:spcPts val="1250"/>
              </a:lnSpc>
            </a:pPr>
            <a:endParaRPr lang="ru-RU" sz="1100" b="1" dirty="0">
              <a:latin typeface="Garamond" pitchFamily="18" charset="0"/>
            </a:endParaRPr>
          </a:p>
          <a:p>
            <a:pPr indent="357188" algn="just">
              <a:lnSpc>
                <a:spcPts val="1250"/>
              </a:lnSpc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30202" y="6640513"/>
            <a:ext cx="1662113" cy="381000"/>
          </a:xfrm>
        </p:spPr>
        <p:txBody>
          <a:bodyPr/>
          <a:lstStyle/>
          <a:p>
            <a:pPr algn="l">
              <a:defRPr/>
            </a:pPr>
            <a:fld id="{488C83D3-1954-4A62-A731-927DB8EEEC3E}" type="slidenum">
              <a:rPr lang="ru-RU" i="1"/>
              <a:pPr algn="l">
                <a:defRPr/>
              </a:pPr>
              <a:t>7</a:t>
            </a:fld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6A07EC-319C-4AAB-88E4-945223DD2998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9252" y="304801"/>
            <a:ext cx="6442075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7188" algn="just" fontAlgn="auto">
              <a:lnSpc>
                <a:spcPts val="1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Фировский район обладает значительным природным потенциалом территории, который может служить как для развития рекреации и сельского хозяйства, так и для организации лесоперерабатывающего комплекса и производства строительных материалов. Наиболее перспективными для разработки являются месторождения песка, песчано-гравийного материала, торфа.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57188" algn="just" fontAlgn="auto">
              <a:lnSpc>
                <a:spcPts val="125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152" y="174625"/>
            <a:ext cx="64801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Природные ресурсы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82589" y="1277940"/>
          <a:ext cx="6336705" cy="30096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2424"/>
                <a:gridCol w="864096"/>
                <a:gridCol w="648072"/>
                <a:gridCol w="648072"/>
                <a:gridCol w="634041"/>
              </a:tblGrid>
              <a:tr h="20364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Перспективные месторождения строительных материалов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7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Название и адрес месторождения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полезного ископаемого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Мощность, м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Запасы, тыс.куб.м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</a:tr>
              <a:tr h="366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вскрыши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полезной толщи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Перелесовское расположено в 3,5км к Ю-З от п.Фирово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ПГС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2,5/5,5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1,0/6,5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1200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</a:tr>
              <a:tr h="329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М-ние Покровское расположено в 1,5км к югу от д.Покровское и в 10км к Ю-В от п.Фирово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ПГС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0,7/0,9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4,6/6,1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203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</a:tr>
              <a:tr h="463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М-ние Покровское расположено к востоку от п.Великооктябрьское в 3км, на левом бер.р.Цны, севернее д.Покровское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известняки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1,4/7,5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8,0/10,0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146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</a:tr>
              <a:tr h="468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М-ние Жуково располож.южнее д.Жуково, с запада ограничено дорогой, на севере и С-В граница проходит по склону оврага, на юге окраины д.Обогорье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известняки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5,9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7,6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5208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</a:tr>
              <a:tr h="463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М-ние Болобоново расположено в 2км к Ю-В от п.Великооктябрьское на правом берегу р.Цны, между д.Подол и д.Болобоново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известняки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6,9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8,4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2913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</a:tr>
              <a:tr h="305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Покровское в 1,5км от д.Покровское на юг вдоль дороги Покровское-Жуково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песок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0,6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4,2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800</a:t>
                      </a:r>
                      <a:endParaRPr lang="ru-RU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042" marR="65042" marT="0" marB="0" anchor="ctr"/>
                </a:tc>
              </a:tr>
            </a:tbl>
          </a:graphicData>
        </a:graphic>
      </p:graphicFrame>
      <p:pic>
        <p:nvPicPr>
          <p:cNvPr id="22586" name="Рисунок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3325" y="4446590"/>
            <a:ext cx="3048000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96876" y="4230688"/>
          <a:ext cx="3082311" cy="2643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3"/>
                <a:gridCol w="792088"/>
                <a:gridCol w="634040"/>
              </a:tblGrid>
              <a:tr h="294640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Перспективные месторождения торфа и сапропеля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9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Название и адрес месторождения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Вид полезного ископаемого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Запасы, тыс.куб.м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8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Рогали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торф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3425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549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Кострубленское м-ние расположено в 1,5км к Ю-В от д.Кострубле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торф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3600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8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Шлино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сапропель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36737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8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Мартюшино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сапропель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1215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8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Глыби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сапропель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1802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8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Тихмень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сапропель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4258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8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Серемо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сапропель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4258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179388"/>
            <a:ext cx="64801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Природные ресурсы</a:t>
            </a:r>
          </a:p>
        </p:txBody>
      </p:sp>
      <p:sp>
        <p:nvSpPr>
          <p:cNvPr id="23554" name="Прямоугольник 5"/>
          <p:cNvSpPr>
            <a:spLocks noChangeArrowheads="1"/>
          </p:cNvSpPr>
          <p:nvPr/>
        </p:nvSpPr>
        <p:spPr bwMode="auto">
          <a:xfrm>
            <a:off x="3576640" y="892175"/>
            <a:ext cx="3240087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100" b="1" dirty="0">
                <a:latin typeface="Garamond" pitchFamily="18" charset="0"/>
              </a:rPr>
              <a:t>    </a:t>
            </a:r>
            <a:r>
              <a:rPr lang="ru-RU" sz="1400" b="1" dirty="0">
                <a:latin typeface="Garamond" pitchFamily="18" charset="0"/>
              </a:rPr>
              <a:t>Богатством Фировской земли были и остаются леса. Почти половина территории района занята лесом - </a:t>
            </a:r>
            <a:r>
              <a:rPr lang="ru-RU" sz="1400" b="1" dirty="0" smtClean="0">
                <a:latin typeface="Garamond" pitchFamily="18" charset="0"/>
              </a:rPr>
              <a:t>128,7 </a:t>
            </a:r>
            <a:r>
              <a:rPr lang="ru-RU" sz="1400" b="1" dirty="0">
                <a:latin typeface="Garamond" pitchFamily="18" charset="0"/>
              </a:rPr>
              <a:t>тыс. гектаров. В основном, это смешанные леса с преобладанием сосны, ели, березы, осины и ольхи. </a:t>
            </a:r>
          </a:p>
          <a:p>
            <a:pPr algn="just"/>
            <a:r>
              <a:rPr lang="ru-RU" sz="1400" b="1" dirty="0">
                <a:latin typeface="Garamond" pitchFamily="18" charset="0"/>
              </a:rPr>
              <a:t>      </a:t>
            </a:r>
            <a:r>
              <a:rPr lang="ru-RU" sz="1400" b="1" dirty="0" smtClean="0">
                <a:latin typeface="Garamond" pitchFamily="18" charset="0"/>
              </a:rPr>
              <a:t>71% </a:t>
            </a:r>
            <a:r>
              <a:rPr lang="ru-RU" sz="1400" b="1" dirty="0">
                <a:latin typeface="Garamond" pitchFamily="18" charset="0"/>
              </a:rPr>
              <a:t>лесного фонда относится к эксплуатационным лесам. Ежегодная лесосека составляет  </a:t>
            </a:r>
            <a:r>
              <a:rPr lang="ru-RU" sz="1400" b="1" dirty="0" smtClean="0">
                <a:latin typeface="Garamond" pitchFamily="18" charset="0"/>
              </a:rPr>
              <a:t>276,3 </a:t>
            </a:r>
            <a:r>
              <a:rPr lang="ru-RU" sz="1400" b="1" dirty="0">
                <a:latin typeface="Garamond" pitchFamily="18" charset="0"/>
              </a:rPr>
              <a:t>тыс. куб. </a:t>
            </a:r>
            <a:r>
              <a:rPr lang="ru-RU" sz="1400" b="1" dirty="0" smtClean="0">
                <a:latin typeface="Garamond" pitchFamily="18" charset="0"/>
              </a:rPr>
              <a:t>м. (без санитарных рубок). Район имеет </a:t>
            </a:r>
            <a:r>
              <a:rPr lang="ru-RU" sz="1400" b="1" dirty="0">
                <a:latin typeface="Garamond" pitchFamily="18" charset="0"/>
              </a:rPr>
              <a:t>огромный ресурсный потенциал для развития лесоперерабатывающих отраслей. </a:t>
            </a:r>
            <a:endParaRPr lang="ru-RU" sz="1400" b="1" dirty="0" smtClean="0">
              <a:latin typeface="Garamond" pitchFamily="18" charset="0"/>
            </a:endParaRPr>
          </a:p>
          <a:p>
            <a:pPr algn="just"/>
            <a:r>
              <a:rPr lang="ru-RU" sz="1400" b="1" dirty="0" smtClean="0">
                <a:latin typeface="Garamond" pitchFamily="18" charset="0"/>
              </a:rPr>
              <a:t>      В 2018 году на территории Фировского района работают четыре заготовителя арендатора, имеющие договоры </a:t>
            </a:r>
            <a:r>
              <a:rPr lang="ru-RU" sz="1400" b="1" dirty="0">
                <a:latin typeface="Garamond" pitchFamily="18" charset="0"/>
              </a:rPr>
              <a:t>аренды лесного фонда сроком более одного года, </a:t>
            </a:r>
            <a:r>
              <a:rPr lang="ru-RU" sz="1400" b="1" dirty="0" smtClean="0">
                <a:latin typeface="Garamond" pitchFamily="18" charset="0"/>
              </a:rPr>
              <a:t>осуществляющие заготовку древесины, а также восстановление лесных культур в соответствии с проектами освоения лесов: ООО </a:t>
            </a:r>
            <a:r>
              <a:rPr lang="ru-RU" sz="1400" b="1" dirty="0">
                <a:latin typeface="Garamond" pitchFamily="18" charset="0"/>
              </a:rPr>
              <a:t>«</a:t>
            </a:r>
            <a:r>
              <a:rPr lang="ru-RU" sz="1400" b="1" dirty="0" err="1">
                <a:latin typeface="Garamond" pitchFamily="18" charset="0"/>
              </a:rPr>
              <a:t>Торжокская</a:t>
            </a:r>
            <a:r>
              <a:rPr lang="ru-RU" sz="1400" b="1" dirty="0">
                <a:latin typeface="Garamond" pitchFamily="18" charset="0"/>
              </a:rPr>
              <a:t> лесохозяйственная компания», ООО «Баталинский ЛПК», ООО «Никос», ООО «</a:t>
            </a:r>
            <a:r>
              <a:rPr lang="ru-RU" sz="1400" b="1" dirty="0" err="1">
                <a:latin typeface="Garamond" pitchFamily="18" charset="0"/>
              </a:rPr>
              <a:t>Стод</a:t>
            </a:r>
            <a:r>
              <a:rPr lang="ru-RU" sz="1400" b="1" dirty="0">
                <a:latin typeface="Garamond" pitchFamily="18" charset="0"/>
              </a:rPr>
              <a:t>».</a:t>
            </a:r>
            <a:endParaRPr lang="ru-RU" sz="1400" b="1" dirty="0" smtClean="0">
              <a:latin typeface="Garamond" pitchFamily="18" charset="0"/>
            </a:endParaRPr>
          </a:p>
          <a:p>
            <a:pPr algn="just"/>
            <a:r>
              <a:rPr lang="ru-RU" sz="1100" b="1" dirty="0">
                <a:latin typeface="Garamond" pitchFamily="18" charset="0"/>
              </a:rPr>
              <a:t> </a:t>
            </a:r>
            <a:r>
              <a:rPr lang="ru-RU" sz="1100" b="1" dirty="0" smtClean="0">
                <a:latin typeface="Garamond" pitchFamily="18" charset="0"/>
              </a:rPr>
              <a:t>    </a:t>
            </a:r>
            <a:endParaRPr lang="ru-RU" sz="1100" b="1" dirty="0">
              <a:latin typeface="Garamond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5137152" y="6640513"/>
            <a:ext cx="1662113" cy="381000"/>
          </a:xfrm>
        </p:spPr>
        <p:txBody>
          <a:bodyPr/>
          <a:lstStyle/>
          <a:p>
            <a:pPr>
              <a:defRPr/>
            </a:pPr>
            <a:fld id="{E94A7F83-78DB-42FF-BD64-61001A601A74}" type="slidenum">
              <a:rPr lang="ru-RU" i="1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9</a:t>
            </a:fld>
            <a:endParaRPr lang="ru-RU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556" name="Picture 4" descr="http://wallpampers.ru/pictures/4820/green_forest_wallpaper.jpg"/>
          <p:cNvPicPr>
            <a:picLocks noChangeAspect="1" noChangeArrowheads="1"/>
          </p:cNvPicPr>
          <p:nvPr/>
        </p:nvPicPr>
        <p:blipFill>
          <a:blip r:embed="rId3"/>
          <a:srcRect l="54774"/>
          <a:stretch>
            <a:fillRect/>
          </a:stretch>
        </p:blipFill>
        <p:spPr bwMode="auto">
          <a:xfrm>
            <a:off x="0" y="866777"/>
            <a:ext cx="3360738" cy="557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tverlife.ru/img/news/10752/3254.jp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0" y="0"/>
            <a:ext cx="7158832" cy="7164388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41386" y="6802438"/>
            <a:ext cx="1662113" cy="381000"/>
          </a:xfrm>
        </p:spPr>
        <p:txBody>
          <a:bodyPr/>
          <a:lstStyle/>
          <a:p>
            <a:pPr algn="l">
              <a:defRPr/>
            </a:pPr>
            <a:fld id="{EB9AE35A-7A04-4056-A21D-3E7EEA1037F9}" type="slidenum">
              <a:rPr lang="ru-RU" i="1"/>
              <a:pPr algn="l">
                <a:defRPr/>
              </a:pPr>
              <a:t>10</a:t>
            </a:fld>
            <a:endParaRPr lang="ru-RU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64729" y="179387"/>
            <a:ext cx="64293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Транспортная инфраструктура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2364" y="912235"/>
            <a:ext cx="3240087" cy="533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от административного центра Фировского района:</a:t>
            </a:r>
          </a:p>
          <a:p>
            <a:pPr algn="just">
              <a:buFont typeface="Arial" charset="0"/>
              <a:buChar char="•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до Твери – 200 км</a:t>
            </a:r>
          </a:p>
          <a:p>
            <a:pPr algn="just">
              <a:buFont typeface="Arial" charset="0"/>
              <a:buChar char="•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до Санкт – Петербурга – 460 км</a:t>
            </a:r>
          </a:p>
          <a:p>
            <a:pPr algn="just">
              <a:buFont typeface="Arial" charset="0"/>
              <a:buChar char="•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до Москвы – 423 км</a:t>
            </a:r>
          </a:p>
          <a:p>
            <a:pPr algn="just"/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Время в пути п. Фирово – г. Санкт Петербург железнодорожным транспортом 7 ч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. 51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мин., на легковом автомобиле – 5 ч 30 мин,</a:t>
            </a:r>
          </a:p>
          <a:p>
            <a:pPr algn="just"/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п. Фирово – г. Москва на легковом автомобиле –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5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ч,</a:t>
            </a:r>
          </a:p>
          <a:p>
            <a:pPr algn="just"/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п. Фирово – г. Тверь на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автобусе - 4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ч, на легковом автомобиле – 3 ч.,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по платной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автомагистрали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М11- 1,5 ч.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algn="just"/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     Протяженность автомобильных дорог общего пользования регионального и межмуниципального значения по Фировскому району  составляет 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285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км.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 в т. ч.: 98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км – автомобильные дороги 3 класса, автодорог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с твердым 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покрытием –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10,669 км., грунтовые автомобильные дороги- 176,331 км.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algn="just"/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       Среди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автомобильных дорог, проходящих на территории Фировского района, наибольшую значимость имеет автодорога 1 класса Красномайский – Фирово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., которую с 2015 года пересекает участок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платной автомагистрали М11 Москва —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Санкт-Петербург. Протяженность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автомобильных дорог 1 класса (по административно – хозяйственному значению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) составляет-25,5 км.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algn="just"/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algn="just"/>
            <a:endParaRPr lang="ru-RU" sz="1100" b="1" dirty="0"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25605" name="Прямоугольник 4"/>
          <p:cNvSpPr>
            <a:spLocks noChangeArrowheads="1"/>
          </p:cNvSpPr>
          <p:nvPr/>
        </p:nvSpPr>
        <p:spPr bwMode="auto">
          <a:xfrm>
            <a:off x="323851" y="431800"/>
            <a:ext cx="30732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Garamond" pitchFamily="18" charset="0"/>
              </a:rPr>
              <a:t>Транспортная инфраструктура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94174" y="926399"/>
            <a:ext cx="3240088" cy="50013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7188" algn="just"/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В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части общественного железнодорожного транспорта территорию района с северо-востока на юго-запад пересекает железная дорога Бологое – Великие Луки, относящаяся к Московскому отделению Октябрьской железной дороги, благодаря которой район связан с такими железнодорожными узлами как Санкт – Петербург, Бологое, Великие Луки, Москва. Необходимо отметить, что поезда, курсирующие по маршруту Бологое – Великие – Луки, выполняют функции пригородного транспорта, в том числе и на территории Фировского района, тем самым дублируя маршруты автобусного сообщения. Жители 2 сельских поселений (Рождественское, Фировское) имеют возможность осуществлять поездки в районный центр железнодорожным транспортом. Кроме того, население остальной части района также активно пользуется услугами железнодорожного транспорта (междугородние поездки в г. Санкт – Петербург в летний период, ежедневно следует поезд сообщением Бологое – Великие - Луки, 3 раза в неделю следует поезд сообщением Бологое - Осташков). На территории района расположены следующие станции: Шлина,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Баталино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, Фирово, остановочная платформа: Лесной.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5137152" y="6640513"/>
            <a:ext cx="1662113" cy="381000"/>
          </a:xfrm>
        </p:spPr>
        <p:txBody>
          <a:bodyPr/>
          <a:lstStyle/>
          <a:p>
            <a:pPr>
              <a:defRPr/>
            </a:pPr>
            <a:fld id="{FE1BB2ED-5AF6-4FD0-BC8D-AE18F2F08A17}" type="slidenum">
              <a:rPr lang="ru-RU" i="1"/>
              <a:pPr>
                <a:defRPr/>
              </a:pPr>
              <a:t>11</a:t>
            </a:fld>
            <a:endParaRPr lang="ru-RU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23850" y="179388"/>
            <a:ext cx="64293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Транспортная инфраструктура</a:t>
            </a:r>
          </a:p>
        </p:txBody>
      </p:sp>
      <p:pic>
        <p:nvPicPr>
          <p:cNvPr id="26627" name="Picture 5" descr="заво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866777"/>
            <a:ext cx="7129463" cy="5327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6628" name="Line 9"/>
          <p:cNvSpPr>
            <a:spLocks noChangeShapeType="1"/>
          </p:cNvSpPr>
          <p:nvPr/>
        </p:nvSpPr>
        <p:spPr bwMode="auto">
          <a:xfrm flipV="1">
            <a:off x="5922963" y="4368802"/>
            <a:ext cx="857250" cy="128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29" name="Text Box 10"/>
          <p:cNvSpPr txBox="1">
            <a:spLocks noChangeArrowheads="1"/>
          </p:cNvSpPr>
          <p:nvPr/>
        </p:nvSpPr>
        <p:spPr bwMode="auto">
          <a:xfrm>
            <a:off x="4637089" y="5654677"/>
            <a:ext cx="2133600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</a:rPr>
              <a:t>Автодорога Фирово -Красномайский</a:t>
            </a:r>
          </a:p>
        </p:txBody>
      </p:sp>
      <p:sp>
        <p:nvSpPr>
          <p:cNvPr id="26630" name="Line 11"/>
          <p:cNvSpPr>
            <a:spLocks noChangeShapeType="1"/>
          </p:cNvSpPr>
          <p:nvPr/>
        </p:nvSpPr>
        <p:spPr bwMode="auto">
          <a:xfrm>
            <a:off x="706438" y="1581152"/>
            <a:ext cx="441325" cy="1038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31" name="Text Box 12"/>
          <p:cNvSpPr txBox="1">
            <a:spLocks noChangeArrowheads="1"/>
          </p:cNvSpPr>
          <p:nvPr/>
        </p:nvSpPr>
        <p:spPr bwMode="auto">
          <a:xfrm>
            <a:off x="0" y="1152525"/>
            <a:ext cx="1752600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latin typeface="Times New Roman" pitchFamily="18" charset="0"/>
              </a:rPr>
              <a:t>Железная дорого Бологое – Великие Луки</a:t>
            </a:r>
          </a:p>
        </p:txBody>
      </p:sp>
      <p:sp>
        <p:nvSpPr>
          <p:cNvPr id="26632" name="Line 13"/>
          <p:cNvSpPr>
            <a:spLocks noChangeShapeType="1"/>
          </p:cNvSpPr>
          <p:nvPr/>
        </p:nvSpPr>
        <p:spPr bwMode="auto">
          <a:xfrm>
            <a:off x="5708650" y="1152525"/>
            <a:ext cx="239713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33" name="Text Box 14"/>
          <p:cNvSpPr txBox="1">
            <a:spLocks noChangeArrowheads="1"/>
          </p:cNvSpPr>
          <p:nvPr/>
        </p:nvSpPr>
        <p:spPr bwMode="auto">
          <a:xfrm>
            <a:off x="5065713" y="938215"/>
            <a:ext cx="1066800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</a:rPr>
              <a:t>ЛЭП 36 КВ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72" y="531815"/>
            <a:ext cx="7129463" cy="614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AB884B-D520-4886-9B25-714142B352B3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230190" y="531813"/>
            <a:ext cx="32416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Garamond" pitchFamily="18" charset="0"/>
                <a:cs typeface="Times New Roman" pitchFamily="18" charset="0"/>
              </a:rPr>
              <a:t>Инженерные коммуникации</a:t>
            </a:r>
            <a:endParaRPr lang="ru-RU" sz="1600" b="1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850" y="179388"/>
            <a:ext cx="64801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Инженерные коммуникации</a:t>
            </a:r>
          </a:p>
        </p:txBody>
      </p:sp>
      <p:sp>
        <p:nvSpPr>
          <p:cNvPr id="27653" name="Прямоугольник 4"/>
          <p:cNvSpPr>
            <a:spLocks noChangeArrowheads="1"/>
          </p:cNvSpPr>
          <p:nvPr/>
        </p:nvSpPr>
        <p:spPr bwMode="auto">
          <a:xfrm>
            <a:off x="277815" y="833439"/>
            <a:ext cx="3146425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7188" algn="just"/>
            <a:r>
              <a:rPr lang="ru-RU" sz="1100" b="1" dirty="0">
                <a:latin typeface="Garamond" pitchFamily="18" charset="0"/>
              </a:rPr>
              <a:t>Большую часть услуг по  водоснабжению, водоотведению и теплоснабжению на территории Фировского района оказывают два предприятия:</a:t>
            </a:r>
          </a:p>
          <a:p>
            <a:pPr indent="357188" algn="just"/>
            <a:r>
              <a:rPr lang="ru-RU" sz="1100" b="1" dirty="0">
                <a:latin typeface="Garamond" pitchFamily="18" charset="0"/>
              </a:rPr>
              <a:t>Муниципальное унитарное предприятие «Фировское  жилищно-коммунальное хозяйство»</a:t>
            </a:r>
          </a:p>
          <a:p>
            <a:pPr indent="357188" algn="just"/>
            <a:r>
              <a:rPr lang="ru-RU" sz="1100" u="sng" dirty="0">
                <a:latin typeface="Garamond" pitchFamily="18" charset="0"/>
              </a:rPr>
              <a:t>Юридический адрес: </a:t>
            </a:r>
            <a:r>
              <a:rPr lang="ru-RU" sz="1100" dirty="0">
                <a:latin typeface="Garamond" pitchFamily="18" charset="0"/>
              </a:rPr>
              <a:t>172721, Россия, Тверская область, пгт.Фирово, </a:t>
            </a:r>
            <a:r>
              <a:rPr lang="ru-RU" sz="1100" dirty="0" smtClean="0">
                <a:latin typeface="Garamond" pitchFamily="18" charset="0"/>
              </a:rPr>
              <a:t>ул. Заводское </a:t>
            </a:r>
            <a:r>
              <a:rPr lang="ru-RU" sz="1100" dirty="0">
                <a:latin typeface="Garamond" pitchFamily="18" charset="0"/>
              </a:rPr>
              <a:t>шоссе, д.23,  тел.(48239) 3-11-34</a:t>
            </a:r>
          </a:p>
          <a:p>
            <a:pPr indent="357188" algn="just"/>
            <a:r>
              <a:rPr lang="ru-RU" sz="1100" b="1" dirty="0">
                <a:latin typeface="Garamond" pitchFamily="18" charset="0"/>
              </a:rPr>
              <a:t>Муниципальное унитарное предприятие «</a:t>
            </a:r>
            <a:r>
              <a:rPr lang="ru-RU" sz="1100" b="1" dirty="0" smtClean="0">
                <a:latin typeface="Garamond" pitchFamily="18" charset="0"/>
              </a:rPr>
              <a:t>Великооктябрьский  коммунальщик»</a:t>
            </a:r>
            <a:endParaRPr lang="ru-RU" sz="1100" b="1" dirty="0">
              <a:latin typeface="Garamond" pitchFamily="18" charset="0"/>
            </a:endParaRPr>
          </a:p>
          <a:p>
            <a:pPr indent="357188" algn="just"/>
            <a:r>
              <a:rPr lang="ru-RU" sz="1100" u="sng" dirty="0">
                <a:latin typeface="Garamond" pitchFamily="18" charset="0"/>
              </a:rPr>
              <a:t>Юридический адрес: </a:t>
            </a:r>
            <a:r>
              <a:rPr lang="ru-RU" sz="1100" dirty="0">
                <a:latin typeface="Garamond" pitchFamily="18" charset="0"/>
              </a:rPr>
              <a:t>172715, Россия, Тверская область, Фировский район, пгт.Великооктябрьский, ул</a:t>
            </a:r>
            <a:r>
              <a:rPr lang="ru-RU" sz="1100" dirty="0" smtClean="0">
                <a:latin typeface="Garamond" pitchFamily="18" charset="0"/>
              </a:rPr>
              <a:t>. Профсоюзная</a:t>
            </a:r>
            <a:r>
              <a:rPr lang="ru-RU" sz="1100" dirty="0">
                <a:latin typeface="Garamond" pitchFamily="18" charset="0"/>
              </a:rPr>
              <a:t>, д.2,  тел.(48239) 4-19-51</a:t>
            </a:r>
          </a:p>
          <a:p>
            <a:pPr indent="357188" algn="just"/>
            <a:r>
              <a:rPr lang="ru-RU" sz="1100" b="1" dirty="0">
                <a:latin typeface="Garamond" pitchFamily="18" charset="0"/>
              </a:rPr>
              <a:t>Качественное предоставление жилищно-коммунальных услуг является важным и основополагающим фактором в жизнедеятельности населения муниципального района. Поэтому администрация района, городские и сельские поселения, предприятия жилищно-коммунального комплекса проводят работу по замене изношенных объектов коммунальной инфраструктуры, объектов жизнеобеспечения и улучшению качества предоставляемых жилищно-коммунальных услуг. </a:t>
            </a:r>
            <a:r>
              <a:rPr lang="ru-RU" sz="1100" b="1" dirty="0" smtClean="0">
                <a:latin typeface="Garamond" pitchFamily="18" charset="0"/>
              </a:rPr>
              <a:t>В </a:t>
            </a:r>
            <a:r>
              <a:rPr lang="ru-RU" sz="1100" b="1" dirty="0">
                <a:latin typeface="Garamond" pitchFamily="18" charset="0"/>
              </a:rPr>
              <a:t>рамках Адресной инвестиционной программы Тверской области </a:t>
            </a:r>
            <a:r>
              <a:rPr lang="ru-RU" sz="1100" b="1" dirty="0" smtClean="0">
                <a:latin typeface="Garamond" pitchFamily="18" charset="0"/>
              </a:rPr>
              <a:t>введена в эксплуатацию блочно– модульная котельная мощностью      </a:t>
            </a:r>
            <a:r>
              <a:rPr lang="ru-RU" sz="1100" b="1" dirty="0">
                <a:latin typeface="Garamond" pitchFamily="18" charset="0"/>
              </a:rPr>
              <a:t>12 МВт в пос. </a:t>
            </a:r>
            <a:r>
              <a:rPr lang="ru-RU" sz="1100" b="1" dirty="0" smtClean="0">
                <a:latin typeface="Garamond" pitchFamily="18" charset="0"/>
              </a:rPr>
              <a:t>Великооктябрьский.</a:t>
            </a:r>
            <a:endParaRPr lang="ru-RU" sz="1100" dirty="0">
              <a:latin typeface="Calibri" pitchFamily="34" charset="0"/>
            </a:endParaRPr>
          </a:p>
          <a:p>
            <a:pPr indent="357188" algn="just"/>
            <a:endParaRPr lang="ru-RU" sz="1100" b="1" dirty="0">
              <a:latin typeface="Garamond" pitchFamily="18" charset="0"/>
            </a:endParaRPr>
          </a:p>
        </p:txBody>
      </p:sp>
      <p:sp>
        <p:nvSpPr>
          <p:cNvPr id="27654" name="Прямоугольник 5"/>
          <p:cNvSpPr>
            <a:spLocks noChangeArrowheads="1"/>
          </p:cNvSpPr>
          <p:nvPr/>
        </p:nvSpPr>
        <p:spPr bwMode="auto">
          <a:xfrm>
            <a:off x="3997325" y="661990"/>
            <a:ext cx="14686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Водоснабжение</a:t>
            </a:r>
          </a:p>
        </p:txBody>
      </p:sp>
      <p:sp>
        <p:nvSpPr>
          <p:cNvPr id="27655" name="Прямоугольник 6"/>
          <p:cNvSpPr>
            <a:spLocks noChangeArrowheads="1"/>
          </p:cNvSpPr>
          <p:nvPr/>
        </p:nvSpPr>
        <p:spPr bwMode="auto">
          <a:xfrm>
            <a:off x="3997325" y="2934125"/>
            <a:ext cx="13917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Водоотведение</a:t>
            </a:r>
          </a:p>
        </p:txBody>
      </p:sp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3997325" y="1709988"/>
            <a:ext cx="15616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Теплоснабжение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765550" y="1801056"/>
            <a:ext cx="3038475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>
              <a:latin typeface="+mn-lt"/>
              <a:cs typeface="+mn-cs"/>
            </a:endParaRP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Общая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площадь жилых помещений </a:t>
            </a:r>
            <a:r>
              <a:rPr lang="ru-RU" sz="1100" b="1" dirty="0">
                <a:latin typeface="Garamond" pitchFamily="18" charset="0"/>
                <a:cs typeface="+mn-cs"/>
              </a:rPr>
              <a:t>по Фировскому района составляет </a:t>
            </a:r>
            <a:r>
              <a:rPr lang="ru-RU" sz="1100" b="1" dirty="0" smtClean="0">
                <a:latin typeface="Garamond" pitchFamily="18" charset="0"/>
                <a:cs typeface="+mn-cs"/>
              </a:rPr>
              <a:t>356,4 </a:t>
            </a:r>
            <a:r>
              <a:rPr lang="ru-RU" sz="1100" b="1" dirty="0">
                <a:latin typeface="Garamond" pitchFamily="18" charset="0"/>
                <a:cs typeface="+mn-cs"/>
              </a:rPr>
              <a:t>тыс. кв. м, в том числе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отапливаемая– ___тыс</a:t>
            </a:r>
            <a:r>
              <a:rPr lang="ru-RU" sz="1100" b="1" dirty="0">
                <a:latin typeface="Garamond" pitchFamily="18" charset="0"/>
                <a:cs typeface="+mn-cs"/>
              </a:rPr>
              <a:t>. кв. м. </a:t>
            </a: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Протяженность тепловых сетей - </a:t>
            </a:r>
            <a:r>
              <a:rPr lang="ru-RU" sz="1100" b="1" dirty="0" smtClean="0">
                <a:latin typeface="Garamond" pitchFamily="18" charset="0"/>
                <a:cs typeface="+mn-cs"/>
              </a:rPr>
              <a:t>11,07 </a:t>
            </a:r>
            <a:r>
              <a:rPr lang="ru-RU" sz="1100" b="1" dirty="0">
                <a:latin typeface="Garamond" pitchFamily="18" charset="0"/>
                <a:cs typeface="+mn-cs"/>
              </a:rPr>
              <a:t>км.</a:t>
            </a:r>
          </a:p>
          <a:p>
            <a:pPr indent="216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Котельные : на газу – 3 ед., на угле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5 </a:t>
            </a:r>
            <a:r>
              <a:rPr lang="ru-RU" sz="1100" b="1" dirty="0">
                <a:latin typeface="Garamond" pitchFamily="18" charset="0"/>
                <a:cs typeface="+mn-cs"/>
              </a:rPr>
              <a:t>ед.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687961" y="3011290"/>
            <a:ext cx="3040063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>
              <a:latin typeface="+mn-lt"/>
              <a:cs typeface="+mn-cs"/>
            </a:endParaRP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Число централизованных систем канализаций  - 2 ед.</a:t>
            </a: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Протяженность канализационных сетей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8,1 </a:t>
            </a:r>
            <a:r>
              <a:rPr lang="ru-RU" sz="1100" b="1" dirty="0">
                <a:latin typeface="Garamond" pitchFamily="18" charset="0"/>
                <a:cs typeface="+mn-cs"/>
              </a:rPr>
              <a:t>км</a:t>
            </a: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Установленная производственная мощность очистных сооружений -  1,2  тыс. м. куб. в  сутки.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626048" y="705976"/>
            <a:ext cx="3095625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>
              <a:latin typeface="+mn-lt"/>
              <a:cs typeface="+mn-cs"/>
            </a:endParaRP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Число насосных станций в районе – 26 ед.</a:t>
            </a: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Число централизованных водопроводных сетей – 28 ед.</a:t>
            </a:r>
          </a:p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Протяженность водопроводных сетей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74,1 </a:t>
            </a:r>
            <a:r>
              <a:rPr lang="ru-RU" sz="1100" b="1" dirty="0">
                <a:latin typeface="Garamond" pitchFamily="18" charset="0"/>
                <a:cs typeface="+mn-cs"/>
              </a:rPr>
              <a:t>км.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10" y="4567386"/>
            <a:ext cx="2951162" cy="203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B3110A-5D74-432F-A042-BCECB365AB28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3850" y="179388"/>
            <a:ext cx="6480175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Инженерные коммуникации</a:t>
            </a:r>
          </a:p>
        </p:txBody>
      </p:sp>
      <p:sp>
        <p:nvSpPr>
          <p:cNvPr id="28675" name="Прямоугольник 7"/>
          <p:cNvSpPr>
            <a:spLocks noChangeArrowheads="1"/>
          </p:cNvSpPr>
          <p:nvPr/>
        </p:nvSpPr>
        <p:spPr bwMode="auto">
          <a:xfrm>
            <a:off x="423863" y="411165"/>
            <a:ext cx="17315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>
                <a:solidFill>
                  <a:srgbClr val="3AAC50"/>
                </a:solidFill>
                <a:latin typeface="Garamond" pitchFamily="18" charset="0"/>
              </a:rPr>
              <a:t>Электроснабжение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2414" y="749302"/>
            <a:ext cx="3455987" cy="32162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Garamond" pitchFamily="18" charset="0"/>
                <a:cs typeface="+mn-cs"/>
              </a:rPr>
              <a:t>Общая протяженность линий электропередач напряжением 110 кВ, расположенных на территории Фировского района – 45 км; напряжением 35 кВ – 90 км.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Garamond" pitchFamily="18" charset="0"/>
                <a:cs typeface="+mn-cs"/>
              </a:rPr>
              <a:t>Высоковольтные электроподстанции: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Garamond" pitchFamily="18" charset="0"/>
                <a:cs typeface="+mn-cs"/>
              </a:rPr>
              <a:t>- ПС-110 кВ: Труд;</a:t>
            </a:r>
          </a:p>
          <a:p>
            <a:pPr indent="-1714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b="1" dirty="0">
                <a:latin typeface="Garamond" pitchFamily="18" charset="0"/>
                <a:cs typeface="+mn-cs"/>
              </a:rPr>
              <a:t>ПС-35 кВ: Фирово, Дубровка, Рождество, Великооктябрьский.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Garamond" pitchFamily="18" charset="0"/>
                <a:cs typeface="+mn-cs"/>
              </a:rPr>
              <a:t>Основным </a:t>
            </a:r>
            <a:r>
              <a:rPr lang="ru-RU" sz="1200" b="1" dirty="0" smtClean="0">
                <a:latin typeface="Garamond" pitchFamily="18" charset="0"/>
                <a:cs typeface="+mn-cs"/>
              </a:rPr>
              <a:t>гарантирующим поставщиком </a:t>
            </a:r>
            <a:r>
              <a:rPr lang="ru-RU" sz="1200" b="1" dirty="0">
                <a:latin typeface="Garamond" pitchFamily="18" charset="0"/>
                <a:cs typeface="+mn-cs"/>
              </a:rPr>
              <a:t>электрической энергии потребителям </a:t>
            </a:r>
            <a:r>
              <a:rPr lang="ru-RU" sz="1200" b="1" dirty="0" smtClean="0">
                <a:latin typeface="Garamond" pitchFamily="18" charset="0"/>
                <a:cs typeface="+mn-cs"/>
              </a:rPr>
              <a:t>района </a:t>
            </a:r>
            <a:r>
              <a:rPr lang="ru-RU" sz="1200" b="1" dirty="0">
                <a:latin typeface="Garamond" pitchFamily="18" charset="0"/>
                <a:cs typeface="+mn-cs"/>
              </a:rPr>
              <a:t>является </a:t>
            </a:r>
            <a:r>
              <a:rPr lang="ru-RU" sz="1200" b="1" dirty="0" smtClean="0">
                <a:latin typeface="Garamond" pitchFamily="18" charset="0"/>
                <a:cs typeface="+mn-cs"/>
              </a:rPr>
              <a:t>Фировское районное отделение Вышневолоцкого межрайонного  отделения ОП «ТверьАтомЭнергоСбыт».</a:t>
            </a:r>
            <a:endParaRPr lang="ru-RU" sz="1200" b="1" dirty="0">
              <a:latin typeface="Garamond" pitchFamily="18" charset="0"/>
              <a:cs typeface="+mn-cs"/>
            </a:endParaRP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u="sng" dirty="0">
                <a:latin typeface="Garamond" pitchFamily="18" charset="0"/>
                <a:cs typeface="+mn-cs"/>
              </a:rPr>
              <a:t>Юридический адрес: </a:t>
            </a:r>
            <a:r>
              <a:rPr lang="ru-RU" sz="1200" dirty="0">
                <a:latin typeface="Garamond" pitchFamily="18" charset="0"/>
                <a:cs typeface="+mn-cs"/>
              </a:rPr>
              <a:t>172721, Россия, Тверская область, пгт.Фирово, ул.Подстанция, д.6,  тел.(48239) 3-14-87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          </a:t>
            </a:r>
            <a:endParaRPr lang="ru-RU" sz="1100" dirty="0">
              <a:latin typeface="Garamond" pitchFamily="18" charset="0"/>
              <a:cs typeface="+mn-cs"/>
            </a:endParaRPr>
          </a:p>
        </p:txBody>
      </p:sp>
      <p:sp>
        <p:nvSpPr>
          <p:cNvPr id="28678" name="Прямоугольник 11"/>
          <p:cNvSpPr>
            <a:spLocks noChangeArrowheads="1"/>
          </p:cNvSpPr>
          <p:nvPr/>
        </p:nvSpPr>
        <p:spPr bwMode="auto">
          <a:xfrm>
            <a:off x="369441" y="3780901"/>
            <a:ext cx="14398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Газоснабжение</a:t>
            </a:r>
          </a:p>
        </p:txBody>
      </p:sp>
      <p:sp>
        <p:nvSpPr>
          <p:cNvPr id="28679" name="Прямоугольник 12"/>
          <p:cNvSpPr>
            <a:spLocks noChangeArrowheads="1"/>
          </p:cNvSpPr>
          <p:nvPr/>
        </p:nvSpPr>
        <p:spPr bwMode="auto">
          <a:xfrm>
            <a:off x="211957" y="4158260"/>
            <a:ext cx="3527425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7188" algn="just"/>
            <a:r>
              <a:rPr lang="ru-RU" sz="1200" b="1" dirty="0">
                <a:latin typeface="Garamond" pitchFamily="18" charset="0"/>
              </a:rPr>
              <a:t>В 1998 году в район «пришел» природный газ, в начале в поселок Великооктябрьский на ОАО «Востек», а чуть позже и в районный центр. В настоящее время газоснабжение Фировского района осуществляется от ГРС Фирово, расположенной на отводе магистрального газопровода Серпухов – Санкт-Петербург</a:t>
            </a:r>
            <a:r>
              <a:rPr lang="ru-RU" sz="1200" b="1" dirty="0" smtClean="0">
                <a:latin typeface="Garamond" pitchFamily="18" charset="0"/>
              </a:rPr>
              <a:t>.</a:t>
            </a:r>
          </a:p>
          <a:p>
            <a:pPr indent="357188" algn="just"/>
            <a:endParaRPr lang="ru-RU" sz="1100" b="1" dirty="0">
              <a:latin typeface="Garamond" pitchFamily="18" charset="0"/>
            </a:endParaRPr>
          </a:p>
          <a:p>
            <a:pPr indent="357188" algn="just"/>
            <a:endParaRPr lang="ru-RU" sz="1100" b="1" dirty="0">
              <a:latin typeface="Garamond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9024" y="5238379"/>
            <a:ext cx="3297237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kern="0" dirty="0" smtClean="0">
              <a:latin typeface="Garamond" pitchFamily="18" charset="0"/>
              <a:cs typeface="+mn-cs"/>
            </a:endParaRP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kern="0" dirty="0">
              <a:latin typeface="Garamond" pitchFamily="18" charset="0"/>
              <a:cs typeface="+mn-cs"/>
            </a:endParaRP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kern="0" dirty="0" smtClean="0">
              <a:latin typeface="Garamond" pitchFamily="18" charset="0"/>
              <a:cs typeface="+mn-cs"/>
            </a:endParaRP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 smtClean="0">
                <a:latin typeface="Garamond" pitchFamily="18" charset="0"/>
                <a:cs typeface="+mn-cs"/>
              </a:rPr>
              <a:t>ОАО «Газпром газораспределение Тверь» филиал ОАО «Газпром газораспределение Тверь» в г. Вышний Волочек </a:t>
            </a:r>
            <a:r>
              <a:rPr lang="ru-RU" sz="1200" b="1" kern="0" dirty="0">
                <a:latin typeface="Garamond" pitchFamily="18" charset="0"/>
                <a:cs typeface="+mn-cs"/>
              </a:rPr>
              <a:t>- </a:t>
            </a:r>
            <a:r>
              <a:rPr lang="ru-RU" sz="1200" u="sng" kern="0" dirty="0" smtClean="0">
                <a:latin typeface="Garamond" pitchFamily="18" charset="0"/>
                <a:cs typeface="+mn-cs"/>
              </a:rPr>
              <a:t>Юридический </a:t>
            </a:r>
            <a:r>
              <a:rPr lang="ru-RU" sz="1200" u="sng" kern="0" dirty="0">
                <a:latin typeface="Garamond" pitchFamily="18" charset="0"/>
                <a:cs typeface="+mn-cs"/>
              </a:rPr>
              <a:t>адрес:</a:t>
            </a:r>
            <a:r>
              <a:rPr lang="ru-RU" sz="1200" kern="0" dirty="0">
                <a:latin typeface="Garamond" pitchFamily="18" charset="0"/>
                <a:cs typeface="+mn-cs"/>
              </a:rPr>
              <a:t> 172721, Россия, Тверская область, пгт. Фирово, ул Советская, 40</a:t>
            </a:r>
            <a:r>
              <a:rPr lang="ru-RU" sz="1200" kern="0" dirty="0" smtClean="0">
                <a:latin typeface="Garamond" pitchFamily="18" charset="0"/>
                <a:cs typeface="+mn-cs"/>
              </a:rPr>
              <a:t>,(</a:t>
            </a:r>
            <a:r>
              <a:rPr lang="ru-RU" sz="1200" kern="0" dirty="0">
                <a:latin typeface="Garamond" pitchFamily="18" charset="0"/>
                <a:cs typeface="+mn-cs"/>
              </a:rPr>
              <a:t>48239) 3-15-72</a:t>
            </a:r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5364933" y="6659563"/>
            <a:ext cx="1662113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88C83D3-1954-4A62-A731-927DB8EEEC3E}" type="slidenum">
              <a:rPr lang="ru-RU" i="1" smtClean="0">
                <a:solidFill>
                  <a:schemeClr val="bg1"/>
                </a:solidFill>
              </a:rPr>
              <a:pPr>
                <a:defRPr/>
              </a:pPr>
              <a:t>13</a:t>
            </a:fld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73" y="510054"/>
            <a:ext cx="2861716" cy="300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74" y="3735697"/>
            <a:ext cx="3015034" cy="300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A6B28-3340-4B99-A489-8CE17606E75F}" type="slidenum">
              <a:rPr lang="ru-RU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850" y="179389"/>
            <a:ext cx="6480175" cy="3847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Характеристика </a:t>
            </a: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Фировского </a:t>
            </a:r>
            <a:r>
              <a:rPr lang="ru-RU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района / Отраслевая направленность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0723" name="Прямоугольник 3"/>
          <p:cNvSpPr>
            <a:spLocks noChangeArrowheads="1"/>
          </p:cNvSpPr>
          <p:nvPr/>
        </p:nvSpPr>
        <p:spPr bwMode="auto">
          <a:xfrm>
            <a:off x="420690" y="341314"/>
            <a:ext cx="3143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Garamond" pitchFamily="18" charset="0"/>
              </a:rPr>
              <a:t>Отраслевая  направленность</a:t>
            </a:r>
          </a:p>
        </p:txBody>
      </p:sp>
      <p:sp>
        <p:nvSpPr>
          <p:cNvPr id="30724" name="Текст 3"/>
          <p:cNvSpPr txBox="1">
            <a:spLocks/>
          </p:cNvSpPr>
          <p:nvPr/>
        </p:nvSpPr>
        <p:spPr bwMode="auto">
          <a:xfrm>
            <a:off x="323850" y="630240"/>
            <a:ext cx="32400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Основой экономики Фировского района является промышленность, в структуре которой на данный момент преобладают: лесозаготовка, обработка древесины, производство и распределение теплоэнергии и воды, добыча полезных ископаемых и обрабатывающее производство. </a:t>
            </a:r>
          </a:p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Основные предприятия Фировского района:</a:t>
            </a:r>
          </a:p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- ООО «Баталинский ЛПК», </a:t>
            </a:r>
          </a:p>
          <a:p>
            <a:pPr marL="171450" indent="-171450" algn="just">
              <a:buFontTx/>
              <a:buChar char="-"/>
            </a:pPr>
            <a:r>
              <a:rPr lang="ru-RU" sz="1100" b="1" dirty="0" smtClean="0">
                <a:latin typeface="Garamond" pitchFamily="18" charset="0"/>
              </a:rPr>
              <a:t>ООО </a:t>
            </a:r>
            <a:r>
              <a:rPr lang="ru-RU" sz="1100" b="1" dirty="0">
                <a:latin typeface="Garamond" pitchFamily="18" charset="0"/>
              </a:rPr>
              <a:t>«Фировское ДРСУ», </a:t>
            </a:r>
            <a:endParaRPr lang="ru-RU" sz="1100" b="1" dirty="0" smtClean="0">
              <a:latin typeface="Garamond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100" b="1" dirty="0" smtClean="0">
                <a:latin typeface="Garamond" pitchFamily="18" charset="0"/>
              </a:rPr>
              <a:t>ООО «Баталинский ДОК».</a:t>
            </a:r>
            <a:endParaRPr lang="ru-RU" sz="1100" b="1" dirty="0">
              <a:latin typeface="Garamond" pitchFamily="18" charset="0"/>
            </a:endParaRP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SzPct val="70000"/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30725" name="Прямоугольник 6"/>
          <p:cNvSpPr>
            <a:spLocks noChangeArrowheads="1"/>
          </p:cNvSpPr>
          <p:nvPr/>
        </p:nvSpPr>
        <p:spPr bwMode="auto">
          <a:xfrm>
            <a:off x="539752" y="2646366"/>
            <a:ext cx="23214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ООО «Баталинский ЛПК»</a:t>
            </a:r>
          </a:p>
        </p:txBody>
      </p:sp>
      <p:sp>
        <p:nvSpPr>
          <p:cNvPr id="30726" name="Текст 3"/>
          <p:cNvSpPr txBox="1">
            <a:spLocks/>
          </p:cNvSpPr>
          <p:nvPr/>
        </p:nvSpPr>
        <p:spPr bwMode="auto">
          <a:xfrm>
            <a:off x="311893" y="3222156"/>
            <a:ext cx="32400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Предприятие занимается не только заготовкой, вывозкой древесины, но и переработкой. </a:t>
            </a:r>
            <a:r>
              <a:rPr lang="ru-RU" sz="1100" b="1" dirty="0" smtClean="0">
                <a:latin typeface="Garamond" pitchFamily="18" charset="0"/>
              </a:rPr>
              <a:t>На предприятии работают 90чел.</a:t>
            </a:r>
            <a:endParaRPr lang="ru-RU" sz="1100" b="1" dirty="0">
              <a:latin typeface="Garamond" pitchFamily="18" charset="0"/>
            </a:endParaRP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SzPct val="70000"/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30727" name="Прямоугольник 8"/>
          <p:cNvSpPr>
            <a:spLocks noChangeArrowheads="1"/>
          </p:cNvSpPr>
          <p:nvPr/>
        </p:nvSpPr>
        <p:spPr bwMode="auto">
          <a:xfrm>
            <a:off x="381000" y="2717800"/>
            <a:ext cx="318293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sz="1100" dirty="0">
              <a:latin typeface="Calibri" pitchFamily="34" charset="0"/>
            </a:endParaRPr>
          </a:p>
          <a:p>
            <a:pPr algn="just"/>
            <a:r>
              <a:rPr lang="ru-RU" sz="1100" dirty="0">
                <a:latin typeface="Calibri" pitchFamily="34" charset="0"/>
              </a:rPr>
              <a:t>    </a:t>
            </a:r>
            <a:r>
              <a:rPr lang="ru-RU" sz="1100" u="sng" dirty="0">
                <a:latin typeface="Garamond" pitchFamily="18" charset="0"/>
              </a:rPr>
              <a:t>Юридический адрес:</a:t>
            </a:r>
            <a:r>
              <a:rPr lang="ru-RU" sz="1100" dirty="0">
                <a:latin typeface="Garamond" pitchFamily="18" charset="0"/>
              </a:rPr>
              <a:t> 172720, Тверская область, Фировский район, поселок Лесной, (</a:t>
            </a:r>
            <a:r>
              <a:rPr lang="ru-RU" sz="1100" dirty="0" smtClean="0">
                <a:latin typeface="Garamond" pitchFamily="18" charset="0"/>
              </a:rPr>
              <a:t>48239)31648</a:t>
            </a:r>
            <a:endParaRPr lang="ru-RU" sz="1100" dirty="0">
              <a:latin typeface="Garamond" pitchFamily="18" charset="0"/>
            </a:endParaRPr>
          </a:p>
        </p:txBody>
      </p:sp>
      <p:sp>
        <p:nvSpPr>
          <p:cNvPr id="30729" name="Прямоугольник 11"/>
          <p:cNvSpPr>
            <a:spLocks noChangeArrowheads="1"/>
          </p:cNvSpPr>
          <p:nvPr/>
        </p:nvSpPr>
        <p:spPr bwMode="auto">
          <a:xfrm>
            <a:off x="3563939" y="296067"/>
            <a:ext cx="356552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ru-RU" sz="1100" dirty="0">
              <a:latin typeface="Calibri" pitchFamily="34" charset="0"/>
            </a:endParaRPr>
          </a:p>
          <a:p>
            <a:pPr algn="just"/>
            <a:r>
              <a:rPr lang="ru-RU" sz="1100" dirty="0">
                <a:latin typeface="Calibri" pitchFamily="34" charset="0"/>
              </a:rPr>
              <a:t>    </a:t>
            </a:r>
            <a:r>
              <a:rPr lang="ru-RU" sz="1100" u="sng" dirty="0">
                <a:latin typeface="Garamond" pitchFamily="18" charset="0"/>
              </a:rPr>
              <a:t>Юридический адрес:</a:t>
            </a:r>
            <a:r>
              <a:rPr lang="ru-RU" sz="1100" dirty="0">
                <a:latin typeface="Garamond" pitchFamily="18" charset="0"/>
              </a:rPr>
              <a:t> 172721, Россия, Тверская область, пгт. Фирово, </a:t>
            </a:r>
            <a:r>
              <a:rPr lang="ru-RU" sz="1100" dirty="0" err="1">
                <a:latin typeface="Garamond" pitchFamily="18" charset="0"/>
              </a:rPr>
              <a:t>ул..Заводское</a:t>
            </a:r>
            <a:r>
              <a:rPr lang="ru-RU" sz="1100" dirty="0">
                <a:latin typeface="Garamond" pitchFamily="18" charset="0"/>
              </a:rPr>
              <a:t> шоссе, 7, тел.</a:t>
            </a:r>
            <a:r>
              <a:rPr lang="ru-RU" sz="1100" dirty="0">
                <a:latin typeface="Calibri" pitchFamily="34" charset="0"/>
              </a:rPr>
              <a:t> (</a:t>
            </a:r>
            <a:r>
              <a:rPr lang="ru-RU" sz="1100" dirty="0">
                <a:latin typeface="Garamond" pitchFamily="18" charset="0"/>
              </a:rPr>
              <a:t>48239) 3-14-75 </a:t>
            </a:r>
          </a:p>
        </p:txBody>
      </p:sp>
      <p:sp>
        <p:nvSpPr>
          <p:cNvPr id="30730" name="Прямоугольник 12"/>
          <p:cNvSpPr>
            <a:spLocks noChangeArrowheads="1"/>
          </p:cNvSpPr>
          <p:nvPr/>
        </p:nvSpPr>
        <p:spPr bwMode="auto">
          <a:xfrm>
            <a:off x="4126501" y="257177"/>
            <a:ext cx="22573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ООО «Фировское ДРСУ»</a:t>
            </a:r>
          </a:p>
        </p:txBody>
      </p:sp>
      <p:sp>
        <p:nvSpPr>
          <p:cNvPr id="30731" name="Текст 3"/>
          <p:cNvSpPr txBox="1">
            <a:spLocks/>
          </p:cNvSpPr>
          <p:nvPr/>
        </p:nvSpPr>
        <p:spPr bwMode="auto">
          <a:xfrm>
            <a:off x="3671889" y="892175"/>
            <a:ext cx="3372941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Численность работников предприятия составляет  </a:t>
            </a:r>
            <a:r>
              <a:rPr lang="ru-RU" sz="1100" b="1" dirty="0" smtClean="0">
                <a:latin typeface="Garamond" pitchFamily="18" charset="0"/>
              </a:rPr>
              <a:t>49</a:t>
            </a:r>
            <a:r>
              <a:rPr lang="ru-RU" sz="11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sz="1100" b="1" dirty="0" smtClean="0">
                <a:latin typeface="Garamond" pitchFamily="18" charset="0"/>
              </a:rPr>
              <a:t>человека</a:t>
            </a:r>
            <a:r>
              <a:rPr lang="ru-RU" sz="1100" b="1" dirty="0">
                <a:latin typeface="Garamond" pitchFamily="18" charset="0"/>
              </a:rPr>
              <a:t>.</a:t>
            </a:r>
          </a:p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Предприятие имеет лицензию на право пользования недрами (добыча песчано-гравийного материала месторождения «Покровское</a:t>
            </a:r>
            <a:r>
              <a:rPr lang="ru-RU" sz="1100" b="1" dirty="0" smtClean="0">
                <a:latin typeface="Garamond" pitchFamily="18" charset="0"/>
              </a:rPr>
              <a:t>»). Данные  </a:t>
            </a:r>
            <a:r>
              <a:rPr lang="ru-RU" sz="1100" b="1" dirty="0">
                <a:latin typeface="Garamond" pitchFamily="18" charset="0"/>
              </a:rPr>
              <a:t>материалы используются в Фировском районе на ремонт дорог.</a:t>
            </a: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SzPct val="70000"/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30733" name="Текст 3"/>
          <p:cNvSpPr txBox="1">
            <a:spLocks/>
          </p:cNvSpPr>
          <p:nvPr/>
        </p:nvSpPr>
        <p:spPr bwMode="auto">
          <a:xfrm>
            <a:off x="3563940" y="4017358"/>
            <a:ext cx="3480891" cy="1797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На территории  предприятия расположен асфальтобетонный завод ДС- </a:t>
            </a:r>
            <a:r>
              <a:rPr lang="ru-RU" sz="1100" b="1" dirty="0" smtClean="0">
                <a:latin typeface="Garamond" pitchFamily="18" charset="0"/>
              </a:rPr>
              <a:t>158-Д. </a:t>
            </a:r>
            <a:r>
              <a:rPr lang="ru-RU" sz="1100" b="1" dirty="0">
                <a:latin typeface="Garamond" pitchFamily="18" charset="0"/>
              </a:rPr>
              <a:t>ООО «Фировское ДРСУ» стало первым предприятием в Фировском районе по производству изделий из </a:t>
            </a:r>
            <a:r>
              <a:rPr lang="ru-RU" sz="1100" b="1" dirty="0" smtClean="0">
                <a:latin typeface="Garamond" pitchFamily="18" charset="0"/>
              </a:rPr>
              <a:t>асфальта. Производительность </a:t>
            </a:r>
            <a:r>
              <a:rPr lang="ru-RU" sz="1100" b="1" dirty="0">
                <a:latin typeface="Garamond" pitchFamily="18" charset="0"/>
              </a:rPr>
              <a:t>завода - 50 тонн асфальтобетонной смеси в час. В основном это крупнозернистые, мелкозернистые, песчаные, горячие плотные и пористые асфальтобетонные смеси, применяемые для строительства и ремонта дорог. </a:t>
            </a: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SzPct val="70000"/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90" y="2286053"/>
            <a:ext cx="3132137" cy="1731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2" y="3798220"/>
            <a:ext cx="3111723" cy="151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8"/>
          <p:cNvSpPr>
            <a:spLocks noChangeArrowheads="1"/>
          </p:cNvSpPr>
          <p:nvPr/>
        </p:nvSpPr>
        <p:spPr bwMode="auto">
          <a:xfrm>
            <a:off x="311893" y="5578434"/>
            <a:ext cx="666869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ru-RU" sz="1100" dirty="0">
              <a:latin typeface="Calibri" pitchFamily="34" charset="0"/>
            </a:endParaRPr>
          </a:p>
          <a:p>
            <a:pPr algn="just"/>
            <a:r>
              <a:rPr lang="ru-RU" sz="1100" dirty="0">
                <a:latin typeface="Calibri" pitchFamily="34" charset="0"/>
              </a:rPr>
              <a:t>    </a:t>
            </a:r>
            <a:r>
              <a:rPr lang="ru-RU" sz="1100" u="sng" dirty="0">
                <a:latin typeface="Garamond" pitchFamily="18" charset="0"/>
              </a:rPr>
              <a:t>Юридический адрес:</a:t>
            </a:r>
            <a:r>
              <a:rPr lang="ru-RU" sz="1100" dirty="0">
                <a:latin typeface="Garamond" pitchFamily="18" charset="0"/>
              </a:rPr>
              <a:t> 172721, Тверская область, Фировский район, поселок городского типа Фирово, Новая улица, 71, (</a:t>
            </a:r>
            <a:r>
              <a:rPr lang="ru-RU" sz="1100" dirty="0" smtClean="0">
                <a:latin typeface="Garamond" pitchFamily="18" charset="0"/>
              </a:rPr>
              <a:t>48239)31648</a:t>
            </a:r>
            <a:endParaRPr lang="ru-RU" sz="1100" dirty="0">
              <a:latin typeface="Garamond" pitchFamily="18" charset="0"/>
            </a:endParaRPr>
          </a:p>
        </p:txBody>
      </p:sp>
      <p:sp>
        <p:nvSpPr>
          <p:cNvPr id="17" name="Прямоугольник 6"/>
          <p:cNvSpPr>
            <a:spLocks noChangeArrowheads="1"/>
          </p:cNvSpPr>
          <p:nvPr/>
        </p:nvSpPr>
        <p:spPr bwMode="auto">
          <a:xfrm>
            <a:off x="768798" y="5424547"/>
            <a:ext cx="23262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ООО «Баталинский </a:t>
            </a:r>
            <a:r>
              <a:rPr lang="ru-RU" sz="1400" b="1" i="1" dirty="0" smtClean="0">
                <a:solidFill>
                  <a:srgbClr val="3AAC50"/>
                </a:solidFill>
                <a:latin typeface="Garamond" pitchFamily="18" charset="0"/>
              </a:rPr>
              <a:t>ДОК</a:t>
            </a:r>
            <a:r>
              <a:rPr lang="ru-RU" sz="1400" b="1" i="1" dirty="0">
                <a:solidFill>
                  <a:srgbClr val="3AAC50"/>
                </a:solidFill>
                <a:latin typeface="Garamond" pitchFamily="18" charset="0"/>
              </a:rPr>
              <a:t>»</a:t>
            </a:r>
          </a:p>
        </p:txBody>
      </p:sp>
      <p:sp>
        <p:nvSpPr>
          <p:cNvPr id="18" name="Текст 3"/>
          <p:cNvSpPr txBox="1">
            <a:spLocks/>
          </p:cNvSpPr>
          <p:nvPr/>
        </p:nvSpPr>
        <p:spPr bwMode="auto">
          <a:xfrm>
            <a:off x="298052" y="6174165"/>
            <a:ext cx="6668692" cy="66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23850" algn="just">
              <a:buFont typeface="Arial" charset="0"/>
              <a:buNone/>
            </a:pPr>
            <a:r>
              <a:rPr lang="ru-RU" sz="1100" b="1" dirty="0">
                <a:latin typeface="Garamond" pitchFamily="18" charset="0"/>
              </a:rPr>
              <a:t>Предприятие занимается </a:t>
            </a:r>
            <a:r>
              <a:rPr lang="ru-RU" sz="1100" b="1" dirty="0" smtClean="0">
                <a:latin typeface="Garamond" pitchFamily="18" charset="0"/>
              </a:rPr>
              <a:t>заготовкой</a:t>
            </a:r>
            <a:r>
              <a:rPr lang="ru-RU" sz="1100" b="1" dirty="0">
                <a:latin typeface="Garamond" pitchFamily="18" charset="0"/>
              </a:rPr>
              <a:t>, вывозкой </a:t>
            </a:r>
            <a:r>
              <a:rPr lang="ru-RU" sz="1100" b="1" dirty="0" smtClean="0">
                <a:latin typeface="Garamond" pitchFamily="18" charset="0"/>
              </a:rPr>
              <a:t>и переработкой древесины. На предприятии работают 18 </a:t>
            </a:r>
            <a:r>
              <a:rPr lang="ru-RU" sz="1100" b="1" dirty="0">
                <a:latin typeface="Garamond" pitchFamily="18" charset="0"/>
              </a:rPr>
              <a:t>человек.</a:t>
            </a: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dirty="0">
              <a:latin typeface="Calibri" pitchFamily="34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  <a:p>
            <a:pPr indent="323850" algn="just">
              <a:buSzPct val="70000"/>
              <a:buFont typeface="Arial" charset="0"/>
              <a:buNone/>
            </a:pPr>
            <a:endParaRPr lang="ru-RU" sz="11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B8BE1F-06E4-485E-B258-BE9F7D393F04}" type="slidenum">
              <a:rPr lang="ru-RU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850" y="179389"/>
            <a:ext cx="6480175" cy="3847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Характеристика </a:t>
            </a: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Фировского </a:t>
            </a:r>
            <a:r>
              <a:rPr lang="ru-RU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района / Отраслевая направленность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2771" name="Прямоугольник 3"/>
          <p:cNvSpPr>
            <a:spLocks noChangeArrowheads="1"/>
          </p:cNvSpPr>
          <p:nvPr/>
        </p:nvSpPr>
        <p:spPr bwMode="auto">
          <a:xfrm>
            <a:off x="230189" y="531813"/>
            <a:ext cx="38385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Сельскохозяйственные предприятия</a:t>
            </a:r>
            <a:endParaRPr lang="ru-RU" sz="1600" b="1">
              <a:solidFill>
                <a:srgbClr val="3AAC50"/>
              </a:solidFill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2" y="701675"/>
            <a:ext cx="3184525" cy="33085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+mn-lt"/>
                <a:cs typeface="+mn-cs"/>
              </a:rPr>
              <a:t> </a:t>
            </a:r>
            <a:r>
              <a:rPr lang="ru-RU" sz="1100" b="1" dirty="0">
                <a:latin typeface="Garamond" pitchFamily="18" charset="0"/>
                <a:cs typeface="+mn-cs"/>
              </a:rPr>
              <a:t>   Агропромышленный комплекс района включает: 1 сельхозпредприятие колхоз «Восход» и личные подсобные хозяйства – 2621 единиц.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По состоянию на </a:t>
            </a:r>
            <a:r>
              <a:rPr lang="ru-RU" sz="1100" b="1" dirty="0" smtClean="0">
                <a:latin typeface="Garamond" pitchFamily="18" charset="0"/>
                <a:cs typeface="+mn-cs"/>
              </a:rPr>
              <a:t>01.01.2023 </a:t>
            </a:r>
            <a:r>
              <a:rPr lang="ru-RU" sz="1100" b="1" dirty="0">
                <a:latin typeface="Garamond" pitchFamily="18" charset="0"/>
                <a:cs typeface="+mn-cs"/>
              </a:rPr>
              <a:t>поголовье крупного рогатого скота в колхозе «Восход»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179 </a:t>
            </a:r>
            <a:r>
              <a:rPr lang="ru-RU" sz="1100" b="1" dirty="0">
                <a:latin typeface="Garamond" pitchFamily="18" charset="0"/>
                <a:cs typeface="+mn-cs"/>
              </a:rPr>
              <a:t>голов, в том числе коров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145 </a:t>
            </a:r>
            <a:r>
              <a:rPr lang="ru-RU" sz="1100" b="1" dirty="0">
                <a:latin typeface="Garamond" pitchFamily="18" charset="0"/>
                <a:cs typeface="+mn-cs"/>
              </a:rPr>
              <a:t>голов.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Надой </a:t>
            </a:r>
            <a:r>
              <a:rPr lang="ru-RU" sz="1100" b="1" dirty="0">
                <a:latin typeface="Garamond" pitchFamily="18" charset="0"/>
                <a:cs typeface="+mn-cs"/>
              </a:rPr>
              <a:t>на одну корову составил </a:t>
            </a:r>
            <a:r>
              <a:rPr lang="ru-RU" sz="1100" b="1" dirty="0" smtClean="0">
                <a:latin typeface="Garamond" pitchFamily="18" charset="0"/>
                <a:cs typeface="+mn-cs"/>
              </a:rPr>
              <a:t>1871 </a:t>
            </a:r>
            <a:r>
              <a:rPr lang="ru-RU" sz="1100" b="1" dirty="0">
                <a:latin typeface="Garamond" pitchFamily="18" charset="0"/>
                <a:cs typeface="+mn-cs"/>
              </a:rPr>
              <a:t>кг. Валовое производство молока за </a:t>
            </a:r>
            <a:r>
              <a:rPr lang="ru-RU" sz="1100" b="1" dirty="0" smtClean="0">
                <a:latin typeface="Garamond" pitchFamily="18" charset="0"/>
                <a:cs typeface="+mn-cs"/>
              </a:rPr>
              <a:t>2022 </a:t>
            </a:r>
            <a:r>
              <a:rPr lang="ru-RU" sz="1100" b="1" dirty="0">
                <a:latin typeface="Garamond" pitchFamily="18" charset="0"/>
                <a:cs typeface="+mn-cs"/>
              </a:rPr>
              <a:t>год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265,5 </a:t>
            </a:r>
            <a:r>
              <a:rPr lang="ru-RU" sz="1100" b="1" dirty="0">
                <a:latin typeface="Garamond" pitchFamily="18" charset="0"/>
                <a:cs typeface="+mn-cs"/>
              </a:rPr>
              <a:t>тонн, отгружено продукции собственного производства: мясо (в живом весе)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5,5 </a:t>
            </a:r>
            <a:r>
              <a:rPr lang="ru-RU" sz="1100" b="1" dirty="0">
                <a:latin typeface="Garamond" pitchFamily="18" charset="0"/>
                <a:cs typeface="+mn-cs"/>
              </a:rPr>
              <a:t>тонн, молока – </a:t>
            </a:r>
            <a:r>
              <a:rPr lang="ru-RU" sz="1100" b="1" dirty="0" smtClean="0">
                <a:latin typeface="Garamond" pitchFamily="18" charset="0"/>
                <a:cs typeface="+mn-cs"/>
              </a:rPr>
              <a:t>213,3 тонн</a:t>
            </a:r>
            <a:r>
              <a:rPr lang="ru-RU" sz="1100" b="1" dirty="0">
                <a:latin typeface="Garamond" pitchFamily="18" charset="0"/>
                <a:cs typeface="+mn-cs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Численность работающих в сельском хозяйстве за </a:t>
            </a:r>
            <a:r>
              <a:rPr lang="ru-RU" sz="1100" b="1" dirty="0" smtClean="0">
                <a:latin typeface="Garamond" pitchFamily="18" charset="0"/>
                <a:cs typeface="+mn-cs"/>
              </a:rPr>
              <a:t>2019 </a:t>
            </a:r>
            <a:r>
              <a:rPr lang="ru-RU" sz="1100" b="1" dirty="0">
                <a:latin typeface="Garamond" pitchFamily="18" charset="0"/>
                <a:cs typeface="+mn-cs"/>
              </a:rPr>
              <a:t>год </a:t>
            </a:r>
            <a:r>
              <a:rPr lang="ru-RU" sz="1100" b="1" dirty="0" smtClean="0">
                <a:latin typeface="Garamond" pitchFamily="18" charset="0"/>
                <a:cs typeface="+mn-cs"/>
              </a:rPr>
              <a:t>–18 человек</a:t>
            </a:r>
            <a:endParaRPr lang="ru-RU" sz="1100" b="1" dirty="0">
              <a:latin typeface="Garamond" pitchFamily="18" charset="0"/>
              <a:cs typeface="+mn-cs"/>
            </a:endParaRP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19500" y="3840995"/>
            <a:ext cx="3184525" cy="29700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 smtClean="0">
              <a:latin typeface="Garamond" pitchFamily="18" charset="0"/>
              <a:cs typeface="+mn-cs"/>
            </a:endParaRP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По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данным </a:t>
            </a:r>
            <a:r>
              <a:rPr lang="ru-RU" sz="1100" b="1" dirty="0" err="1">
                <a:latin typeface="Garamond" pitchFamily="18" charset="0"/>
                <a:cs typeface="+mn-cs"/>
              </a:rPr>
              <a:t>Тверьстата</a:t>
            </a:r>
            <a:r>
              <a:rPr lang="ru-RU" sz="1100" b="1" dirty="0">
                <a:latin typeface="Garamond" pitchFamily="18" charset="0"/>
                <a:cs typeface="+mn-cs"/>
              </a:rPr>
              <a:t> посевные площади Фировского района (включая личные подсобные хозяйства) в 2022 году составили 970,2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га, </a:t>
            </a:r>
            <a:r>
              <a:rPr lang="ru-RU" sz="1100" b="1" dirty="0">
                <a:latin typeface="Garamond" pitchFamily="18" charset="0"/>
                <a:cs typeface="+mn-cs"/>
              </a:rPr>
              <a:t>из них заняты картофелем – 68,0 га, овощами – 15,1 га, кормовыми культурами – 887,1 га..</a:t>
            </a: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Garamond" pitchFamily="18" charset="0"/>
                <a:cs typeface="+mn-cs"/>
              </a:rPr>
              <a:t>В </a:t>
            </a:r>
            <a:r>
              <a:rPr lang="ru-RU" sz="1100" b="1" dirty="0">
                <a:latin typeface="Garamond" pitchFamily="18" charset="0"/>
                <a:cs typeface="+mn-cs"/>
              </a:rPr>
              <a:t>целях производства первичной переработки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молока в </a:t>
            </a:r>
            <a:r>
              <a:rPr lang="ru-RU" sz="1100" b="1" dirty="0">
                <a:latin typeface="Garamond" pitchFamily="18" charset="0"/>
                <a:cs typeface="+mn-cs"/>
              </a:rPr>
              <a:t>районе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осуществляет </a:t>
            </a:r>
            <a:r>
              <a:rPr lang="ru-RU" sz="1100" b="1" dirty="0">
                <a:latin typeface="Garamond" pitchFamily="18" charset="0"/>
                <a:cs typeface="+mn-cs"/>
              </a:rPr>
              <a:t>свою деятельность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ИП Рассказов А.В., специализирующийся на переработке  молока (выпуск сметаны, творога, сыра).</a:t>
            </a: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240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pic>
        <p:nvPicPr>
          <p:cNvPr id="32774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9" y="1028702"/>
            <a:ext cx="3565525" cy="281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97" y="3438178"/>
            <a:ext cx="3238479" cy="3206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37152" y="6640513"/>
            <a:ext cx="1662113" cy="381000"/>
          </a:xfrm>
        </p:spPr>
        <p:txBody>
          <a:bodyPr/>
          <a:lstStyle/>
          <a:p>
            <a:pPr>
              <a:defRPr/>
            </a:pPr>
            <a:fld id="{2E634B68-E2BB-4C47-9A0F-DC3AADCDE8F4}" type="slidenum">
              <a:rPr lang="ru-RU" i="1"/>
              <a:pPr>
                <a:defRPr/>
              </a:pPr>
              <a:t>16</a:t>
            </a:fld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850" y="17938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Социальная инфраструктура</a:t>
            </a:r>
          </a:p>
        </p:txBody>
      </p:sp>
      <p:sp>
        <p:nvSpPr>
          <p:cNvPr id="33795" name="Rectangle 1"/>
          <p:cNvSpPr>
            <a:spLocks noChangeArrowheads="1"/>
          </p:cNvSpPr>
          <p:nvPr/>
        </p:nvSpPr>
        <p:spPr bwMode="auto">
          <a:xfrm>
            <a:off x="323850" y="414128"/>
            <a:ext cx="31686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>
                <a:solidFill>
                  <a:srgbClr val="3AAC50"/>
                </a:solidFill>
                <a:latin typeface="Garamond" pitchFamily="18" charset="0"/>
              </a:rPr>
              <a:t>Образование</a:t>
            </a:r>
          </a:p>
        </p:txBody>
      </p:sp>
      <p:sp>
        <p:nvSpPr>
          <p:cNvPr id="33797" name="AutoShape 4" descr="data:image/jpg;base64,/9j/4AAQSkZJRgABAQAAAQABAAD/2wCEAAkGBhQSERQUEhQUFRUUFxgWGRgXFhoYGBUWGhcYFBcVGRUXGyYeFxkkGhcVHy8gJCcpLCwuFx4xNTAqNSYrLCkBCQoKDgwOGg8PGi0kHyQtKSwsLCksLCwsLCwpLCwpLCwsLCwsLCksLCwsLCwpLCkpLCksLCwpKSwpLCwpLCwsLP/AABEIAKUA2AMBIgACEQEDEQH/xAAcAAABBQEBAQAAAAAAAAAAAAADAAIEBQYBBwj/xABNEAACAQIDBQQFCQUFBAoDAAABAhEAAwQSIQUGMUFREyJhcTKBkaHRBxQjQlOSscHwUmKTsuEkcnOz8RUzdII0Q0RjZIOio6TCFhcl/8QAGgEAAgMBAQAAAAAAAAAAAAAAAQIAAwQFBv/EACgRAAICAQQBAwMFAAAAAAAAAAABAhEDBBIhMUETIlEFMnEUQmGxwf/aAAwDAQACEQMRAD8AqbeLxh/7TiPP5xd09WapuDxuMUycRfbh/wBfcOnSC0euuYd+E+34TRDeHMaHhH+tV+mh9zK3eLa+KUhhib4HhfuqRrzXNHD8KpsHvNi+0ScViiMyz/aLp5j9+r/aFrtLZTQSPGeIPLlWXu4co3gCPCYiTB1pZcBXJ6ludtS8yXQ126xVx6Vx2IGXhqfCtF87f9t/vt8aym5Zj5wP31P84rTTVcG9qLJr3Dmxlz7S599vjTDjLn2lz77fGmtTHpxaE2NufaXPvt8aGcfc+0uffb41w0J+NBhHPj7v2t3+I3xoZ2hd+1u/xH+Nceg0AhU2hdkfS3eP2j/GpRx937S599vjVRjNo27C57rqig8TzPQDiT4Cqb/9mYMuB9PBPpdn3R4xOaPVRVsnBsPn937S599vjS+f3ftLn32+NRsPfW4oe2yurcCpkf0PgaIBUJQX5/c+0uffb40vn937S599vjQq4aIaD/Prv2lz77fGl8/u/aXPvt8aEBSK1LBQQ4659pc/iN8aXz659pc/iP8AGhZa5FQlBvn1z7S5/Ef40vn1z7S5/Eb40GKVElBvn1z7S5/Eb40w4279rc/iP8aHSqEJGBx1w3bYNy4fpEBGdoPeGkTrSrmBX6W1/iJ/OKVPErmYK1cAUQOGugPr5UO5tO2TOca8dPgK0w3L/fv/AHwPwFMG4Nvpc+/VMYzj0yx7H2Zg7RT9v3H4VWY/K8kGTy0IA8I5adBW8G4Vr9k+tz8aeu49n9getj8aLUn3RFsRG3KugteI1DBT/wCpuXrrVzUHZ2xrdgfRoqkiCRMmOEzU2pGNKiSe52cNDY080JjR8gGmhNRGNCNBkGuKCaJcNCNAJ5l8oN57uKK/UsgKByBKhmPmSY8gKzllWHKtNvVgLtrEXbpCm3duORrPCPSHI/Cp2xN23xCZsqKsHUhlIPgvOTzqxPgmxti3I2mbV5QTCXe4wnTN9Rh4zofA16TWFO6K2WVnuScy8NBnLaROtbdCYBPSk8jbXHsdmrs02nA1CHa5FLNXJqEFSIpTXKJDsCuUqcTUIMIrlONNogZIwH+9t/4ifzClSwH+9t/4ifzClTxKpllSpVxjShOMaHXSaaxoA7GuaZXaYxqDdHGNCmuk01modBGuaGa6TTHNAINzTGNONcSyWPQeIqvJOMFuY8IuTpFbtAlw1q4im08GZM5hxEdAQDPjUu+WZBkvG2dBoJ08I1mKmXMGOMTPI6+ceFV3zaGIALDxMFZOkNFVY88ZrcmbPTcfaxmMwK57RDNcIGhZ5Iadcw6wauRppUHA4UIpgAmc0kSeEekdakq/Wlx6rHKVCZcM0rCV2a4BSB0kajw1rXZjOk0ppRQsXi0tLmuOiKPrMwUe08TRIFmlNAweMS8me063EkjMhkSOInrRqIbHTSyn9c/jQr13KrHSQCdeEgEiT00rwrbrYl7nbYliWcyDOg5wsaKByAqJWBt0e8muVm/k+2lcvYFGukllZ0DHiyrEEnmRJE+FaSahOyRgP97b/wARP5hSrmAb6W3/AIifzClTxK5liHphauUqQgqGzU5jQz+utEKMzvPv1bwp7NV7W7Elc0KnTM2pnTgBVNg/lQk/S4fTrbeYHPRxr7ayyYMXGJf0mbvE8cx01PWa0eH+T5ijEeko0BIhyTIjoMvvoD7W+ja4PaCXkFy2wZTziCDzBHI+FPJrNbubKuYe4Q0BX0yhp1AkHhoeIrSUCNNdnC1Bdqc5oNxqBBuIvBVLE6DUxqfV41Nw+BNsHN/vXAD8xbHHsl8ebNzOnAVWXVDG2v7d20vturV5ib0u55Fm/EmuZrptKkbtLG+RgTz9tNNocfz8YpJc4Sevu50nuqttWkmSo9GIzH0pb6oJAJ8R1rmwxyn9ptlNR7OG1UTErAIGkq0eBAkGpKYmSuZMs3exPfzZWykyYUCMwA48HB8Kg28QWW2zALmZjAn0QY5k8gTVjwzh7mCOSMuDzLEfKBiruHay2TM8DtE7jFZ7yEDTvaCRHPrXd3FbDY3Di2+Y3iodF9HK3pAwYOUSZ6rRdq7txcTKVBWSwRY0VtAf3iefhWk3ewea4117ffGisANBEEjmSBp4T416BTUqo5Eobbs1hvV518p1m5dvWgFZkW3IjUBi5zGOsBda0+3t4beEt57gJJOVUBGZzz1PAAcT5dawuK30GIIN6EyZsqAEqQx45gM2eAAZ0MaRTpPtCWrplt8mVu5avX7bBgvZo5B4B80L6yuYeqvQjcryDC74fN7o7KWUspuamHUT3UB8z3jqdOAqRjt+bl643HsSMoQGANSVZ+bE6eWtM0wXG6PR9qbUs2Vi84TOCBoSYIgkAA8JrynEbTsgFcqt3gZUEr3dBGY8NJ06075ybqsZf9lmB4aQRq3Dw6God/YbBGYFXC/smcw5mBwjofGlpeR7a+03O7u+di3bS2ysqhSc4ghmYliSsyNSdfCtdhMal1Q9tgynmOvQjiDXj2ydpZLQQs2hOkDQHWe8D41q909t9nchiq27umpE5xorBRwGsEnqOlQX+T0XZx+mtf4ifziuUzZz/TWv8RP5xXaeJXMtaaxp00NzSkQ000tXSaxm+u9F/DXVt2uzCsmbNAZwZIIIYwvKNNZopWFs5i90VF4uGYKXZmBjgxzd0jhzHsq8xFy7k+hZRMCTqR104cKxe62KuXr91ndmzoM0nUuD3TA00A99aVMWGPZsSjcxMAjnHWqzftUOBYvDZblu6XLAe9jpOnEwatWes7tO6lu8vavbVW4QDMaSTExV1bxKsuZGVlPAqZHlIqFOVcj3eo1xqdcagXG0olLOXOKEcUvYdv8A5FtfwY1eYg6t/eb3MfyNUOEXO6rp3mQkngFRxdZj5Kh91XrtIn1+2uR9QfKR0tIuCJbvnORHo8/DQ+qeFEUZE78XFRbkCCrnM+c5mEkgAcOZ6RTLbd5pGgjhryHEDWKmo0cI1BEx+HSsWPLKFpeTVkgpd+Cvv7czFRZ1BYMxW2+upHpR0BmRy40PFMQ+U8QDqSDxM8Z4xU3b9nNb+kdYGn0jlVUkEKcy6dRBH1hVNhrZQqukssnXMJ5wVMZdRGtaJY3JKrKoSSZQWUYYsqjHMpuNcPHKjZuyWT9Zi2byWrPZ2ONstlRrgYhQRlGubK2pOYqBPAQTNHxOLVO0tkd7MXzBDqCoUElRyj3VCygWQo0hNNf2RprV7zTxTjfXHH9i+jHLB/PJjvlJxmbGrbJ0tIoMce932484ihX8Oq2LR7JQJF02g/eYejrI75jKY5SauNpbNS9q4Gb9qAT0gzxEVRX8G1ogTzzKQBHTiefhXU9U5ywFXtNbIA7MXFeTmR/qiPLQzRd28Vbt31e6iugzSGAP1SVIB5yB7aN/ss3X5ktrPDh15CjYHdsvcdFMMiO+uoOWBHhx406yoR4JIIdlYrHM11bWgGiqAoC6wFGkxr4nWq9cNctPMFGGs8PdzFepYO6cNkVbZKqAC3ARpJzTx14RS3hxVm4xQoW4rn4R6JKqQNeK9KRZLLvRR5ji8V2rZoAOUCB9UgmZ8D7qj2sSV1Bjy5+ypxtm3cuL3gCxgmdQpKzPq4+FVl5YOsdJAifPlMValwZm3Z6Dujvk74jC2rjhALtpc4ti49w9qgVDLAWxGhYAnnXKyO6Ln5/hP+Jw/wDnJSpkqEke+ZqaTSptw6VWMVW8e3hhbOeAzscqKeBbjJjXKBqfUOdeUbRxZuXHu3CC7mWIEax0HARFar5QsZOIt2/s7c+Zdp9wVayV8d3y92n9KsS6LsaWyUvgLszarWLi3E4j7rA8VPnWtv7w28RaYoIyLmcNEqPA85OkjrWDRunLiKKqjpyp5QTKI5ZIXaSSRzP568att39tGzdDE91tGHVZ4x1HGqtBTVYZtOQ/PhR2qqCsst3PXweqXLlRblzSq/YePNyws+kndPjHA+z8KkXX0P6FZ6HktraYbB3SLilSOOs/skFSAIMnX1catwCB6URyHL8zWKwm8ltryqmveAD/AFS0E5Y4/VOvD21scMy3EBlWBEyPRjyE/GuR9QjLcmdDRSW1ofgLhIJPHw04c/Op4vBBJQEc2J5eVVuCvDvDhlMajw00aDwq12fs63eZkzlCwOigENpB0PONa58YNz2rs2TklG30Ue0yMUAVKheIjgQJ0niGmBw5zyoJuLbGGkZc+ZAJ4Er2kexTW2//AA60VI7S6JAByFFmBE+iYkcYqDvNuKt60OwYpetMLluTKswEZDPoyNJHCupj0mVSTfRhepxUYXerHLYuW2aALqFM2YrBUyQYBkQ3Ok90dnKnMGGUEGQZ8RVltTBXb2GUoi9qO8Lb8+T2yOTae0VhbVxrJa92YtLn7PsQGAuXBrcIR/QyLqxGkso5mnzYJZevA8M8cXfkh4zad+zca0bgYqYmBB0BHETwIqNe2m7GXiRpwiP60Teu4DfDqcwuIrDTgPRj3H8KrUJJAGs1dFXFNi8bqRcYTbZURlBHs/1oybxBW7TLBAyt4o5CMTpymfVVcbAUdWPs6R/WhYw2y5RXJLA2ycuVF4FYJMmHAEwNJNWwx2xtRB4obm+fg9afEg2wIJzcGUBoHHnprUS7jkW1cYzIzMSVy8p4cNI5VR7D2i/ZI9tgMwyujyQrr3WA6eXjVPvntZiOyZwWaCyICFRRqAZ4knl0FBQt0VPIlHcVO0tpi7cdwVymMoLANkUQO6eZgk+Jqu/2gGEZfbr4cqAlgnXkOf5DqfCu2rZDmRBiYPQ9K0pUYZXL3UW26ls/PsH/AMThzH/nW6VSd3LP9uwR/wDEYf2dsgpUUVs9vJobGa5mqNtHE9nZuuOKW3YeaqSPeBSDHme9m1kv4y7kGlsC1m/bZJzH2mPVVXcEj9ac/jUCy2ULxJLEk+uJNTs2n66f61a1wi/TO24vyVrZg3d18I6c6IrPyHE/rjSxog8PD1UL52Z04+A8ZirDI006Y9p4FvfT7JCkgSdf9aZhUDOocwpIBjpMHXlpVvvHsj5vdGTRHUEeDDRx+B9dC+aJXFhtm7YeytwqoYlZAMxK6nhr6M+wVQ7U2zevD6Rmg65QSE8IXn65qRYYaxM+fx41BOCY6choCTy5UlJMuyPclIDhrxDKVJBBBEdQZBit3ujvT2bJacyojKT9WBGWenCKxuH2aVaWIMchOtSHwgaBDeo+vSfGKWcIyVMSE3F2j1vbm0lsJ84ZHdNA2TLmXWA3ePATr51Q3PlIwywba4iZnVVEEcNc9B3G3kF+2cPfhu7Bn6ykRP5H1GsnvPuw+CuwRNpj3LnIjkrHkw4ePEVhekxzncuzc9ROMfb0e6bkb92doowWUvW/TttAYj7VYMFTzj0ToeVafN1r5SwWLe1cW5adrboZVlMMOWh/QNbA/K/tHJlL2CY9M2Rn89DkJ/5a21Rgu2epb6i3bQXGurZUkZmJALNp6IPpMQCNPM9a8c3g2187vtd17OAlpT9S0OXmxliec1XYvH3r7driHu3Wj03loHMKPRQT0AqOuJHX8qKhTsaU247SLiuIGug/Mqfbln1mpmFs5VnmfcKaMNL5jwj26kx7xR3udKrklZ3Pp+CUVvyL8HbV0LmcieyUvB4EyFQeWcrVKRJM6zx8etTr2ILxZtrLXHUaEawYVOmrEEk9BWrtbk4ayyJi7pN0km4A62kQqdbS3LhAPVrxOVQQFV2YRZBUjBr8vqZeOkUOy9672HW4tvs/pCpJdcxVlXKWUExLaEzPCqa9dZiWZpLEksdSSeJ1516vjdyLJwy2pthLNxst1MTbuMz3basWI7BS1tAbJYqZyy3LTzveHYD4ZkzTkupnQka6Epctt0uW3DIw8ARoRTKjDbqgl0A5HAADIrQBoGjI4jrnVtPGutqrKQuo0kDQgyIPtHrqPh2IVegH9fzp1xpXz+NU+T0m1fptsvj/AAmbuCNoYME8cRZy6gnu37Yg/siJOtdqNsHD/wD9PBtEf2nD+3tUFKrEeaZ7hUbaGH7S1ct/aI6DzZSo95FGLaUzNSDHhYuaDqCZHrmKl4a7I86PvVgexxt9I7pbtF8n7/8A9vdVfYcDQ1oXKFhLZK0SMZZJHXwqHYgEePX9aVYoaauzDeuLbt+k88eCiNWPgBr7KW64NOeCkvUj5HbNwj3XyIOeoPdC+ZPCtdgtyrYXM7FjzjRR7iT56VN2NsEWsxM5V68WiZJnieevWg3FfENLHuDgs6SNTpwgCJNUym2VRikV+KwdlJHarl8H1A9nuB9VZ+5ZQsRbuCOWYFfUTwBq22jgTMxoJMxAgcY073Sopth1WASRozMeZ1AAjSBFIpNdDNbuypxdl7bFXBUiJB6HgR1HiKC2oI6z+FbFtiG5Zaw4h7cmyx4a6m1PQ8h7PHMYjZrK/Zqe0ItrcJUcJTOR6uE84q+MrRU40RLF57V5WSO0X1BgRqD5g165u5tVMVh4cAyIZWhteakcDXlOPs5Tbugd1gBMaZlgkTwmCK0Oyr1yy5a3HeEENIB5htOBFZJ5aps24octIbvNueoLvhAR2c9pZ7xaRwa0sElCD5CscXr0HEbZu3F74tluVwBgwERyOpqkfAZjlyKf7wE+fs/Gl/VxXHY0tJu5XBSYPaRClOUn360O+czW4PEmQNOGv68607buWT9SPFWYfnFQto7At217RGeVMQ0RrodYB6VbHVwkqEx6SSyK+rII8qFeYAGTw/WtSLNqaBjcGWEDUyNOvhNMejzNxxtpWSNyNl9vduvlDLbt5srCVuM9xba2ddM7KbmUc2VRWmt7Zwt9rqEFjZF26LlxQqutsg91SSwaOCnWYJjWsRaweJtZ8q3lDLlfKDBWQYMSPSAI6EAin3du3c73Hc9s4dWuGRcdXQWnVogGVHGJkmSZq1ST6Z5GSknyjU4PAYR1OW4uVGHfNxh2eZSqAOWBTNBEazl14Uzf3aLfNsLY7rW0e66PxJkKr96TnBYkzrJnWqHDbW7O0iHC23VSWzXAzAs3FygIDkAAAMWURoNTMvbe03xjozjIltEtquhYqg0nKFVBJJyqoAzUW6LMenyZHtiiBY9FZ0MDQ9a0GN25ZfAmyykXEDMGc5yzTIi4RIgaBeEA6SSapiPKomNugIZ5iPX5VUnyd7VaaLxXJ8xXZZ7tENjsJ1GJw5/95K7QdzlLY3CFiYGJsECI/wCuTUxXKdHnGezE0qVMZ41OgHEnQDzNIE85+VbCfTYe4DrcVrcDichDAzz0uR6qzDbAYW82bM8zkE6COvNvCtnv3btYsKENxnQMEIICEsQSIIkk5QJ0HCsZ/tlltlWBFwd3hHgT4ED30rnJ1sZfjjjV+p8cAbOKKwCZ/KtNutcLXgFGmjH+6uup/ZmNOZjpWd2bgBc1dsiLq7ZcxAgmFWQCYHM8xW13PwGXvRoy2h48S0frrV0pWVwbVrwag3Q1m4PAr45jz9k0bDbMPZkCNABrwB4wfWZI8KJgsGqpLERmkjmSOXuo2J3iS2WAAIEkA82M6+4Cq6DfwUuM2ExOcyS2mvEDl7hw8TVbb2MQVjhmMjxgH8IrS4belLkhxOh14ax7qkPhl4prqrj96BBHtEVKJZXi52WHKOJDeiQdcujBSeII+FYTeHFvZuutpstvEQ2YaMyxBQkcFJnSrvevH9ndyg9wqI/eQ6g+qY9VZLbONRnGmZUaVBJEjjErqBqeHWpdMlWh129cxCWLJJy2pAJ4IvCABz/pWnS2FUDj5CoOGtiFIRV04KIHt1J9cmrRbenjOnLhxPWK5GpzbnS6OnhxbVb7IdzD5pkaERHmY9ulOSwAZn3VNNv8/aa6LX66VkUmXMAlodffQ8bhcyESPWKltbFNjz10/GnTYDL2tmt2iWzADMBm8J6cz/Stbh9iYdUOe2Gjh+0Ncsk8SfcKp8bamCv1TmWeujAdTB01q4wu3EIZXtFc+aQxkDMv0ihxrlY6gEaGuhjy7l7mTJOcq5IeG2Q4uMuYIEJDMxiBxH94wRoOtWOL2MrWeLgx9bXunQMQR7qiXNt5WBAa4AoVmESxGmdA0BSVygkiZpXNuIiOc1rXRLSu1y6zHi1xyAFFSMYLoqbkZBrJRirekCVPjrB1oDNFW2Kwj3Xe48KzmYUcNAAJOtBXZHWSfHgdelWPUwR01qEo9clbBbRfX0rp2WRDFgeIAg+c+6r6zggOVBxykMg5an8BVMdS5ypGLVZHODsLu1hx88wxjhfsf5qUqlbv2v7XhY+3s/5qUq3YujiZDb4B7ptjtlRb2WSiMWHtPPw1jrVZtjZN+63cbPbkAACIkAg5Z1kmJPSq3ZW9LIQt5+6NA7asmkatxyx04ULau/57Nkwdm65ZkAuNahMiaiATLyTxMUJR3dlycYohbUYWbdwgHNbVpJj0hoAfXy4Vnbe7PbWkfO3aMoZmaWBJ16SPbXMftS69p7d1cnaaZnRl1nNoZjUirzZ217ZVFP0ZACiYytAjRxp6uNDbKC4KnJSfJm793s/oWUq1tdZIOe42ucER9GNI48BNb/djHr2QufvKNORyqv4/nVDtvDJdX6QQEBYMBDKBqYPTwqn3R2x2bPbYN2biSf2CDo5j0RqJPIkVZB7lYbrhmvxG037S2ROXtCh8WW5mK+eQz6jVR/tQG5kuGNXQnoe8FbyzFSfCa0Nso9xVYm01/JdQmAqY21qNeGS4AR07/hXN5Pk8NwXb2HBbMFZF5hyyWzbI696I/dmoW7eDH3dpOpadMrZW6gyY/A1pt2dr3LzlLZEi27a8gBJbQdYHmRTtrbgP2mLCAnNesWkXWbjAKXYdOZ8A1bj5OdyfmNm6boButdKhxx7FWhePAGCfWKKFr5PPN9t07+ECW7zLcXK2S4swSsMyFTqp1PXQjWsnhtgXriZwpCHNB5SFzAes6eZr3D5TlUYe1PpG6Ft6yYZWzewZdfEVhsVhmlFTu2lgTMCVGVU9hJPmKj4A0Q9lW81tOGg018BqfhVqtuoOycHcW6LX1nMKh017x0J0AkERPEirLL7tD4EaEHxmvP6iDhNnWxyUojQlcK05qHcMfrhVNj0CdvHr/X18qZiL5ErlB4Gemmv68ae7kQQJ1iD4a/ryqLmJ1PE66cB4VbEA5SDyovYryriWgKIlrSi2KCuWJ1/XnQuwXp7KlR7/AMKFB/XKhYSPdQcjE0y3ZI0/XxqSW4DL+vjTQg4cKFhOBarcc03cvRR75NWriqm8Juu2szHsAFaNMveUZ37SXu+pGLw3/EWf81KVE3eP9rw/H/pFn/NSlXXxdHKydlYD76NszH5nKMuY6w0mdPClSo0mmRvoZvPbH0CwIe/bn30LaeylRXuW+7ElliUcdCvI+IilSqtNqqD3ZV7Q2gy4cqPRuoCATJQFhKhuYou7Wyg+Fx1zO6tbs6ZcsMrB3ZWDAyD2a8IIpUq0yVdCR5PccVu/YOCsWntq6izbUEgZh3F1nzq53fsolsZVC6cvDSlSpfJq/aTbllc2eO9rr0mAfWYGtMvNpSpUQI89+UBPonvFmZlyJbBOlsFszEDmTkHGljd2QzovaMqlOAA9J7YBaTJ1KAkfhSpVWWIDuU/b2WLzntl1DgkNB10jhrJrLb4LkxOPZSVa3ftEEaSLwJcGP3tfWa7SqQipNpoqyycaaKO1vHeHEyImCPzq1wW8Ha6ZI/5pjWNO7+dcpVgzYYK6R0ccm4plg7at0zMAPLnTk/XtpUq5hf4Oq1OFKlUAxZ5MUJn70dT8aVKm8ig01GbxKjwA+NOtvz/WldpVBgoGvrrI4TaLHEMhgqczeIOZjofdFdpVv0ST3fgxap8L8mk2JbjGYcf9/Z/zUrlKlXQxdHPydn//2Q=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798" name="AutoShape 6" descr="data:image/jpg;base64,/9j/4AAQSkZJRgABAQAAAQABAAD/2wCEAAkGBhQSERQUEhQUFRUUFxgWGRgXFhoYGBUWGhcYFBcVGRUXGyYeFxkkGhcVHy8gJCcpLCwuFx4xNTAqNSYrLCkBCQoKDgwOGg8PGi0kHyQtKSwsLCksLCwsLCwpLCwpLCwsLCwsLCksLCwsLCwpLCkpLCksLCwpKSwpLCwpLCwsLP/AABEIAKUA2AMBIgACEQEDEQH/xAAcAAABBQEBAQAAAAAAAAAAAAADAAIEBQYBBwj/xABNEAACAQIDBQQFCQUFBAoDAAABAhEAAwQSIQUGMUFREyJhcTKBkaHRBxQjQlOSscHwUmKTsuEkcnOz8RUzdII0Q0RjZIOio6TCFhcl/8QAGgEAAgMBAQAAAAAAAAAAAAAAAQIAAwQFBv/EACgRAAICAQQBAwMFAAAAAAAAAAABAhEDBBIhMUETIlEFMnEUQmGxwf/aAAwDAQACEQMRAD8AqbeLxh/7TiPP5xd09WapuDxuMUycRfbh/wBfcOnSC0euuYd+E+34TRDeHMaHhH+tV+mh9zK3eLa+KUhhib4HhfuqRrzXNHD8KpsHvNi+0ScViiMyz/aLp5j9+r/aFrtLZTQSPGeIPLlWXu4co3gCPCYiTB1pZcBXJ6ludtS8yXQ126xVx6Vx2IGXhqfCtF87f9t/vt8aym5Zj5wP31P84rTTVcG9qLJr3Dmxlz7S599vjTDjLn2lz77fGmtTHpxaE2NufaXPvt8aGcfc+0uffb41w0J+NBhHPj7v2t3+I3xoZ2hd+1u/xH+Nceg0AhU2hdkfS3eP2j/GpRx937S599vjVRjNo27C57rqig8TzPQDiT4Cqb/9mYMuB9PBPpdn3R4xOaPVRVsnBsPn937S599vjS+f3ftLn32+NRsPfW4oe2yurcCpkf0PgaIBUJQX5/c+0uffb40vn937S599vjQq4aIaD/Prv2lz77fGl8/u/aXPvt8aEBSK1LBQQ4659pc/iN8aXz659pc/iP8AGhZa5FQlBvn1z7S5/Ef40vn1z7S5/Eb40GKVElBvn1z7S5/Eb40w4279rc/iP8aHSqEJGBx1w3bYNy4fpEBGdoPeGkTrSrmBX6W1/iJ/OKVPErmYK1cAUQOGugPr5UO5tO2TOca8dPgK0w3L/fv/AHwPwFMG4Nvpc+/VMYzj0yx7H2Zg7RT9v3H4VWY/K8kGTy0IA8I5adBW8G4Vr9k+tz8aeu49n9getj8aLUn3RFsRG3KugteI1DBT/wCpuXrrVzUHZ2xrdgfRoqkiCRMmOEzU2pGNKiSe52cNDY080JjR8gGmhNRGNCNBkGuKCaJcNCNAJ5l8oN57uKK/UsgKByBKhmPmSY8gKzllWHKtNvVgLtrEXbpCm3duORrPCPSHI/Cp2xN23xCZsqKsHUhlIPgvOTzqxPgmxti3I2mbV5QTCXe4wnTN9Rh4zofA16TWFO6K2WVnuScy8NBnLaROtbdCYBPSk8jbXHsdmrs02nA1CHa5FLNXJqEFSIpTXKJDsCuUqcTUIMIrlONNogZIwH+9t/4ifzClSwH+9t/4ifzClTxKpllSpVxjShOMaHXSaaxoA7GuaZXaYxqDdHGNCmuk01modBGuaGa6TTHNAINzTGNONcSyWPQeIqvJOMFuY8IuTpFbtAlw1q4im08GZM5hxEdAQDPjUu+WZBkvG2dBoJ08I1mKmXMGOMTPI6+ceFV3zaGIALDxMFZOkNFVY88ZrcmbPTcfaxmMwK57RDNcIGhZ5Iadcw6wauRppUHA4UIpgAmc0kSeEekdakq/Wlx6rHKVCZcM0rCV2a4BSB0kajw1rXZjOk0ppRQsXi0tLmuOiKPrMwUe08TRIFmlNAweMS8me063EkjMhkSOInrRqIbHTSyn9c/jQr13KrHSQCdeEgEiT00rwrbrYl7nbYliWcyDOg5wsaKByAqJWBt0e8muVm/k+2lcvYFGukllZ0DHiyrEEnmRJE+FaSahOyRgP97b/wARP5hSrmAb6W3/AIifzClTxK5liHphauUqQgqGzU5jQz+utEKMzvPv1bwp7NV7W7Elc0KnTM2pnTgBVNg/lQk/S4fTrbeYHPRxr7ayyYMXGJf0mbvE8cx01PWa0eH+T5ijEeko0BIhyTIjoMvvoD7W+ja4PaCXkFy2wZTziCDzBHI+FPJrNbubKuYe4Q0BX0yhp1AkHhoeIrSUCNNdnC1Bdqc5oNxqBBuIvBVLE6DUxqfV41Nw+BNsHN/vXAD8xbHHsl8ebNzOnAVWXVDG2v7d20vturV5ib0u55Fm/EmuZrptKkbtLG+RgTz9tNNocfz8YpJc4Sevu50nuqttWkmSo9GIzH0pb6oJAJ8R1rmwxyn9ptlNR7OG1UTErAIGkq0eBAkGpKYmSuZMs3exPfzZWykyYUCMwA48HB8Kg28QWW2zALmZjAn0QY5k8gTVjwzh7mCOSMuDzLEfKBiruHay2TM8DtE7jFZ7yEDTvaCRHPrXd3FbDY3Di2+Y3iodF9HK3pAwYOUSZ6rRdq7txcTKVBWSwRY0VtAf3iefhWk3ewea4117ffGisANBEEjmSBp4T416BTUqo5Eobbs1hvV518p1m5dvWgFZkW3IjUBi5zGOsBda0+3t4beEt57gJJOVUBGZzz1PAAcT5dawuK30GIIN6EyZsqAEqQx45gM2eAAZ0MaRTpPtCWrplt8mVu5avX7bBgvZo5B4B80L6yuYeqvQjcryDC74fN7o7KWUspuamHUT3UB8z3jqdOAqRjt+bl643HsSMoQGANSVZ+bE6eWtM0wXG6PR9qbUs2Vi84TOCBoSYIgkAA8JrynEbTsgFcqt3gZUEr3dBGY8NJ06075ybqsZf9lmB4aQRq3Dw6God/YbBGYFXC/smcw5mBwjofGlpeR7a+03O7u+di3bS2ysqhSc4ghmYliSsyNSdfCtdhMal1Q9tgynmOvQjiDXj2ydpZLQQs2hOkDQHWe8D41q909t9nchiq27umpE5xorBRwGsEnqOlQX+T0XZx+mtf4ifziuUzZz/TWv8RP5xXaeJXMtaaxp00NzSkQ000tXSaxm+u9F/DXVt2uzCsmbNAZwZIIIYwvKNNZopWFs5i90VF4uGYKXZmBjgxzd0jhzHsq8xFy7k+hZRMCTqR104cKxe62KuXr91ndmzoM0nUuD3TA00A99aVMWGPZsSjcxMAjnHWqzftUOBYvDZblu6XLAe9jpOnEwatWes7tO6lu8vavbVW4QDMaSTExV1bxKsuZGVlPAqZHlIqFOVcj3eo1xqdcagXG0olLOXOKEcUvYdv8A5FtfwY1eYg6t/eb3MfyNUOEXO6rp3mQkngFRxdZj5Kh91XrtIn1+2uR9QfKR0tIuCJbvnORHo8/DQ+qeFEUZE78XFRbkCCrnM+c5mEkgAcOZ6RTLbd5pGgjhryHEDWKmo0cI1BEx+HSsWPLKFpeTVkgpd+Cvv7czFRZ1BYMxW2+upHpR0BmRy40PFMQ+U8QDqSDxM8Z4xU3b9nNb+kdYGn0jlVUkEKcy6dRBH1hVNhrZQqukssnXMJ5wVMZdRGtaJY3JKrKoSSZQWUYYsqjHMpuNcPHKjZuyWT9Zi2byWrPZ2ONstlRrgYhQRlGubK2pOYqBPAQTNHxOLVO0tkd7MXzBDqCoUElRyj3VCygWQo0hNNf2RprV7zTxTjfXHH9i+jHLB/PJjvlJxmbGrbJ0tIoMce932484ihX8Oq2LR7JQJF02g/eYejrI75jKY5SauNpbNS9q4Gb9qAT0gzxEVRX8G1ogTzzKQBHTiefhXU9U5ywFXtNbIA7MXFeTmR/qiPLQzRd28Vbt31e6iugzSGAP1SVIB5yB7aN/ss3X5ktrPDh15CjYHdsvcdFMMiO+uoOWBHhx406yoR4JIIdlYrHM11bWgGiqAoC6wFGkxr4nWq9cNctPMFGGs8PdzFepYO6cNkVbZKqAC3ARpJzTx14RS3hxVm4xQoW4rn4R6JKqQNeK9KRZLLvRR5ji8V2rZoAOUCB9UgmZ8D7qj2sSV1Bjy5+ypxtm3cuL3gCxgmdQpKzPq4+FVl5YOsdJAifPlMValwZm3Z6Dujvk74jC2rjhALtpc4ti49w9qgVDLAWxGhYAnnXKyO6Ln5/hP+Jw/wDnJSpkqEke+ZqaTSptw6VWMVW8e3hhbOeAzscqKeBbjJjXKBqfUOdeUbRxZuXHu3CC7mWIEax0HARFar5QsZOIt2/s7c+Zdp9wVayV8d3y92n9KsS6LsaWyUvgLszarWLi3E4j7rA8VPnWtv7w28RaYoIyLmcNEqPA85OkjrWDRunLiKKqjpyp5QTKI5ZIXaSSRzP568att39tGzdDE91tGHVZ4x1HGqtBTVYZtOQ/PhR2qqCsst3PXweqXLlRblzSq/YePNyws+kndPjHA+z8KkXX0P6FZ6HktraYbB3SLilSOOs/skFSAIMnX1catwCB6URyHL8zWKwm8ltryqmveAD/AFS0E5Y4/VOvD21scMy3EBlWBEyPRjyE/GuR9QjLcmdDRSW1ofgLhIJPHw04c/Op4vBBJQEc2J5eVVuCvDvDhlMajw00aDwq12fs63eZkzlCwOigENpB0PONa58YNz2rs2TklG30Ue0yMUAVKheIjgQJ0niGmBw5zyoJuLbGGkZc+ZAJ4Er2kexTW2//AA60VI7S6JAByFFmBE+iYkcYqDvNuKt60OwYpetMLluTKswEZDPoyNJHCupj0mVSTfRhepxUYXerHLYuW2aALqFM2YrBUyQYBkQ3Ok90dnKnMGGUEGQZ8RVltTBXb2GUoi9qO8Lb8+T2yOTae0VhbVxrJa92YtLn7PsQGAuXBrcIR/QyLqxGkso5mnzYJZevA8M8cXfkh4zad+zca0bgYqYmBB0BHETwIqNe2m7GXiRpwiP60Teu4DfDqcwuIrDTgPRj3H8KrUJJAGs1dFXFNi8bqRcYTbZURlBHs/1oybxBW7TLBAyt4o5CMTpymfVVcbAUdWPs6R/WhYw2y5RXJLA2ycuVF4FYJMmHAEwNJNWwx2xtRB4obm+fg9afEg2wIJzcGUBoHHnprUS7jkW1cYzIzMSVy8p4cNI5VR7D2i/ZI9tgMwyujyQrr3WA6eXjVPvntZiOyZwWaCyICFRRqAZ4knl0FBQt0VPIlHcVO0tpi7cdwVymMoLANkUQO6eZgk+Jqu/2gGEZfbr4cqAlgnXkOf5DqfCu2rZDmRBiYPQ9K0pUYZXL3UW26ls/PsH/AMThzH/nW6VSd3LP9uwR/wDEYf2dsgpUUVs9vJobGa5mqNtHE9nZuuOKW3YeaqSPeBSDHme9m1kv4y7kGlsC1m/bZJzH2mPVVXcEj9ac/jUCy2ULxJLEk+uJNTs2n66f61a1wi/TO24vyVrZg3d18I6c6IrPyHE/rjSxog8PD1UL52Z04+A8ZirDI006Y9p4FvfT7JCkgSdf9aZhUDOocwpIBjpMHXlpVvvHsj5vdGTRHUEeDDRx+B9dC+aJXFhtm7YeytwqoYlZAMxK6nhr6M+wVQ7U2zevD6Rmg65QSE8IXn65qRYYaxM+fx41BOCY6choCTy5UlJMuyPclIDhrxDKVJBBBEdQZBit3ujvT2bJacyojKT9WBGWenCKxuH2aVaWIMchOtSHwgaBDeo+vSfGKWcIyVMSE3F2j1vbm0lsJ84ZHdNA2TLmXWA3ePATr51Q3PlIwywba4iZnVVEEcNc9B3G3kF+2cPfhu7Bn6ykRP5H1GsnvPuw+CuwRNpj3LnIjkrHkw4ePEVhekxzncuzc9ROMfb0e6bkb92doowWUvW/TttAYj7VYMFTzj0ToeVafN1r5SwWLe1cW5adrboZVlMMOWh/QNbA/K/tHJlL2CY9M2Rn89DkJ/5a21Rgu2epb6i3bQXGurZUkZmJALNp6IPpMQCNPM9a8c3g2187vtd17OAlpT9S0OXmxliec1XYvH3r7driHu3Wj03loHMKPRQT0AqOuJHX8qKhTsaU247SLiuIGug/Mqfbln1mpmFs5VnmfcKaMNL5jwj26kx7xR3udKrklZ3Pp+CUVvyL8HbV0LmcieyUvB4EyFQeWcrVKRJM6zx8etTr2ILxZtrLXHUaEawYVOmrEEk9BWrtbk4ayyJi7pN0km4A62kQqdbS3LhAPVrxOVQQFV2YRZBUjBr8vqZeOkUOy9672HW4tvs/pCpJdcxVlXKWUExLaEzPCqa9dZiWZpLEksdSSeJ1516vjdyLJwy2pthLNxst1MTbuMz3basWI7BS1tAbJYqZyy3LTzveHYD4ZkzTkupnQka6Epctt0uW3DIw8ARoRTKjDbqgl0A5HAADIrQBoGjI4jrnVtPGutqrKQuo0kDQgyIPtHrqPh2IVegH9fzp1xpXz+NU+T0m1fptsvj/AAmbuCNoYME8cRZy6gnu37Yg/siJOtdqNsHD/wD9PBtEf2nD+3tUFKrEeaZ7hUbaGH7S1ct/aI6DzZSo95FGLaUzNSDHhYuaDqCZHrmKl4a7I86PvVgexxt9I7pbtF8n7/8A9vdVfYcDQ1oXKFhLZK0SMZZJHXwqHYgEePX9aVYoaauzDeuLbt+k88eCiNWPgBr7KW64NOeCkvUj5HbNwj3XyIOeoPdC+ZPCtdgtyrYXM7FjzjRR7iT56VN2NsEWsxM5V68WiZJnieevWg3FfENLHuDgs6SNTpwgCJNUym2VRikV+KwdlJHarl8H1A9nuB9VZ+5ZQsRbuCOWYFfUTwBq22jgTMxoJMxAgcY073Sopth1WASRozMeZ1AAjSBFIpNdDNbuypxdl7bFXBUiJB6HgR1HiKC2oI6z+FbFtiG5Zaw4h7cmyx4a6m1PQ8h7PHMYjZrK/Zqe0ItrcJUcJTOR6uE84q+MrRU40RLF57V5WSO0X1BgRqD5g165u5tVMVh4cAyIZWhteakcDXlOPs5Tbugd1gBMaZlgkTwmCK0Oyr1yy5a3HeEENIB5htOBFZJ5aps24octIbvNueoLvhAR2c9pZ7xaRwa0sElCD5CscXr0HEbZu3F74tluVwBgwERyOpqkfAZjlyKf7wE+fs/Gl/VxXHY0tJu5XBSYPaRClOUn360O+czW4PEmQNOGv68607buWT9SPFWYfnFQto7At217RGeVMQ0RrodYB6VbHVwkqEx6SSyK+rII8qFeYAGTw/WtSLNqaBjcGWEDUyNOvhNMejzNxxtpWSNyNl9vduvlDLbt5srCVuM9xba2ddM7KbmUc2VRWmt7Zwt9rqEFjZF26LlxQqutsg91SSwaOCnWYJjWsRaweJtZ8q3lDLlfKDBWQYMSPSAI6EAin3du3c73Hc9s4dWuGRcdXQWnVogGVHGJkmSZq1ST6Z5GSknyjU4PAYR1OW4uVGHfNxh2eZSqAOWBTNBEazl14Uzf3aLfNsLY7rW0e66PxJkKr96TnBYkzrJnWqHDbW7O0iHC23VSWzXAzAs3FygIDkAAAMWURoNTMvbe03xjozjIltEtquhYqg0nKFVBJJyqoAzUW6LMenyZHtiiBY9FZ0MDQ9a0GN25ZfAmyykXEDMGc5yzTIi4RIgaBeEA6SSapiPKomNugIZ5iPX5VUnyd7VaaLxXJ8xXZZ7tENjsJ1GJw5/95K7QdzlLY3CFiYGJsECI/wCuTUxXKdHnGezE0qVMZ41OgHEnQDzNIE85+VbCfTYe4DrcVrcDichDAzz0uR6qzDbAYW82bM8zkE6COvNvCtnv3btYsKENxnQMEIICEsQSIIkk5QJ0HCsZ/tlltlWBFwd3hHgT4ED30rnJ1sZfjjjV+p8cAbOKKwCZ/KtNutcLXgFGmjH+6uup/ZmNOZjpWd2bgBc1dsiLq7ZcxAgmFWQCYHM8xW13PwGXvRoy2h48S0frrV0pWVwbVrwag3Q1m4PAr45jz9k0bDbMPZkCNABrwB4wfWZI8KJgsGqpLERmkjmSOXuo2J3iS2WAAIEkA82M6+4Cq6DfwUuM2ExOcyS2mvEDl7hw8TVbb2MQVjhmMjxgH8IrS4belLkhxOh14ax7qkPhl4prqrj96BBHtEVKJZXi52WHKOJDeiQdcujBSeII+FYTeHFvZuutpstvEQ2YaMyxBQkcFJnSrvevH9ndyg9wqI/eQ6g+qY9VZLbONRnGmZUaVBJEjjErqBqeHWpdMlWh129cxCWLJJy2pAJ4IvCABz/pWnS2FUDj5CoOGtiFIRV04KIHt1J9cmrRbenjOnLhxPWK5GpzbnS6OnhxbVb7IdzD5pkaERHmY9ulOSwAZn3VNNv8/aa6LX66VkUmXMAlodffQ8bhcyESPWKltbFNjz10/GnTYDL2tmt2iWzADMBm8J6cz/Stbh9iYdUOe2Gjh+0Ncsk8SfcKp8bamCv1TmWeujAdTB01q4wu3EIZXtFc+aQxkDMv0ihxrlY6gEaGuhjy7l7mTJOcq5IeG2Q4uMuYIEJDMxiBxH94wRoOtWOL2MrWeLgx9bXunQMQR7qiXNt5WBAa4AoVmESxGmdA0BSVygkiZpXNuIiOc1rXRLSu1y6zHi1xyAFFSMYLoqbkZBrJRirekCVPjrB1oDNFW2Kwj3Xe48KzmYUcNAAJOtBXZHWSfHgdelWPUwR01qEo9clbBbRfX0rp2WRDFgeIAg+c+6r6zggOVBxykMg5an8BVMdS5ypGLVZHODsLu1hx88wxjhfsf5qUqlbv2v7XhY+3s/5qUq3YujiZDb4B7ptjtlRb2WSiMWHtPPw1jrVZtjZN+63cbPbkAACIkAg5Z1kmJPSq3ZW9LIQt5+6NA7asmkatxyx04ULau/57Nkwdm65ZkAuNahMiaiATLyTxMUJR3dlycYohbUYWbdwgHNbVpJj0hoAfXy4Vnbe7PbWkfO3aMoZmaWBJ16SPbXMftS69p7d1cnaaZnRl1nNoZjUirzZ217ZVFP0ZACiYytAjRxp6uNDbKC4KnJSfJm793s/oWUq1tdZIOe42ucER9GNI48BNb/djHr2QufvKNORyqv4/nVDtvDJdX6QQEBYMBDKBqYPTwqn3R2x2bPbYN2biSf2CDo5j0RqJPIkVZB7lYbrhmvxG037S2ROXtCh8WW5mK+eQz6jVR/tQG5kuGNXQnoe8FbyzFSfCa0Nso9xVYm01/JdQmAqY21qNeGS4AR07/hXN5Pk8NwXb2HBbMFZF5hyyWzbI696I/dmoW7eDH3dpOpadMrZW6gyY/A1pt2dr3LzlLZEi27a8gBJbQdYHmRTtrbgP2mLCAnNesWkXWbjAKXYdOZ8A1bj5OdyfmNm6boButdKhxx7FWhePAGCfWKKFr5PPN9t07+ECW7zLcXK2S4swSsMyFTqp1PXQjWsnhtgXriZwpCHNB5SFzAes6eZr3D5TlUYe1PpG6Ft6yYZWzewZdfEVhsVhmlFTu2lgTMCVGVU9hJPmKj4A0Q9lW81tOGg018BqfhVqtuoOycHcW6LX1nMKh017x0J0AkERPEirLL7tD4EaEHxmvP6iDhNnWxyUojQlcK05qHcMfrhVNj0CdvHr/X18qZiL5ErlB4Gemmv68ae7kQQJ1iD4a/ryqLmJ1PE66cB4VbEA5SDyovYryriWgKIlrSi2KCuWJ1/XnQuwXp7KlR7/AMKFB/XKhYSPdQcjE0y3ZI0/XxqSW4DL+vjTQg4cKFhOBarcc03cvRR75NWriqm8Juu2szHsAFaNMveUZ37SXu+pGLw3/EWf81KVE3eP9rw/H/pFn/NSlXXxdHKydlYD76NszH5nKMuY6w0mdPClSo0mmRvoZvPbH0CwIe/bn30LaeylRXuW+7ElliUcdCvI+IilSqtNqqD3ZV7Q2gy4cqPRuoCATJQFhKhuYou7Wyg+Fx1zO6tbs6ZcsMrB3ZWDAyD2a8IIpUq0yVdCR5PccVu/YOCsWntq6izbUEgZh3F1nzq53fsolsZVC6cvDSlSpfJq/aTbllc2eO9rr0mAfWYGtMvNpSpUQI89+UBPonvFmZlyJbBOlsFszEDmTkHGljd2QzovaMqlOAA9J7YBaTJ1KAkfhSpVWWIDuU/b2WLzntl1DgkNB10jhrJrLb4LkxOPZSVa3ftEEaSLwJcGP3tfWa7SqQipNpoqyycaaKO1vHeHEyImCPzq1wW8Ha6ZI/5pjWNO7+dcpVgzYYK6R0ccm4plg7at0zMAPLnTk/XtpUq5hf4Oq1OFKlUAxZ5MUJn70dT8aVKm8ig01GbxKjwA+NOtvz/WldpVBgoGvrrI4TaLHEMhgqczeIOZjofdFdpVv0ST3fgxap8L8mk2JbjGYcf9/Z/zUrlKlXQxdHPydn//2Q=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" name="Прямоугольник 4"/>
          <p:cNvSpPr/>
          <p:nvPr/>
        </p:nvSpPr>
        <p:spPr>
          <a:xfrm>
            <a:off x="323851" y="701677"/>
            <a:ext cx="316865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 algn="just"/>
            <a:endParaRPr lang="ru-RU" sz="1100" dirty="0">
              <a:latin typeface="Calibri" pitchFamily="34" charset="0"/>
            </a:endParaRPr>
          </a:p>
          <a:p>
            <a:pPr indent="216000" algn="just"/>
            <a:r>
              <a:rPr lang="ru-RU" sz="1100" dirty="0">
                <a:latin typeface="Calibri" pitchFamily="34" charset="0"/>
              </a:rPr>
              <a:t> </a:t>
            </a:r>
            <a:r>
              <a:rPr lang="ru-RU" sz="1100" b="1" dirty="0">
                <a:latin typeface="Garamond" pitchFamily="18" charset="0"/>
              </a:rPr>
              <a:t>В районе осуществляют образовательную деятельность </a:t>
            </a:r>
            <a:r>
              <a:rPr lang="ru-RU" sz="1100" b="1" dirty="0" smtClean="0">
                <a:latin typeface="Garamond" pitchFamily="18" charset="0"/>
              </a:rPr>
              <a:t>12 </a:t>
            </a:r>
            <a:r>
              <a:rPr lang="ru-RU" sz="1100" b="1" dirty="0">
                <a:latin typeface="Garamond" pitchFamily="18" charset="0"/>
              </a:rPr>
              <a:t>муниципальных учреждений, в которых обучаются </a:t>
            </a:r>
            <a:r>
              <a:rPr lang="ru-RU" sz="1100" b="1" dirty="0" smtClean="0">
                <a:latin typeface="Garamond" pitchFamily="18" charset="0"/>
              </a:rPr>
              <a:t>836 обучающихся </a:t>
            </a:r>
            <a:r>
              <a:rPr lang="ru-RU" sz="1100" b="1" dirty="0">
                <a:latin typeface="Garamond" pitchFamily="18" charset="0"/>
              </a:rPr>
              <a:t>и </a:t>
            </a:r>
            <a:r>
              <a:rPr lang="ru-RU" sz="1100" b="1" dirty="0" smtClean="0">
                <a:latin typeface="Garamond" pitchFamily="18" charset="0"/>
              </a:rPr>
              <a:t>325 </a:t>
            </a:r>
            <a:r>
              <a:rPr lang="ru-RU" sz="1100" b="1" dirty="0">
                <a:latin typeface="Garamond" pitchFamily="18" charset="0"/>
              </a:rPr>
              <a:t>дошкольников, из них:</a:t>
            </a:r>
          </a:p>
          <a:p>
            <a:pPr marL="171450" indent="324000" algn="just">
              <a:buFont typeface="Garamond" pitchFamily="18" charset="0"/>
              <a:buChar char="−"/>
            </a:pPr>
            <a:r>
              <a:rPr lang="ru-RU" sz="1100" b="1" dirty="0" smtClean="0">
                <a:latin typeface="Garamond" pitchFamily="18" charset="0"/>
              </a:rPr>
              <a:t>5 </a:t>
            </a:r>
            <a:r>
              <a:rPr lang="ru-RU" sz="1100" b="1" dirty="0">
                <a:latin typeface="Garamond" pitchFamily="18" charset="0"/>
              </a:rPr>
              <a:t>общеобразовательных школ, из них </a:t>
            </a:r>
            <a:r>
              <a:rPr lang="ru-RU" sz="1100" b="1" dirty="0" smtClean="0">
                <a:latin typeface="Garamond" pitchFamily="18" charset="0"/>
              </a:rPr>
              <a:t>3 средних </a:t>
            </a:r>
            <a:r>
              <a:rPr lang="ru-RU" sz="1100" b="1" dirty="0">
                <a:latin typeface="Garamond" pitchFamily="18" charset="0"/>
              </a:rPr>
              <a:t>и </a:t>
            </a:r>
            <a:r>
              <a:rPr lang="ru-RU" sz="1100" b="1" dirty="0" smtClean="0">
                <a:latin typeface="Garamond" pitchFamily="18" charset="0"/>
              </a:rPr>
              <a:t>2 основных</a:t>
            </a:r>
            <a:r>
              <a:rPr lang="ru-RU" sz="1100" b="1" dirty="0">
                <a:latin typeface="Garamond" pitchFamily="18" charset="0"/>
              </a:rPr>
              <a:t>;</a:t>
            </a:r>
          </a:p>
          <a:p>
            <a:pPr marL="171450" indent="324000" algn="just">
              <a:buFont typeface="Garamond" pitchFamily="18" charset="0"/>
              <a:buChar char="−"/>
            </a:pPr>
            <a:r>
              <a:rPr lang="ru-RU" sz="1100" b="1" dirty="0" smtClean="0">
                <a:latin typeface="Garamond" pitchFamily="18" charset="0"/>
              </a:rPr>
              <a:t>5 </a:t>
            </a:r>
            <a:r>
              <a:rPr lang="ru-RU" sz="1100" b="1" dirty="0">
                <a:latin typeface="Garamond" pitchFamily="18" charset="0"/>
              </a:rPr>
              <a:t>дошкольных образовательных учреждений;</a:t>
            </a:r>
          </a:p>
          <a:p>
            <a:pPr marL="171450" indent="324000" algn="just">
              <a:buFont typeface="Garamond" pitchFamily="18" charset="0"/>
              <a:buChar char="−"/>
            </a:pPr>
            <a:r>
              <a:rPr lang="ru-RU" sz="1100" b="1" dirty="0" smtClean="0">
                <a:latin typeface="Garamond" pitchFamily="18" charset="0"/>
              </a:rPr>
              <a:t>2 начальная </a:t>
            </a:r>
            <a:r>
              <a:rPr lang="ru-RU" sz="1100" b="1" dirty="0" err="1" smtClean="0">
                <a:latin typeface="Garamond" pitchFamily="18" charset="0"/>
              </a:rPr>
              <a:t>общеобразовательныхх</a:t>
            </a:r>
            <a:r>
              <a:rPr lang="ru-RU" sz="1100" b="1" dirty="0" smtClean="0">
                <a:latin typeface="Garamond" pitchFamily="18" charset="0"/>
              </a:rPr>
              <a:t> школа.</a:t>
            </a:r>
            <a:endParaRPr lang="ru-RU" sz="1100" b="1" dirty="0">
              <a:latin typeface="Garamond" pitchFamily="18" charset="0"/>
            </a:endParaRPr>
          </a:p>
          <a:p>
            <a:pPr indent="216000" algn="just"/>
            <a:r>
              <a:rPr lang="ru-RU" sz="1100" b="1" dirty="0">
                <a:latin typeface="Garamond" pitchFamily="18" charset="0"/>
              </a:rPr>
              <a:t>Приоритетным</a:t>
            </a:r>
            <a:r>
              <a:rPr lang="ru-RU" dirty="0"/>
              <a:t> </a:t>
            </a:r>
            <a:r>
              <a:rPr lang="ru-RU" sz="1100" b="1" dirty="0">
                <a:latin typeface="Garamond" pitchFamily="18" charset="0"/>
              </a:rPr>
              <a:t>направлением деятельности муниципальной системы образования остается обеспечение государственных гарантий, доступности и равных возможностей получения полноценного образования.</a:t>
            </a:r>
          </a:p>
          <a:p>
            <a:pPr indent="216000" algn="just"/>
            <a:endParaRPr lang="ru-RU" sz="1100" b="1" dirty="0">
              <a:latin typeface="Garamond" pitchFamily="18" charset="0"/>
            </a:endParaRPr>
          </a:p>
          <a:p>
            <a:pPr indent="216000" algn="just"/>
            <a:endParaRPr lang="ru-RU" sz="1100" b="1" dirty="0">
              <a:latin typeface="Garamond" pitchFamily="18" charset="0"/>
            </a:endParaRPr>
          </a:p>
          <a:p>
            <a:pPr indent="216000" algn="just"/>
            <a:endParaRPr lang="ru-RU" sz="1100" b="1" dirty="0">
              <a:latin typeface="Garamond" pitchFamily="18" charset="0"/>
            </a:endParaRPr>
          </a:p>
          <a:p>
            <a:pPr indent="216000" algn="just"/>
            <a:endParaRPr lang="ru-RU" sz="1100" b="1" dirty="0">
              <a:latin typeface="Garamond" pitchFamily="18" charset="0"/>
            </a:endParaRPr>
          </a:p>
        </p:txBody>
      </p:sp>
      <p:sp>
        <p:nvSpPr>
          <p:cNvPr id="3" name="Прямоугольник 4"/>
          <p:cNvSpPr/>
          <p:nvPr/>
        </p:nvSpPr>
        <p:spPr>
          <a:xfrm>
            <a:off x="3756868" y="2910231"/>
            <a:ext cx="3184525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16000" algn="just"/>
            <a:r>
              <a:rPr lang="ru-RU" sz="1100" b="1" dirty="0" smtClean="0">
                <a:latin typeface="Garamond" pitchFamily="18" charset="0"/>
              </a:rPr>
              <a:t>Фировский район традиционно уделяет большое внимание образованию. Реализуются Указы Президента РФ , определяющих стратегию развития системы образования на долгосрочный период, и дорожной карты, направленной на повышение эффективности образования.</a:t>
            </a:r>
            <a:endParaRPr lang="ru-RU" sz="1100" b="1" dirty="0">
              <a:latin typeface="Garamond" pitchFamily="18" charset="0"/>
            </a:endParaRPr>
          </a:p>
          <a:p>
            <a:pPr indent="216000" algn="just"/>
            <a:r>
              <a:rPr lang="ru-RU" sz="1100" b="1" dirty="0">
                <a:latin typeface="Garamond" pitchFamily="18" charset="0"/>
              </a:rPr>
              <a:t>С учетом вступления в силу нового закона «Об образовании в Российской Федерации» детский сад становится первой обязательной ступенью образовательного </a:t>
            </a:r>
            <a:r>
              <a:rPr lang="ru-RU" sz="1100" b="1" dirty="0" smtClean="0">
                <a:latin typeface="Garamond" pitchFamily="18" charset="0"/>
              </a:rPr>
              <a:t>процесса.</a:t>
            </a:r>
          </a:p>
          <a:p>
            <a:pPr indent="216000" algn="just"/>
            <a:r>
              <a:rPr lang="ru-RU" sz="1100" b="1" dirty="0" smtClean="0">
                <a:latin typeface="Garamond" pitchFamily="18" charset="0"/>
              </a:rPr>
              <a:t> Идет поэтапное введение Федерального государственного образовательного стандарта </a:t>
            </a:r>
            <a:r>
              <a:rPr lang="ru-RU" sz="1100" b="1" dirty="0">
                <a:latin typeface="Garamond" pitchFamily="18" charset="0"/>
              </a:rPr>
              <a:t>дошкольного образования.</a:t>
            </a:r>
          </a:p>
          <a:p>
            <a:pPr indent="216000" algn="just"/>
            <a:r>
              <a:rPr lang="ru-RU" sz="1100" b="1" dirty="0" smtClean="0">
                <a:latin typeface="Garamond" pitchFamily="18" charset="0"/>
              </a:rPr>
              <a:t>Система </a:t>
            </a:r>
            <a:r>
              <a:rPr lang="ru-RU" sz="1100" b="1" dirty="0">
                <a:latin typeface="Garamond" pitchFamily="18" charset="0"/>
              </a:rPr>
              <a:t>дошкольного образования рассматривается в стратегии государственной политики как важнейший фактор улучшения демографической ситуации. В настоящий период приоритетные направления модернизации муниципальной системы дошкольного образования: обеспечение доступности и качества дошкольного </a:t>
            </a:r>
            <a:r>
              <a:rPr lang="ru-RU" sz="1100" b="1" dirty="0" err="1" smtClean="0">
                <a:latin typeface="Garamond" pitchFamily="18" charset="0"/>
              </a:rPr>
              <a:t>обра-зования</a:t>
            </a:r>
            <a:r>
              <a:rPr lang="ru-RU" sz="1100" b="1" dirty="0">
                <a:latin typeface="Garamond" pitchFamily="18" charset="0"/>
              </a:rPr>
              <a:t>.</a:t>
            </a:r>
          </a:p>
          <a:p>
            <a:pPr indent="216000" algn="just"/>
            <a:endParaRPr lang="ru-RU" sz="1100" b="1" dirty="0"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3870226"/>
            <a:ext cx="3486174" cy="2642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7" y="426003"/>
            <a:ext cx="3313162" cy="2508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850" y="19843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Социальная инфраструктура</a:t>
            </a:r>
          </a:p>
        </p:txBody>
      </p:sp>
      <p:sp>
        <p:nvSpPr>
          <p:cNvPr id="45061" name="TextBox 8"/>
          <p:cNvSpPr txBox="1">
            <a:spLocks noChangeArrowheads="1"/>
          </p:cNvSpPr>
          <p:nvPr/>
        </p:nvSpPr>
        <p:spPr bwMode="auto">
          <a:xfrm>
            <a:off x="323850" y="485776"/>
            <a:ext cx="26431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3AAC50"/>
                </a:solidFill>
                <a:latin typeface="Garamond" pitchFamily="18" charset="0"/>
              </a:rPr>
              <a:t>Здравоохранение</a:t>
            </a: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62013" y="1205349"/>
            <a:ext cx="6803851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216000" algn="just"/>
            <a:r>
              <a:rPr lang="ru-RU" sz="1400" b="1" dirty="0">
                <a:latin typeface="Garamond" pitchFamily="18" charset="0"/>
              </a:rPr>
              <a:t>Для охраны здоровья населения и медицинской профилактики в Фировском районе действует ГБУЗ «Фировская центральная районная больница» (далее – ГБУЗ «Фировская ЦРБ»), в состав участковой службы входит врачебная амбулатория в п. Великооктябрьский с дневным стационаром, 4 отделения общей врачебной практики (семейной медицины) и 5 фельдшерско-акушерских пунктов.</a:t>
            </a:r>
          </a:p>
          <a:p>
            <a:pPr indent="216000" algn="just"/>
            <a:r>
              <a:rPr lang="ru-RU" sz="1400" b="1" dirty="0" smtClean="0">
                <a:latin typeface="Garamond" pitchFamily="18" charset="0"/>
              </a:rPr>
              <a:t>Важным </a:t>
            </a:r>
            <a:r>
              <a:rPr lang="ru-RU" sz="1400" b="1" dirty="0">
                <a:latin typeface="Garamond" pitchFamily="18" charset="0"/>
              </a:rPr>
              <a:t>направлением деятельности лечебно-профилактических учреждений является предупреждение болезней и других угрожающих жизни и здоровью состояний. </a:t>
            </a:r>
            <a:endParaRPr lang="ru-RU" sz="1400" b="1" dirty="0" smtClean="0">
              <a:latin typeface="Garamond" pitchFamily="18" charset="0"/>
            </a:endParaRPr>
          </a:p>
          <a:p>
            <a:pPr lvl="0" indent="216000" algn="just"/>
            <a:endParaRPr lang="ru-RU" sz="1400" b="1" dirty="0">
              <a:latin typeface="Garamond" pitchFamily="18" charset="0"/>
            </a:endParaRPr>
          </a:p>
          <a:p>
            <a:pPr indent="216000" algn="just"/>
            <a:endParaRPr lang="ru-RU" sz="1100" b="1" dirty="0">
              <a:latin typeface="Garamond" pitchFamily="18" charset="0"/>
            </a:endParaRPr>
          </a:p>
          <a:p>
            <a:pPr indent="216000" algn="just">
              <a:buFontTx/>
              <a:buChar char="-"/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44739" y="4770473"/>
            <a:ext cx="3240087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16000" algn="just"/>
            <a:endParaRPr lang="ru-RU" sz="1100" b="1" dirty="0" smtClean="0">
              <a:latin typeface="Garamond" pitchFamily="18" charset="0"/>
            </a:endParaRPr>
          </a:p>
          <a:p>
            <a:pPr indent="216000" algn="just"/>
            <a:endParaRPr lang="ru-RU" sz="1100" b="1" dirty="0">
              <a:latin typeface="Garamond" pitchFamily="18" charset="0"/>
            </a:endParaRPr>
          </a:p>
          <a:p>
            <a:pPr indent="216000" algn="just"/>
            <a:endParaRPr lang="ru-RU" sz="1100" b="1" dirty="0" smtClean="0">
              <a:latin typeface="Garamond" pitchFamily="18" charset="0"/>
            </a:endParaRPr>
          </a:p>
          <a:p>
            <a:pPr indent="216000" algn="just"/>
            <a:endParaRPr lang="ru-RU" sz="1100" b="1" dirty="0">
              <a:solidFill>
                <a:srgbClr val="FF0000"/>
              </a:solidFill>
              <a:latin typeface="Garamond" pitchFamily="18" charset="0"/>
            </a:endParaRPr>
          </a:p>
          <a:p>
            <a:pPr indent="216000" algn="just">
              <a:buFontTx/>
              <a:buChar char="-"/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30202" y="6640513"/>
            <a:ext cx="1662113" cy="381000"/>
          </a:xfrm>
        </p:spPr>
        <p:txBody>
          <a:bodyPr/>
          <a:lstStyle/>
          <a:p>
            <a:pPr algn="l">
              <a:defRPr/>
            </a:pPr>
            <a:fld id="{488C83D3-1954-4A62-A731-927DB8EEEC3E}" type="slidenum">
              <a:rPr lang="ru-RU" i="1"/>
              <a:pPr algn="l">
                <a:defRPr/>
              </a:pPr>
              <a:t>17</a:t>
            </a:fld>
            <a:endParaRPr lang="ru-RU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507" y="3870226"/>
            <a:ext cx="410445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3" name="Picture 33" descr="image (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7064" y="5130800"/>
            <a:ext cx="1428750" cy="1295400"/>
          </a:xfrm>
          <a:prstGeom prst="rect">
            <a:avLst/>
          </a:prstGeom>
          <a:noFill/>
        </p:spPr>
      </p:pic>
      <p:pic>
        <p:nvPicPr>
          <p:cNvPr id="46114" name="Picture 34" descr="image (1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4" y="5130800"/>
            <a:ext cx="1428750" cy="12954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850" y="19843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Социальная инфраструктура</a:t>
            </a:r>
          </a:p>
        </p:txBody>
      </p:sp>
      <p:sp>
        <p:nvSpPr>
          <p:cNvPr id="46085" name="TextBox 8"/>
          <p:cNvSpPr txBox="1">
            <a:spLocks noChangeArrowheads="1"/>
          </p:cNvSpPr>
          <p:nvPr/>
        </p:nvSpPr>
        <p:spPr bwMode="auto">
          <a:xfrm>
            <a:off x="315591" y="341314"/>
            <a:ext cx="26431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3AAC50"/>
                </a:solidFill>
                <a:latin typeface="Garamond" pitchFamily="18" charset="0"/>
              </a:rPr>
              <a:t>Культура</a:t>
            </a: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15589" y="799514"/>
            <a:ext cx="3240088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16000" algn="just"/>
            <a:r>
              <a:rPr lang="ru-RU" sz="1100" b="1" dirty="0">
                <a:latin typeface="Garamond" pitchFamily="18" charset="0"/>
              </a:rPr>
              <a:t>Культурная сфера района включает в себя:  Муниципальное учреждение культуры «Фировский районный Дом культуры» с </a:t>
            </a:r>
            <a:r>
              <a:rPr lang="ru-RU" sz="1100" b="1" dirty="0" smtClean="0">
                <a:latin typeface="Garamond" pitchFamily="18" charset="0"/>
              </a:rPr>
              <a:t>14 </a:t>
            </a:r>
            <a:r>
              <a:rPr lang="ru-RU" sz="1100" b="1" dirty="0">
                <a:latin typeface="Garamond" pitchFamily="18" charset="0"/>
              </a:rPr>
              <a:t>филиалами, МУК «Фировский районный краеведческий музей», РМУК «Фировская межпоселенческая центральная библиотека» с 13 филиалами, РМУК «Фировская </a:t>
            </a:r>
            <a:r>
              <a:rPr lang="ru-RU" sz="1100" b="1" dirty="0" smtClean="0">
                <a:latin typeface="Garamond" pitchFamily="18" charset="0"/>
              </a:rPr>
              <a:t>детская библиотека», МКУ ДО </a:t>
            </a:r>
            <a:r>
              <a:rPr lang="ru-RU" sz="1100" b="1" dirty="0">
                <a:latin typeface="Garamond" pitchFamily="18" charset="0"/>
              </a:rPr>
              <a:t>«Фировская детская </a:t>
            </a:r>
            <a:r>
              <a:rPr lang="ru-RU" sz="1100" b="1" dirty="0" smtClean="0">
                <a:latin typeface="Garamond" pitchFamily="18" charset="0"/>
              </a:rPr>
              <a:t>школа искусств», МКУ «</a:t>
            </a:r>
            <a:r>
              <a:rPr lang="ru-RU" sz="1100" b="1" dirty="0">
                <a:latin typeface="Garamond" pitchFamily="18" charset="0"/>
              </a:rPr>
              <a:t>Фировская </a:t>
            </a:r>
            <a:r>
              <a:rPr lang="ru-RU" sz="1100" b="1" dirty="0" smtClean="0">
                <a:latin typeface="Garamond" pitchFamily="18" charset="0"/>
              </a:rPr>
              <a:t>спортивная </a:t>
            </a:r>
            <a:r>
              <a:rPr lang="ru-RU" sz="1100" b="1" dirty="0">
                <a:latin typeface="Garamond" pitchFamily="18" charset="0"/>
              </a:rPr>
              <a:t>школа».</a:t>
            </a:r>
          </a:p>
          <a:p>
            <a:pPr indent="216000" algn="just"/>
            <a:r>
              <a:rPr lang="ru-RU" sz="1100" b="1" dirty="0">
                <a:latin typeface="Garamond" pitchFamily="18" charset="0"/>
              </a:rPr>
              <a:t>В Домах культуры и сельских клубах основными и приоритетными направлениями является досуговая деятельность (концерты, кружковая работа, массовые праздники, клубы по интересам).    </a:t>
            </a:r>
          </a:p>
        </p:txBody>
      </p:sp>
      <p:pic>
        <p:nvPicPr>
          <p:cNvPr id="46087" name="Picture 7" descr="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4" y="3702075"/>
            <a:ext cx="1428750" cy="1428750"/>
          </a:xfrm>
          <a:prstGeom prst="rect">
            <a:avLst/>
          </a:prstGeom>
          <a:noFill/>
        </p:spPr>
      </p:pic>
      <p:pic>
        <p:nvPicPr>
          <p:cNvPr id="46089" name="Picture 9" descr="image (2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97064" y="3702050"/>
            <a:ext cx="1428750" cy="1428750"/>
          </a:xfrm>
          <a:prstGeom prst="rect">
            <a:avLst/>
          </a:prstGeom>
          <a:noFill/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677336" y="5253473"/>
            <a:ext cx="324008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16000" algn="just"/>
            <a:r>
              <a:rPr lang="ru-RU" sz="1100" b="1" dirty="0">
                <a:latin typeface="Garamond" pitchFamily="18" charset="0"/>
              </a:rPr>
              <a:t>Фировский районный краеведческий музей, фонд которого насчитывает более 2500 тысяч единиц хранения, является центром патриотического, нравственного, эстетического воспитания подростков и молодежи. Экскурсии, </a:t>
            </a:r>
            <a:r>
              <a:rPr lang="ru-RU" sz="1100" b="1" dirty="0" smtClean="0">
                <a:latin typeface="Garamond" pitchFamily="18" charset="0"/>
              </a:rPr>
              <a:t>пользуются </a:t>
            </a:r>
            <a:r>
              <a:rPr lang="ru-RU" sz="1100" b="1" dirty="0">
                <a:latin typeface="Garamond" pitchFamily="18" charset="0"/>
              </a:rPr>
              <a:t>большим интересом. В музее проводятся уроки-экскурсии по историческому и литературному краеведению, уроки мужества</a:t>
            </a:r>
            <a:r>
              <a:rPr lang="ru-RU" sz="1100" b="1" dirty="0" smtClean="0">
                <a:latin typeface="Garamond" pitchFamily="18" charset="0"/>
              </a:rPr>
              <a:t>.</a:t>
            </a:r>
          </a:p>
          <a:p>
            <a:pPr indent="216000" algn="just"/>
            <a:r>
              <a:rPr lang="ru-RU" sz="1100" b="1" dirty="0" smtClean="0">
                <a:latin typeface="Garamond" pitchFamily="18" charset="0"/>
              </a:rPr>
              <a:t>С 2019 года музею присвоено имя Э. И. </a:t>
            </a:r>
            <a:r>
              <a:rPr lang="ru-RU" sz="1100" b="1" dirty="0" err="1" smtClean="0">
                <a:latin typeface="Garamond" pitchFamily="18" charset="0"/>
              </a:rPr>
              <a:t>Русановой</a:t>
            </a:r>
            <a:r>
              <a:rPr lang="ru-RU" sz="1100" b="1" dirty="0" smtClean="0">
                <a:latin typeface="Garamond" pitchFamily="18" charset="0"/>
              </a:rPr>
              <a:t>.</a:t>
            </a:r>
            <a:endParaRPr lang="ru-RU" sz="1100" b="1" dirty="0">
              <a:latin typeface="Garamond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708400" y="2286050"/>
            <a:ext cx="324008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16000" algn="just"/>
            <a:r>
              <a:rPr lang="ru-RU" sz="1100" b="1" dirty="0">
                <a:latin typeface="Garamond" pitchFamily="18" charset="0"/>
              </a:rPr>
              <a:t>В библиотечной сфере активно ведется работа по проведению мероприятий к календарным праздникам, литературным гостиным. Встречи в библиотеках собирают немалую аудиторию. </a:t>
            </a:r>
          </a:p>
          <a:p>
            <a:pPr indent="216000" algn="just">
              <a:buFontTx/>
              <a:buChar char="-"/>
            </a:pPr>
            <a:endParaRPr lang="ru-RU" sz="1100" b="1" dirty="0">
              <a:latin typeface="Garamond" pitchFamily="18" charset="0"/>
            </a:endParaRPr>
          </a:p>
        </p:txBody>
      </p:sp>
      <p:graphicFrame>
        <p:nvGraphicFramePr>
          <p:cNvPr id="46112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877438"/>
              </p:ext>
            </p:extLst>
          </p:nvPr>
        </p:nvGraphicFramePr>
        <p:xfrm>
          <a:off x="438152" y="3698798"/>
          <a:ext cx="2879725" cy="2770188"/>
        </p:xfrm>
        <a:graphic>
          <a:graphicData uri="http://schemas.openxmlformats.org/drawingml/2006/table">
            <a:tbl>
              <a:tblPr/>
              <a:tblGrid>
                <a:gridCol w="1439862"/>
                <a:gridCol w="1439863"/>
              </a:tblGrid>
              <a:tr h="143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1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6115" name="Picture 3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1427" y="413842"/>
            <a:ext cx="2879725" cy="1897062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108" y="3222154"/>
            <a:ext cx="2828544" cy="2033016"/>
          </a:xfrm>
          <a:prstGeom prst="rect">
            <a:avLst/>
          </a:prstGeom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30202" y="6640513"/>
            <a:ext cx="1662113" cy="381000"/>
          </a:xfrm>
        </p:spPr>
        <p:txBody>
          <a:bodyPr/>
          <a:lstStyle/>
          <a:p>
            <a:pPr algn="l">
              <a:defRPr/>
            </a:pPr>
            <a:fld id="{488C83D3-1954-4A62-A731-927DB8EEEC3E}" type="slidenum">
              <a:rPr lang="ru-RU" i="1"/>
              <a:pPr algn="l">
                <a:defRPr/>
              </a:pPr>
              <a:t>18</a:t>
            </a:fld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6513" y="475628"/>
            <a:ext cx="324008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52000" algn="just"/>
            <a:r>
              <a:rPr lang="ru-RU" sz="1100" b="1" dirty="0">
                <a:latin typeface="Garamond" pitchFamily="18" charset="0"/>
              </a:rPr>
              <a:t>В районе активно ведется физкультурно-спортивная работа. В детской спортивной школе на сегодняшний день насчитывается </a:t>
            </a:r>
            <a:r>
              <a:rPr lang="ru-RU" sz="1100" b="1" dirty="0" smtClean="0">
                <a:latin typeface="Garamond" pitchFamily="18" charset="0"/>
              </a:rPr>
              <a:t>порядка 250 обучающихся</a:t>
            </a:r>
            <a:r>
              <a:rPr lang="ru-RU" sz="1100" b="1" dirty="0">
                <a:latin typeface="Garamond" pitchFamily="18" charset="0"/>
              </a:rPr>
              <a:t>. Постоянно обновляется спортивный инвентарь: волейбольные, баскетбольные мячи, пневматические ружья, теннисные столы, лыжи, коньки. Спортивный инвентарь выдается в прокат детям и подросткам на бесплатной основе. </a:t>
            </a:r>
            <a:r>
              <a:rPr lang="ru-RU" sz="1100" b="1" dirty="0" smtClean="0">
                <a:latin typeface="Garamond" pitchFamily="18" charset="0"/>
              </a:rPr>
              <a:t>Построенные детские площадки, спортивные площадки, спортивные тренажеры </a:t>
            </a:r>
            <a:r>
              <a:rPr lang="ru-RU" sz="1100" b="1" dirty="0">
                <a:latin typeface="Garamond" pitchFamily="18" charset="0"/>
              </a:rPr>
              <a:t>в </a:t>
            </a:r>
            <a:r>
              <a:rPr lang="ru-RU" sz="1100" b="1" dirty="0" err="1">
                <a:latin typeface="Garamond" pitchFamily="18" charset="0"/>
              </a:rPr>
              <a:t>п.Фирово</a:t>
            </a:r>
            <a:r>
              <a:rPr lang="ru-RU" sz="1100" b="1" dirty="0" smtClean="0">
                <a:latin typeface="Garamond" pitchFamily="18" charset="0"/>
              </a:rPr>
              <a:t>, в  п. Великооктябрьский, в с . Рождество </a:t>
            </a:r>
            <a:r>
              <a:rPr lang="ru-RU" sz="1100" b="1" dirty="0">
                <a:latin typeface="Garamond" pitchFamily="18" charset="0"/>
              </a:rPr>
              <a:t>содержатся в надлежащем состоянии и пользуются большим спросом.</a:t>
            </a:r>
          </a:p>
          <a:p>
            <a:pPr indent="252000" algn="just"/>
            <a:r>
              <a:rPr lang="ru-RU" sz="1100" b="1" dirty="0">
                <a:latin typeface="Garamond" pitchFamily="18" charset="0"/>
              </a:rPr>
              <a:t>Из всех видов спорта, культивируемых на территории района, можно выделить такие как волейбол, баскетбол, лыжный спорт, футбол и его разновидность мини-футбол.  Самым массовым видом является  футбол, в который играют и мальчишки,  девчонки, и взрослые.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850" y="19843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900">
                <a:solidFill>
                  <a:srgbClr val="7F7F7F"/>
                </a:solidFill>
                <a:latin typeface="Calibri" pitchFamily="34" charset="0"/>
              </a:rPr>
              <a:t>Характеристика Фировского района / Социальная инфраструктура</a:t>
            </a:r>
          </a:p>
        </p:txBody>
      </p:sp>
      <p:pic>
        <p:nvPicPr>
          <p:cNvPr id="50183" name="Picture 7" descr="AHM9jbL-I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0715" y="630238"/>
            <a:ext cx="3708748" cy="2781561"/>
          </a:xfrm>
          <a:prstGeom prst="rect">
            <a:avLst/>
          </a:prstGeom>
          <a:noFill/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636741" y="3400287"/>
            <a:ext cx="3349849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252000" algn="just"/>
            <a:r>
              <a:rPr lang="ru-RU" sz="1100" b="1" dirty="0">
                <a:latin typeface="Garamond" pitchFamily="18" charset="0"/>
              </a:rPr>
              <a:t>Стало хорошей и доброй традицией участвовать в областных соревнованиях на Кубок Губернатора по игровым видам, первенство области по мини-футболу и волейболу, «Кожаный мяч» и «ЛОКОБОЛ-РЖД», в  легкоатлетическом кроссе, лыжных гонках и  в региональных спортивных праздниках «Кросс Нации» и «Лыжня России». А победители районных соревнований по мини-футболу и волейболу, баскетболу и легкоатлетическому </a:t>
            </a:r>
            <a:r>
              <a:rPr lang="ru-RU" sz="1100" b="1" dirty="0" err="1">
                <a:latin typeface="Garamond" pitchFamily="18" charset="0"/>
              </a:rPr>
              <a:t>четырехборью</a:t>
            </a:r>
            <a:r>
              <a:rPr lang="ru-RU" sz="1100" b="1" dirty="0">
                <a:latin typeface="Garamond" pitchFamily="18" charset="0"/>
              </a:rPr>
              <a:t> стали постоянными участниками  общероссийских проектов среди образовательных учреждений «Мини-футбол в школу» и «Серебряный мяч», «КЭС-БАСКЕТ» и «Шиповка юных». И, конечно, юные спортсмены участвуют в различных многочисленных турнирах, которые ежегодно проводятся в разных городах нашей области. Им удалось побывать в Твери и Торжке, Вышнем Волочке и Удомле, в Осташкове и </a:t>
            </a:r>
            <a:r>
              <a:rPr lang="ru-RU" sz="1100" b="1" dirty="0" err="1">
                <a:latin typeface="Garamond" pitchFamily="18" charset="0"/>
              </a:rPr>
              <a:t>Максатихе</a:t>
            </a:r>
            <a:r>
              <a:rPr lang="ru-RU" sz="1100" b="1" dirty="0">
                <a:latin typeface="Garamond" pitchFamily="18" charset="0"/>
              </a:rPr>
              <a:t>, в Бологое и ЗАТО «Озерный», Кимрах.</a:t>
            </a:r>
          </a:p>
        </p:txBody>
      </p:sp>
      <p:pic>
        <p:nvPicPr>
          <p:cNvPr id="50187" name="Picture 11" descr="x_5faee9b7 (1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" y="4014788"/>
            <a:ext cx="3563937" cy="2678112"/>
          </a:xfrm>
          <a:prstGeom prst="rect">
            <a:avLst/>
          </a:prstGeom>
          <a:noFill/>
        </p:spPr>
      </p:pic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20396" y="6606530"/>
            <a:ext cx="1662113" cy="381000"/>
          </a:xfrm>
        </p:spPr>
        <p:txBody>
          <a:bodyPr/>
          <a:lstStyle/>
          <a:p>
            <a:pPr>
              <a:defRPr/>
            </a:pPr>
            <a:fld id="{488C83D3-1954-4A62-A731-927DB8EEEC3E}" type="slidenum">
              <a:rPr lang="ru-RU" i="1"/>
              <a:pPr>
                <a:defRPr/>
              </a:pPr>
              <a:t>19</a:t>
            </a:fld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17938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Социальная инфраструктура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849" y="544834"/>
            <a:ext cx="6480175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Фировский район входит в группу районов, объединенных общими транспортными, территориальными и экологическими особенностями.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Министерством туризма </a:t>
            </a:r>
            <a:r>
              <a:rPr lang="ru-RU" sz="1100" b="1" dirty="0">
                <a:latin typeface="Garamond" pitchFamily="18" charset="0"/>
                <a:cs typeface="+mn-cs"/>
              </a:rPr>
              <a:t>Тверской области эта группа районов с точки зрения туристической привлекательности была названа "Селигер". В эту группу также входят Осташковский, Пеновский и Селижаровский районы. Потенциалом этой зоны является наличие озерно-речной системы – о.Селигер и верхневолжские озера: Стерж, Вселуг, Пено, Волго, Шлинское, Граничное; экологически чистая природная территория с богатейшим археологическим наследием; сложившаяся система курортных объектов, как доминанта экономического развития; сформированная инфраструктура туристического бизнеса, открытая к дальнейшему совершенствованию.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 </a:t>
            </a:r>
          </a:p>
        </p:txBody>
      </p:sp>
      <p:sp>
        <p:nvSpPr>
          <p:cNvPr id="36868" name="AutoShape 6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69" name="AutoShape 8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70" name="AutoShape 10" descr="http://t3.gstatic.com/images?q=tbn:ANd9GcSBGMxdG6z3x1XLhw86oiVYrMgLh5ghNmN0YZOxT01A_wgchyAC7g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71" name="Прямоугольник 8"/>
          <p:cNvSpPr>
            <a:spLocks noChangeArrowheads="1"/>
          </p:cNvSpPr>
          <p:nvPr/>
        </p:nvSpPr>
        <p:spPr bwMode="auto">
          <a:xfrm>
            <a:off x="1635127" y="341314"/>
            <a:ext cx="8723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>
                <a:latin typeface="Garamond" pitchFamily="18" charset="0"/>
              </a:rPr>
              <a:t>Туризм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4371" y="2219077"/>
            <a:ext cx="3240088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16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Garamond" pitchFamily="18" charset="0"/>
                <a:cs typeface="+mn-cs"/>
              </a:rPr>
              <a:t>Туристский </a:t>
            </a:r>
            <a:r>
              <a:rPr lang="ru-RU" sz="1100" b="1" dirty="0">
                <a:latin typeface="Garamond" pitchFamily="18" charset="0"/>
                <a:cs typeface="+mn-cs"/>
              </a:rPr>
              <a:t>сезон открывается ранней весной. Сплавляться в пору полноводья с верховий рек– настоящее удовольствие для любителей путешествия по воде. По территории района среди крутых берегов течет небольшая речка Граничная. По реке Граничной можно начать интересный водный поход к </a:t>
            </a:r>
            <a:r>
              <a:rPr lang="ru-RU" sz="1100" b="1" dirty="0" err="1">
                <a:latin typeface="Garamond" pitchFamily="18" charset="0"/>
                <a:cs typeface="+mn-cs"/>
              </a:rPr>
              <a:t>Вышневолоцкой</a:t>
            </a:r>
            <a:r>
              <a:rPr lang="ru-RU" sz="1100" b="1" dirty="0">
                <a:latin typeface="Garamond" pitchFamily="18" charset="0"/>
                <a:cs typeface="+mn-cs"/>
              </a:rPr>
              <a:t> водной системе от дер. </a:t>
            </a:r>
            <a:r>
              <a:rPr lang="ru-RU" sz="1100" b="1" dirty="0" err="1">
                <a:latin typeface="Garamond" pitchFamily="18" charset="0"/>
                <a:cs typeface="+mn-cs"/>
              </a:rPr>
              <a:t>Озерево</a:t>
            </a:r>
            <a:r>
              <a:rPr lang="ru-RU" sz="1100" b="1" dirty="0">
                <a:latin typeface="Garamond" pitchFamily="18" charset="0"/>
                <a:cs typeface="+mn-cs"/>
              </a:rPr>
              <a:t>. Река Граничная берет начало из одноименного озера, которое каналом соединено с большим озером </a:t>
            </a:r>
            <a:r>
              <a:rPr lang="ru-RU" sz="1100" b="1" dirty="0" err="1">
                <a:latin typeface="Garamond" pitchFamily="18" charset="0"/>
                <a:cs typeface="+mn-cs"/>
              </a:rPr>
              <a:t>Серемо</a:t>
            </a:r>
            <a:r>
              <a:rPr lang="ru-RU" sz="1100" b="1" dirty="0">
                <a:latin typeface="Garamond" pitchFamily="18" charset="0"/>
                <a:cs typeface="+mn-cs"/>
              </a:rPr>
              <a:t>. Прозрачная вода, каменистые и обрывистые берега придают реке Граничной большое сходство с горными речками. Спускаясь вниз по течению реки, туристы могут посетить краеведческий музей в п. Фирово, братское захоронение </a:t>
            </a:r>
            <a:r>
              <a:rPr lang="ru-RU" sz="1100" b="1" dirty="0" err="1">
                <a:latin typeface="Garamond" pitchFamily="18" charset="0"/>
                <a:cs typeface="+mn-cs"/>
              </a:rPr>
              <a:t>войнов</a:t>
            </a:r>
            <a:r>
              <a:rPr lang="ru-RU" sz="1100" b="1" dirty="0">
                <a:latin typeface="Garamond" pitchFamily="18" charset="0"/>
                <a:cs typeface="+mn-cs"/>
              </a:rPr>
              <a:t>, погибших в годы </a:t>
            </a:r>
            <a:r>
              <a:rPr lang="ru-RU" sz="1100" b="1" dirty="0" smtClean="0">
                <a:latin typeface="Garamond" pitchFamily="18" charset="0"/>
                <a:cs typeface="+mn-cs"/>
              </a:rPr>
              <a:t>ВОВ, </a:t>
            </a:r>
            <a:r>
              <a:rPr lang="ru-RU" sz="1100" b="1" dirty="0">
                <a:latin typeface="Garamond" pitchFamily="18" charset="0"/>
                <a:cs typeface="+mn-cs"/>
              </a:rPr>
              <a:t>церковь Рождества Богородицы в с. Рождество и др. Близ поселка Комсомольский р. Граничная впадает в р. </a:t>
            </a:r>
            <a:r>
              <a:rPr lang="ru-RU" sz="1100" b="1" dirty="0" err="1">
                <a:latin typeface="Garamond" pitchFamily="18" charset="0"/>
                <a:cs typeface="+mn-cs"/>
              </a:rPr>
              <a:t>Шлину</a:t>
            </a:r>
            <a:r>
              <a:rPr lang="ru-RU" sz="1100" b="1" dirty="0">
                <a:latin typeface="Garamond" pitchFamily="18" charset="0"/>
                <a:cs typeface="+mn-cs"/>
              </a:rPr>
              <a:t>. Берега реки пологи, покрыты густыми, девственными лесами. Здесь прекрасная охота, рыбалка, много грибов и ягод. Путешествие по реке </a:t>
            </a:r>
            <a:r>
              <a:rPr lang="ru-RU" sz="1100" b="1" dirty="0" err="1">
                <a:latin typeface="Garamond" pitchFamily="18" charset="0"/>
                <a:cs typeface="+mn-cs"/>
              </a:rPr>
              <a:t>Шлине</a:t>
            </a:r>
            <a:r>
              <a:rPr lang="ru-RU" sz="1100" b="1" dirty="0">
                <a:latin typeface="Garamond" pitchFamily="18" charset="0"/>
                <a:cs typeface="+mn-cs"/>
              </a:rPr>
              <a:t> удивит и порадует разнообразием даже самых искушенных туристов. Летом на берегу озера </a:t>
            </a:r>
            <a:r>
              <a:rPr lang="ru-RU" sz="1100" b="1" dirty="0" err="1">
                <a:latin typeface="Garamond" pitchFamily="18" charset="0"/>
                <a:cs typeface="+mn-cs"/>
              </a:rPr>
              <a:t>Шлино</a:t>
            </a:r>
            <a:r>
              <a:rPr lang="ru-RU" sz="1100" b="1" dirty="0">
                <a:latin typeface="Garamond" pitchFamily="18" charset="0"/>
                <a:cs typeface="+mn-cs"/>
              </a:rPr>
              <a:t> одного из самых больших и красивых в районе, вырастает палаточный городок. Туристов привлекает таинственная тишина и красота этих мест, обилие грибов и ягод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 </a:t>
            </a:r>
          </a:p>
        </p:txBody>
      </p:sp>
      <p:sp>
        <p:nvSpPr>
          <p:cNvPr id="13" name="Прямоугольник 3"/>
          <p:cNvSpPr>
            <a:spLocks noChangeArrowheads="1"/>
          </p:cNvSpPr>
          <p:nvPr/>
        </p:nvSpPr>
        <p:spPr bwMode="auto">
          <a:xfrm>
            <a:off x="812552" y="2050283"/>
            <a:ext cx="20537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rgbClr val="3AAC50"/>
                </a:solidFill>
                <a:latin typeface="Garamond" pitchFamily="18" charset="0"/>
              </a:rPr>
              <a:t>Сплав по рекам района</a:t>
            </a:r>
            <a:endParaRPr lang="ru-RU" sz="1400" b="1" i="1" dirty="0">
              <a:solidFill>
                <a:srgbClr val="3AAC50"/>
              </a:solidFill>
              <a:latin typeface="Garamond" pitchFamily="18" charset="0"/>
            </a:endParaRPr>
          </a:p>
        </p:txBody>
      </p:sp>
      <p:pic>
        <p:nvPicPr>
          <p:cNvPr id="14" name="Picture 2" descr="http://www.turistenok.ru/photo/Shlina08/Shlin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4459" y="1943944"/>
            <a:ext cx="3492500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4196507" y="4238626"/>
            <a:ext cx="20002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Garamond" pitchFamily="18" charset="0"/>
              </a:rPr>
              <a:t>р. Шлина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818" y="4503812"/>
            <a:ext cx="3467794" cy="2529532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5409556" y="6745040"/>
            <a:ext cx="1662113" cy="381000"/>
          </a:xfrm>
        </p:spPr>
        <p:txBody>
          <a:bodyPr/>
          <a:lstStyle/>
          <a:p>
            <a:pPr>
              <a:defRPr/>
            </a:pPr>
            <a:fld id="{94D483E8-DE95-456B-948A-A855D8F5C360}" type="slidenum">
              <a:rPr lang="ru-RU" i="1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83" y="1629109"/>
            <a:ext cx="1959828" cy="13050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850" y="19843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Социальная инфраструктура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250" y="606426"/>
            <a:ext cx="3240088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На территории Фировского района находится 251 памятник археологии различных эпох, из которых 90 относятся к эпохе камня (стоянки мезолита и неолита), 1 селище и 2 городища раннего железного века, 76 курганных могильников, 79 селищ и 2 городища периода раннего и развитого средневековья (XI-XVII вв.). 11 памятников – многослойные, т.е., включающие напластования эпохи  камня, и средневековья.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Выделяется 5 массивов – земель, в которых памятники археологии имеют особое научное и культурное значение для сохранения исторического наследия и использования туристического потенциала края: Шлинский, Жабенский, Дмитровский, Фировский и Покровский.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Фировский район является родиной преподобного Нила Столобенского. В центре деревни Жабны, в окружении полукольца частично сохранившейся валунной ограды, стоят две недействующие ныне каменные церкви. Престол одной из них освящен во имя преподобного Нила Столобенского, другая посвящена Николаю Чудотворцу. Храмы </a:t>
            </a:r>
            <a:r>
              <a:rPr lang="en-US" sz="1100" b="1" dirty="0">
                <a:latin typeface="Garamond" pitchFamily="18" charset="0"/>
                <a:cs typeface="+mn-cs"/>
              </a:rPr>
              <a:t>XVIII</a:t>
            </a:r>
            <a:r>
              <a:rPr lang="ru-RU" sz="1100" b="1" dirty="0">
                <a:latin typeface="Garamond" pitchFamily="18" charset="0"/>
                <a:cs typeface="+mn-cs"/>
              </a:rPr>
              <a:t> и </a:t>
            </a:r>
            <a:r>
              <a:rPr lang="en-US" sz="1100" b="1" dirty="0">
                <a:latin typeface="Garamond" pitchFamily="18" charset="0"/>
                <a:cs typeface="+mn-cs"/>
              </a:rPr>
              <a:t>XIX</a:t>
            </a:r>
            <a:r>
              <a:rPr lang="ru-RU" sz="1100" b="1" dirty="0">
                <a:latin typeface="Garamond" pitchFamily="18" charset="0"/>
                <a:cs typeface="+mn-cs"/>
              </a:rPr>
              <a:t> веков стоят на месте старой, деревянной, Никольской церкви, упоминающейся еще в писцовой книге 1495 года. По преданию, ее возвели на место, где стоял шатер царя Ивана </a:t>
            </a:r>
            <a:r>
              <a:rPr lang="en-US" sz="1100" b="1" dirty="0">
                <a:latin typeface="Garamond" pitchFamily="18" charset="0"/>
                <a:cs typeface="+mn-cs"/>
              </a:rPr>
              <a:t>III</a:t>
            </a:r>
            <a:r>
              <a:rPr lang="ru-RU" sz="1100" b="1" dirty="0">
                <a:latin typeface="Garamond" pitchFamily="18" charset="0"/>
                <a:cs typeface="+mn-cs"/>
              </a:rPr>
              <a:t>, когда он возвращался из своего последнего похода на Новгород. 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Рядом с храмами находится древнее кладбище, на котором, как считается, похоронены родители великого русского святого. Испокон веков, вплоть до революционной поры, местной традицией был крестный ход в их честь, который ежегодно совершался 27 мая (по старому стилю). 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 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sp>
        <p:nvSpPr>
          <p:cNvPr id="37892" name="AutoShape 6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3" name="AutoShape 8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4" name="AutoShape 10" descr="http://t3.gstatic.com/images?q=tbn:ANd9GcSBGMxdG6z3x1XLhw86oiVYrMgLh5ghNmN0YZOxT01A_wgchyAC7g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5" name="Прямоугольник 8"/>
          <p:cNvSpPr>
            <a:spLocks noChangeArrowheads="1"/>
          </p:cNvSpPr>
          <p:nvPr/>
        </p:nvSpPr>
        <p:spPr bwMode="auto">
          <a:xfrm>
            <a:off x="3560068" y="2934124"/>
            <a:ext cx="3240088" cy="195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100" b="1" dirty="0">
                <a:latin typeface="Garamond" pitchFamily="18" charset="0"/>
              </a:rPr>
              <a:t>В настоящее время крестный ход проходит </a:t>
            </a:r>
            <a:r>
              <a:rPr lang="ru-RU" sz="1100" b="1" dirty="0" smtClean="0">
                <a:latin typeface="Garamond" pitchFamily="18" charset="0"/>
              </a:rPr>
              <a:t>в начале июля </a:t>
            </a:r>
            <a:r>
              <a:rPr lang="ru-RU" sz="1100" b="1" dirty="0">
                <a:latin typeface="Garamond" pitchFamily="18" charset="0"/>
              </a:rPr>
              <a:t>по маршруту п.Фирово – с.Рождество – </a:t>
            </a:r>
            <a:r>
              <a:rPr lang="ru-RU" sz="1100" b="1" dirty="0" err="1">
                <a:latin typeface="Garamond" pitchFamily="18" charset="0"/>
              </a:rPr>
              <a:t>д.Жабны</a:t>
            </a:r>
            <a:r>
              <a:rPr lang="ru-RU" sz="1100" b="1" dirty="0">
                <a:latin typeface="Garamond" pitchFamily="18" charset="0"/>
              </a:rPr>
              <a:t> – п.Великооктябрьский – Нилова Пустынь. Сегодня Нилова Пустынь известна всей России. Это важный духовный и туристический центр. Тысячи паломников бывают здесь, в надежде получить помощь и поклониться святым мощам преподобного, которые находятся в Богоявленском соборе монастыря.</a:t>
            </a:r>
          </a:p>
          <a:p>
            <a:pPr algn="just"/>
            <a:r>
              <a:rPr lang="ru-RU" sz="1100" b="1" dirty="0">
                <a:latin typeface="Garamond" pitchFamily="18" charset="0"/>
              </a:rPr>
              <a:t> </a:t>
            </a:r>
          </a:p>
        </p:txBody>
      </p:sp>
      <p:sp>
        <p:nvSpPr>
          <p:cNvPr id="37896" name="Прямоугольник 9"/>
          <p:cNvSpPr>
            <a:spLocks noChangeArrowheads="1"/>
          </p:cNvSpPr>
          <p:nvPr/>
        </p:nvSpPr>
        <p:spPr bwMode="auto">
          <a:xfrm>
            <a:off x="1635127" y="198438"/>
            <a:ext cx="8723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3AAC50"/>
                </a:solidFill>
                <a:latin typeface="Garamond" pitchFamily="18" charset="0"/>
              </a:rPr>
              <a:t>Туризм</a:t>
            </a:r>
          </a:p>
        </p:txBody>
      </p:sp>
      <p:sp>
        <p:nvSpPr>
          <p:cNvPr id="37897" name="AutoShape 2" descr="data:image/jpg;base64,/9j/4AAQSkZJRgABAQAAAQABAAD/2wBDAAkGBwgHBgkIBwgKCgkLDRYPDQwMDRsUFRAWIB0iIiAdHx8kKDQsJCYxJx8fLT0tMTU3Ojo6Iys/RD84QzQ5Ojf/2wBDAQoKCg0MDRoPDxo3JR8lNzc3Nzc3Nzc3Nzc3Nzc3Nzc3Nzc3Nzc3Nzc3Nzc3Nzc3Nzc3Nzc3Nzc3Nzc3Nzc3Nzf/wAARCACDAMYDASIAAhEBAxEB/8QAHAAAAQUBAQEAAAAAAAAAAAAABAACAwUGAQcI/8QANBAAAgEDAwIFAgUEAgMBAAAAAQIDAAQREiExBUEGEyJRYXGBFDKRofAHQrHBM9FS4fEj/8QAGAEAAwEBAAAAAAAAAAAAAAAAAQIDAAT/xAAfEQACAgMBAQEBAQAAAAAAAAAAAQIREiExA0FREzL/2gAMAwEAAhEDEQA/APZSO/apFQlcE4qNiFwOcU0ytvvVabOfJLo+VNA2aoSdq4SSck5NKmSEcreghD5keMb+9QqGY6APpTrfaUZBGaMxvSN4spFZIAYMhwwxTS1WJUEbjNCS27FiVAwTtvTRmn00oNcINdc1VLJbOoXTuTz8VAwIO+1UTT4Sdodrpa6ZgnipkgYjJIX61nSMm2cD1Ik4Ub1zyol/NIM08eRj8oPzSNodWh34lSOK55gbYGh5dA/4+PaoSx96MYIObDDIgyGOKaNMhwhzQRJJ96LtLaYHUcKK0oqK6aM3JjJEYDI3oWR2XO1Wy25AOXLCh5Yhg5XakspTKp5jULXB7UbJAmag/DKzgKN6YXYP5zngU5Gc980c9oqcYz7ULIrRtwB9K3QcJ4Se9KmwMd80q1GtF40Qcgjb6VG9uw3BB+1dgmWQao2DrnGVORmiDuKlbQ7jGXSvYYODsa6uzA+1FSReY2c4pC3GN2NPmqJfzd6HIqvhtIz224rrNppw9IqCdjn00i2yz0iZSSDn7U1plUkHtQxncZyKgaQsc5plD9Fc9BonBbG29Byfnb61EX+aLZVeJWHK06SiJK5A3fvRsMAMQ8wHJpkceBqTBoonApZyvgYRrbApoBEC6HIHOagMjHmrBnGMMBjvQ01sWbVEuxpoy/RZR+oGY1GakKkEg8imlSORVk0S2cjVncBeSeT2q31hEXcHaqpNmyNqIjkzhWNS9FZXzdBnmrjbY0BPdEEjfFEEA8gioJ4kI2FTSSKtsBkn1HI2pqTYb5qZbPzAWXgc1z8OYG1bcd6bQuzqS5b1CorgqQQDvT3QKvmo31UdhQpJZjTRWwSlSJ4BtSrsQpUWKgLwtcPDHK86GOADeaQkDPJG5xjJPFXfTer2vUpJEtZNfl4ycYB+led9Z6qLa2SxiY+ZKujPC5JBOfpj4/SjPBPU+j9Ptnlur6SO5VDqSR8JpyT6B33Hzv8AaoN0UPR41ZcknNOB3rBWf9TumS37W81vLHCCQs49Q5OMjkZGK0PTvF3QuoTpBbXyea7aERlKlj8ZpM0/oyLqXcYFcCHGTThKmT6uK48qhTg0+zUugNzKACBQusZxXbiQ6zmhtRzmrIi2EZycVY2aAxMDwaqVJYgD3qwSR4Y8Fhv3pZbQ0SwVQowBtSYUEb0aQBjNdF8pGMb1PFlMkOuBpPwe9OSYLCN8mhLu61cUKJDmqKNrZPKnosZUDEPn1d/mmShGXIBGKjh1OQc4p1xzRXaA+WQVNZgGbJHFQmp7ZljUnHrNNN6Fj3ZJPKA9RSMMgE1HPrY5INCszFtwRU0itlmGCx6V49/eg7ttXHApgmxHhjgCh5JeR7e1Cgtj0bS4Y8DtXJWt9DSlvKxuxb8oFQNJtWO8W+KI4Wk6XZqJZGHlyk5Gg78Y78H2rSngrB0toPEkk0zCJE8sZ0gb5wcZ+PpSrJdJl8pThzrxhthSqP8AST3YcUV/WnluJGSRiyA5B4z8VQ3E4J8s5DZwq68d/wDurrqsytcN5hAGcasVmL2WKVg66mKHGlj3/wB0krbCSTK8TlonyR6mUfzJNMtLmeWUvFK/mD8rA8H69v8A3QiXBkQA6205DEt/aea5bztFJkZKg8YyB8+2dqCjRj1Hw543v+k2y2kkX4/1rgyT5Zc/2r9v52r1X8Q7qCwKZH5TyK+ZbWV5LyPzJtJdx6ieNufr969hh8SWnh3pNjBd3kt/JKpk8wNk6CcrnPwR+lV8nX+hWbdkL9gT9KHkj8tsMuKC6N4p6Z1CVbe1uMyt+UOpGr6HvVxIDLjOKsp3wXHRyBQFBwP0qRo0x6hyaamF2wAOKVzIFIC7470L2NWjkkMATOmgJcZOkHFEmb4qMzKc5UH7UytCumCZPvT48596IWRSwBUAfSn+gjnvRchcTkTgNlhU0jahkDaotJxkZxXQrAH2raDsn1qUVSM7cV2ONFXW65J2yahQ4ORTb6+itrWS4uX0QQoXdiDsAMk0rGRO2liNOQBUMwTB1EKANyayNp/UvoVxdSwyGeCJDhJZI9m+w3FAde8ddKv4JOnxLKY7iNkabCgoc7HB2I9+9Sc0voxB4m8d29rGi9IAldtQcyIQV40sN8Eb/wCKyNx4h6rdRyCXqMwiVANSjAfsfuMn3/3QPU+owang6drjg0+VtJnziD+bcDn2+lABnJ1O7FlBHsBn2FQlNtmov+n9f6vYXSGK9umij0s8UsgdTngH9uKr5JnkupJWVQ0jknPfJzQLRl49KqFYruw4+1PtUACiVZGDE5B27CpuWQUqNZ0ZFlQlm9WP5ilUvh25yjRooXSNyNqVVTYSo62RNIdStqyd1OP/ALWZ/BW7o7wuus5wsmdvkGr3r9yDK4kYqw4b296zU93EWkAeRmY7qAAO/wBfrQknYCUQ24lESsRMij1chvqKEunKtIhKMw7ooX/VRDU02skkYyCW3ouG3jnkV5JlVVBxtnPyay10wMJNKoBhc4496uY7gSRKshy6chiW2x8/z6VR3Wi2naKOQunOw70oJ2WRjvjsadxyQDTWHVHtepQTpMY0Rg2pD6l33x817p4c6yOu9ON2EkjXWQupcAjtj3GNs/FfPlgFkkUOAUTDOCraR29WPvXuXge4abpOo30dyNhhIQiocb4xz259qpBUgWaQYB3NP1AjAoWR2Xg0BP1uwtYZria7iIhHqVXDMTvsADztVObBZaMgBqMx4O+9Yyb+pXTY3CxWlxJnHLKuNtx3/wBUDef1NJREtOnBJyPUJX1BfpjGfvilzMehgAf205Rg5Kg/ArzKD+o97qBnsrdlA9ZRmXP0zVefH/W/x/ngxJaK3/BpBXGOCefvQ/ojHr5uH40DFRT31rbRmS5njiUYyXOOSAP3IH3ryTrXjXq/UYlijItIZPVqhBBce2TvjttiszLOWYlmZyuwJYk+wpH6r4E9S8Q/1Et7K5a36fbC8cYJk1+jJ7bb/wDyvPvFniy/67GiTmOKOPmJB/f3PvVPPMkcJIcEucZB/wB0DLbyyA+WE1yDJJyuPjNTc3IwyB4nnIBdmBzhge3+KmMjhnlmGUAIAzgnNQWUEiu7YZTgqcEHP1P27VLNIVKhBpUtvnfA+hpXRh0ayyzK0imNI/7ScnA9v1qR3GrSD+ZSR245x71DbSNLdNEgJB47H+cbVZKixyKAobSCutu38x2qcpUMgeH1ZaJgWZdKkHAx9vtXZ5iNAYYY9iu5+f1okGR5yEbHoB5wAP5mo7i+SKVUKvpXlmwxb7n3/Sli7YTWdGWO0so1Ay7DUSRzmlUXSp/PhR0VcBAN9t+9KuhGMr4mbMrE7HNZppEVGb16hwc5xWl8URkzMDznvWZQlJCGZsD2FVkBnRlvUnqGeRz3596sOnSQoWM5GkgDjIH6UyYyGEXCoyRpj1DH7Cg1lLZ9Xr+e9TayBQRfRQm61wyDy2HpA/MPr2oeJWRiHPPejBbLJCJGOWUYyDjvQEsrmQDWSo+aeF1Rmi0sLyWz8wxaGV0KMSMnH+q1ng7xpedLhuYYoY5BIdeHJwMZyNj32/SsPbuwlJBIIHb2o/p8aLJrj1c7qd8ijYDV9W8X9U6lYoLm50LnbQNIJGRnb+ZrNy3MscefNwrHjOD+lFSS3CQHylC5/uCjiq+3XzJpDLguDlVK7fpmgn1sAXbK0ql5XBLAaB3A9/2p6KfMYkOHYY0nj+dqDmwjqYzoPYKOKfbPIY3LEkhMAjbHP8+1B/piW4kKqUXGe++1PQ6LaRbglUkY6TzgVXWOGmy8w9IyqkHei5VDokBY+URkldt8/NCS4goOh06lA0vGqg7DnOMfT/1UUU6TTFjDlF9IB3APO9RSMVDFZFXCBQN8Afw/vUPT5CGkDSQsoH5VO/ap1phoImaOW0ZgfJ1Nuij2Pc85NMjjhK+YzRsmk+lXYfTfJya7cvlmSNVxp4Z8DP0qnlDpcaUkKjTlgNtgOMVoq0EsppQXBVWjCkDTiq+ZppGyqFgB2+DxvVhE2mw82QkgrhQeSP8AWwpslwsNrDo1AYGNK5zQTNQTBMohjeQelByExuaKt3eVQZFVYxsACMH5/wA1WdPneSdjI2Q/5I8Z/X61Y+ZIZ44yFTVkEY4wM4/zXP6p3QSWR4lLDUdWMc1BpiuJUQoGYkYy37ftQ19Mql0Qgu4/8eBVdDPJFNkhg2dyRnYVvPzb2E9F6WLaKLGEY43IzjPxSqs8P3Wu3HmDJCgbk0q7lF0ArPEdy6TNjRjP/gv/AFWV8x3kJ1Ab9lArSeJRmVvk1mmQ6dj34HNaRmFTBfLMZRS54ZRvjahBGFUYzn5FdVmGApwMfejbSCN1YyE4Bqd4mOJKoiCaQCw3oRoQXGnBGe1SXDgTERbhds1yLOTTrlgeyWCL1HH3xWh8K9Cu+rfiXiDHy1wSV4J4/agOkERtKmlSZFC5PbfmvWvBVqll0caWRmkbWSuPYYp0rAecX/TL2wt4xNHIoI3LLjPeqaVCV1BcEHdhXu13bQ3aBJ41cA7AiqO58JdOltpYo49DndW9jRwrgp5VbeWQcjddjk1IGGo7LsMEVsJ/AlyJC0U6HI75/wCqAvfB1/bBZlCyah6gudqm4sYy0iCJtSDAAqV0FxbFPy6WIJ9qvYvCvUZSE8n82+Tn3oI9HvUmNoYH1u2M6TvkUGmzAqorNpf1MUA2HPv/AJqG1HluwaPD5wDjt81Y3fTrqw0CaJl04Gqgmd1k1Y9Xz33pHaCMnzNCZCgYkFdxxQBspJP/ANR6QoyATn4o25lfyGwMZPA4piSlWQ5GMHI7UItowkkEcBjYgjG+2xPtTWEc1uoKpkbEE1yQrJnTgD2oO5jI3z27GgkYNsofIufM0K8YOVP/AI/SpZopTKojcktnThvv+lcs8Ii5bfOMUQY02YDSQcDH+qnOTysYAeR4H0TY4G+Ad/rTFaJpgWOVydlxk/tRd2A+tTksRsccGhLeBjIFKHB4K00JJ9Ma7oJtnRyI5h7+sf8AVKpOhwCOD15JI7ClXSpIBW+IINUhztvWXkgCksG39q3/AF6yJdzjf3rPSWKKVAQkZFTldmM6nJBXA9xRMc5hJVkytWi9M8rJAySeKjfpjn+3BzWSsxUldchYLgE8URDAckn7VZwdHllmRFXJY1dzeHbqC6WDyyW2Gw2NPUjFD02GZ7yKOD/k1Yx7/FeueHiR0mImIRMw9Sgd6ofD/hN7W+S4uFAMZ1L8t2rVsvlEIo2qsE/oCUSb05pAopiLkiuTxknanA0cafJ5qJpwTg8V3yD3pvkDuaIux4kXApDy2cMwGocEimLEA3O1O04H3rUY5eWUF3EUkRXU9iM1SXnhSxmRmjQKw24q8wewroU44oOCfQ5HmHiHoM9hdNHGpaNhqXb5rNXlvLDnWpUYyM/WvcngSX0yKCPkZqh8UeFU6haB7ZVSSMHtyOajPy/DJ2eRW5YS4J2xU0q6kPxirZOiXXnaEhYsO2MGnT9FuILgrJGRvgjFRcWOVCZ80YPzRqSK2GzvUjdOkiYNpPO4qRunsOARvmklGwkOvMgRhgkZFMMywOu2SN8CjB09m0E576hUy2KnSzY1A4BH7Ui89mLzockc9uGZDnHPvSovpNhi3UjYYxSrqS0YuupwxlmygqlkgiG+gUqVN9ANSCIg5QV1YIs/kFKlWMG2MUcdwrogDDODWvWGNlSRkBfSNz9KVKqR4BkoA05wM1GVBfcUqVOgE6quOKcyr7UqVAIx0XTxQzovtSpUQMZoX2p4Rc8UqVEUkRV9qk0LjgUqVYAgi+wp6qCpyKVKh9GiRNbQCVpPKTXj82N6GvbC1leN5IFZtWc+9KlSPg5nOrWluHDCJQScGq8QRHPoFKlUmY6sEWfyCpVtoQv/ABjmlSpF0xd9MiT8MPSOTSpUqoY//9k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8" name="AutoShape 4" descr="data:image/jpg;base64,/9j/4AAQSkZJRgABAQAAAQABAAD/2wBDAAkGBwgHBgkIBwgKCgkLDRYPDQwMDRsUFRAWIB0iIiAdHx8kKDQsJCYxJx8fLT0tMTU3Ojo6Iys/RD84QzQ5Ojf/2wBDAQoKCg0MDRoPDxo3JR8lNzc3Nzc3Nzc3Nzc3Nzc3Nzc3Nzc3Nzc3Nzc3Nzc3Nzc3Nzc3Nzc3Nzc3Nzc3Nzc3Nzf/wAARCACDAMYDASIAAhEBAxEB/8QAHAAAAQUBAQEAAAAAAAAAAAAABAACAwUGAQcI/8QANBAAAgEDAwIFAgUEAgMBAAAAAQIDAAQREiExBUEGEyJRYXGBFDKRofAHQrHBM9FS4fEj/8QAGAEAAwEBAAAAAAAAAAAAAAAAAQIDAAT/xAAfEQACAgMBAQEBAQAAAAAAAAAAAQIREiExA0FREzL/2gAMAwEAAhEDEQA/APZSO/apFQlcE4qNiFwOcU0ytvvVabOfJLo+VNA2aoSdq4SSck5NKmSEcreghD5keMb+9QqGY6APpTrfaUZBGaMxvSN4spFZIAYMhwwxTS1WJUEbjNCS27FiVAwTtvTRmn00oNcINdc1VLJbOoXTuTz8VAwIO+1UTT4Sdodrpa6ZgnipkgYjJIX61nSMm2cD1Ik4Ub1zyol/NIM08eRj8oPzSNodWh34lSOK55gbYGh5dA/4+PaoSx96MYIObDDIgyGOKaNMhwhzQRJJ96LtLaYHUcKK0oqK6aM3JjJEYDI3oWR2XO1Wy25AOXLCh5Yhg5XakspTKp5jULXB7UbJAmag/DKzgKN6YXYP5zngU5Gc980c9oqcYz7ULIrRtwB9K3QcJ4Se9KmwMd80q1GtF40Qcgjb6VG9uw3BB+1dgmWQao2DrnGVORmiDuKlbQ7jGXSvYYODsa6uzA+1FSReY2c4pC3GN2NPmqJfzd6HIqvhtIz224rrNppw9IqCdjn00i2yz0iZSSDn7U1plUkHtQxncZyKgaQsc5plD9Fc9BonBbG29Byfnb61EX+aLZVeJWHK06SiJK5A3fvRsMAMQ8wHJpkceBqTBoonApZyvgYRrbApoBEC6HIHOagMjHmrBnGMMBjvQ01sWbVEuxpoy/RZR+oGY1GakKkEg8imlSORVk0S2cjVncBeSeT2q31hEXcHaqpNmyNqIjkzhWNS9FZXzdBnmrjbY0BPdEEjfFEEA8gioJ4kI2FTSSKtsBkn1HI2pqTYb5qZbPzAWXgc1z8OYG1bcd6bQuzqS5b1CorgqQQDvT3QKvmo31UdhQpJZjTRWwSlSJ4BtSrsQpUWKgLwtcPDHK86GOADeaQkDPJG5xjJPFXfTer2vUpJEtZNfl4ycYB+led9Z6qLa2SxiY+ZKujPC5JBOfpj4/SjPBPU+j9Ptnlur6SO5VDqSR8JpyT6B33Hzv8AaoN0UPR41ZcknNOB3rBWf9TumS37W81vLHCCQs49Q5OMjkZGK0PTvF3QuoTpBbXyea7aERlKlj8ZpM0/oyLqXcYFcCHGTThKmT6uK48qhTg0+zUugNzKACBQusZxXbiQ6zmhtRzmrIi2EZycVY2aAxMDwaqVJYgD3qwSR4Y8Fhv3pZbQ0SwVQowBtSYUEb0aQBjNdF8pGMb1PFlMkOuBpPwe9OSYLCN8mhLu61cUKJDmqKNrZPKnosZUDEPn1d/mmShGXIBGKjh1OQc4p1xzRXaA+WQVNZgGbJHFQmp7ZljUnHrNNN6Fj3ZJPKA9RSMMgE1HPrY5INCszFtwRU0itlmGCx6V49/eg7ttXHApgmxHhjgCh5JeR7e1Cgtj0bS4Y8DtXJWt9DSlvKxuxb8oFQNJtWO8W+KI4Wk6XZqJZGHlyk5Gg78Y78H2rSngrB0toPEkk0zCJE8sZ0gb5wcZ+PpSrJdJl8pThzrxhthSqP8AST3YcUV/WnluJGSRiyA5B4z8VQ3E4J8s5DZwq68d/wDurrqsytcN5hAGcasVmL2WKVg66mKHGlj3/wB0krbCSTK8TlonyR6mUfzJNMtLmeWUvFK/mD8rA8H69v8A3QiXBkQA6205DEt/aea5bztFJkZKg8YyB8+2dqCjRj1Hw543v+k2y2kkX4/1rgyT5Zc/2r9v52r1X8Q7qCwKZH5TyK+ZbWV5LyPzJtJdx6ieNufr969hh8SWnh3pNjBd3kt/JKpk8wNk6CcrnPwR+lV8nX+hWbdkL9gT9KHkj8tsMuKC6N4p6Z1CVbe1uMyt+UOpGr6HvVxIDLjOKsp3wXHRyBQFBwP0qRo0x6hyaamF2wAOKVzIFIC7470L2NWjkkMATOmgJcZOkHFEmb4qMzKc5UH7UytCumCZPvT48596IWRSwBUAfSn+gjnvRchcTkTgNlhU0jahkDaotJxkZxXQrAH2raDsn1qUVSM7cV2ONFXW65J2yahQ4ORTb6+itrWS4uX0QQoXdiDsAMk0rGRO2liNOQBUMwTB1EKANyayNp/UvoVxdSwyGeCJDhJZI9m+w3FAde8ddKv4JOnxLKY7iNkabCgoc7HB2I9+9Sc0voxB4m8d29rGi9IAldtQcyIQV40sN8Eb/wCKyNx4h6rdRyCXqMwiVANSjAfsfuMn3/3QPU+owang6drjg0+VtJnziD+bcDn2+lABnJ1O7FlBHsBn2FQlNtmov+n9f6vYXSGK9umij0s8UsgdTngH9uKr5JnkupJWVQ0jknPfJzQLRl49KqFYruw4+1PtUACiVZGDE5B27CpuWQUqNZ0ZFlQlm9WP5ilUvh25yjRooXSNyNqVVTYSo62RNIdStqyd1OP/ALWZ/BW7o7wuus5wsmdvkGr3r9yDK4kYqw4b296zU93EWkAeRmY7qAAO/wBfrQknYCUQ24lESsRMij1chvqKEunKtIhKMw7ooX/VRDU02skkYyCW3ouG3jnkV5JlVVBxtnPyay10wMJNKoBhc4496uY7gSRKshy6chiW2x8/z6VR3Wi2naKOQunOw70oJ2WRjvjsadxyQDTWHVHtepQTpMY0Rg2pD6l33x817p4c6yOu9ON2EkjXWQupcAjtj3GNs/FfPlgFkkUOAUTDOCraR29WPvXuXge4abpOo30dyNhhIQiocb4xz259qpBUgWaQYB3NP1AjAoWR2Xg0BP1uwtYZria7iIhHqVXDMTvsADztVObBZaMgBqMx4O+9Yyb+pXTY3CxWlxJnHLKuNtx3/wBUDef1NJREtOnBJyPUJX1BfpjGfvilzMehgAf205Rg5Kg/ArzKD+o97qBnsrdlA9ZRmXP0zVefH/W/x/ngxJaK3/BpBXGOCefvQ/ojHr5uH40DFRT31rbRmS5njiUYyXOOSAP3IH3ryTrXjXq/UYlijItIZPVqhBBce2TvjttiszLOWYlmZyuwJYk+wpH6r4E9S8Q/1Et7K5a36fbC8cYJk1+jJ7bb/wDyvPvFniy/67GiTmOKOPmJB/f3PvVPPMkcJIcEucZB/wB0DLbyyA+WE1yDJJyuPjNTc3IwyB4nnIBdmBzhge3+KmMjhnlmGUAIAzgnNQWUEiu7YZTgqcEHP1P27VLNIVKhBpUtvnfA+hpXRh0ayyzK0imNI/7ScnA9v1qR3GrSD+ZSR245x71DbSNLdNEgJB47H+cbVZKixyKAobSCutu38x2qcpUMgeH1ZaJgWZdKkHAx9vtXZ5iNAYYY9iu5+f1okGR5yEbHoB5wAP5mo7i+SKVUKvpXlmwxb7n3/Sli7YTWdGWO0so1Ay7DUSRzmlUXSp/PhR0VcBAN9t+9KuhGMr4mbMrE7HNZppEVGb16hwc5xWl8URkzMDznvWZQlJCGZsD2FVkBnRlvUnqGeRz3596sOnSQoWM5GkgDjIH6UyYyGEXCoyRpj1DH7Cg1lLZ9Xr+e9TayBQRfRQm61wyDy2HpA/MPr2oeJWRiHPPejBbLJCJGOWUYyDjvQEsrmQDWSo+aeF1Rmi0sLyWz8wxaGV0KMSMnH+q1ng7xpedLhuYYoY5BIdeHJwMZyNj32/SsPbuwlJBIIHb2o/p8aLJrj1c7qd8ijYDV9W8X9U6lYoLm50LnbQNIJGRnb+ZrNy3MscefNwrHjOD+lFSS3CQHylC5/uCjiq+3XzJpDLguDlVK7fpmgn1sAXbK0ql5XBLAaB3A9/2p6KfMYkOHYY0nj+dqDmwjqYzoPYKOKfbPIY3LEkhMAjbHP8+1B/piW4kKqUXGe++1PQ6LaRbglUkY6TzgVXWOGmy8w9IyqkHei5VDokBY+URkldt8/NCS4goOh06lA0vGqg7DnOMfT/1UUU6TTFjDlF9IB3APO9RSMVDFZFXCBQN8Afw/vUPT5CGkDSQsoH5VO/ap1phoImaOW0ZgfJ1Nuij2Pc85NMjjhK+YzRsmk+lXYfTfJya7cvlmSNVxp4Z8DP0qnlDpcaUkKjTlgNtgOMVoq0EsppQXBVWjCkDTiq+ZppGyqFgB2+DxvVhE2mw82QkgrhQeSP8AWwpslwsNrDo1AYGNK5zQTNQTBMohjeQelByExuaKt3eVQZFVYxsACMH5/wA1WdPneSdjI2Q/5I8Z/X61Y+ZIZ44yFTVkEY4wM4/zXP6p3QSWR4lLDUdWMc1BpiuJUQoGYkYy37ftQ19Mql0Qgu4/8eBVdDPJFNkhg2dyRnYVvPzb2E9F6WLaKLGEY43IzjPxSqs8P3Wu3HmDJCgbk0q7lF0ArPEdy6TNjRjP/gv/AFWV8x3kJ1Ab9lArSeJRmVvk1mmQ6dj34HNaRmFTBfLMZRS54ZRvjahBGFUYzn5FdVmGApwMfejbSCN1YyE4Bqd4mOJKoiCaQCw3oRoQXGnBGe1SXDgTERbhds1yLOTTrlgeyWCL1HH3xWh8K9Cu+rfiXiDHy1wSV4J4/agOkERtKmlSZFC5PbfmvWvBVqll0caWRmkbWSuPYYp0rAecX/TL2wt4xNHIoI3LLjPeqaVCV1BcEHdhXu13bQ3aBJ41cA7AiqO58JdOltpYo49DndW9jRwrgp5VbeWQcjddjk1IGGo7LsMEVsJ/AlyJC0U6HI75/wCqAvfB1/bBZlCyah6gudqm4sYy0iCJtSDAAqV0FxbFPy6WIJ9qvYvCvUZSE8n82+Tn3oI9HvUmNoYH1u2M6TvkUGmzAqorNpf1MUA2HPv/AJqG1HluwaPD5wDjt81Y3fTrqw0CaJl04Gqgmd1k1Y9Xz33pHaCMnzNCZCgYkFdxxQBspJP/ANR6QoyATn4o25lfyGwMZPA4piSlWQ5GMHI7UItowkkEcBjYgjG+2xPtTWEc1uoKpkbEE1yQrJnTgD2oO5jI3z27GgkYNsofIufM0K8YOVP/AI/SpZopTKojcktnThvv+lcs8Ii5bfOMUQY02YDSQcDH+qnOTysYAeR4H0TY4G+Ad/rTFaJpgWOVydlxk/tRd2A+tTksRsccGhLeBjIFKHB4K00JJ9Ma7oJtnRyI5h7+sf8AVKpOhwCOD15JI7ClXSpIBW+IINUhztvWXkgCksG39q3/AF6yJdzjf3rPSWKKVAQkZFTldmM6nJBXA9xRMc5hJVkytWi9M8rJAySeKjfpjn+3BzWSsxUldchYLgE8URDAckn7VZwdHllmRFXJY1dzeHbqC6WDyyW2Gw2NPUjFD02GZ7yKOD/k1Yx7/FeueHiR0mImIRMw9Sgd6ofD/hN7W+S4uFAMZ1L8t2rVsvlEIo2qsE/oCUSb05pAopiLkiuTxknanA0cafJ5qJpwTg8V3yD3pvkDuaIux4kXApDy2cMwGocEimLEA3O1O04H3rUY5eWUF3EUkRXU9iM1SXnhSxmRmjQKw24q8wewroU44oOCfQ5HmHiHoM9hdNHGpaNhqXb5rNXlvLDnWpUYyM/WvcngSX0yKCPkZqh8UeFU6haB7ZVSSMHtyOajPy/DJ2eRW5YS4J2xU0q6kPxirZOiXXnaEhYsO2MGnT9FuILgrJGRvgjFRcWOVCZ80YPzRqSK2GzvUjdOkiYNpPO4qRunsOARvmklGwkOvMgRhgkZFMMywOu2SN8CjB09m0E576hUy2KnSzY1A4BH7Ui89mLzockc9uGZDnHPvSovpNhi3UjYYxSrqS0YuupwxlmygqlkgiG+gUqVN9ANSCIg5QV1YIs/kFKlWMG2MUcdwrogDDODWvWGNlSRkBfSNz9KVKqR4BkoA05wM1GVBfcUqVOgE6quOKcyr7UqVAIx0XTxQzovtSpUQMZoX2p4Rc8UqVEUkRV9qk0LjgUqVYAgi+wp6qCpyKVKh9GiRNbQCVpPKTXj82N6GvbC1leN5IFZtWc+9KlSPg5nOrWluHDCJQScGq8QRHPoFKlUmY6sEWfyCpVtoQv/ABjmlSpF0xd9MiT8MPSOTSpUqoY//9k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9" name="AutoShape 6" descr="data:image/jpg;base64,/9j/4AAQSkZJRgABAQAAAQABAAD/2wBDAAkGBwgHBgkIBwgKCgkLDRYPDQwMDRsUFRAWIB0iIiAdHx8kKDQsJCYxJx8fLT0tMTU3Ojo6Iys/RD84QzQ5Ojf/2wBDAQoKCg0MDRoPDxo3JR8lNzc3Nzc3Nzc3Nzc3Nzc3Nzc3Nzc3Nzc3Nzc3Nzc3Nzc3Nzc3Nzc3Nzc3Nzc3Nzc3Nzf/wAARCACDAMYDASIAAhEBAxEB/8QAHAAAAQUBAQEAAAAAAAAAAAAABAACAwUGAQcI/8QANBAAAgEDAwIFAgUEAgMBAAAAAQIDAAQREiExBUEGEyJRYXGBFDKRofAHQrHBM9FS4fEj/8QAGAEAAwEBAAAAAAAAAAAAAAAAAQIDAAT/xAAfEQACAgMBAQEBAQAAAAAAAAAAAQIREiExA0FREzL/2gAMAwEAAhEDEQA/APZSO/apFQlcE4qNiFwOcU0ytvvVabOfJLo+VNA2aoSdq4SSck5NKmSEcreghD5keMb+9QqGY6APpTrfaUZBGaMxvSN4spFZIAYMhwwxTS1WJUEbjNCS27FiVAwTtvTRmn00oNcINdc1VLJbOoXTuTz8VAwIO+1UTT4Sdodrpa6ZgnipkgYjJIX61nSMm2cD1Ik4Ub1zyol/NIM08eRj8oPzSNodWh34lSOK55gbYGh5dA/4+PaoSx96MYIObDDIgyGOKaNMhwhzQRJJ96LtLaYHUcKK0oqK6aM3JjJEYDI3oWR2XO1Wy25AOXLCh5Yhg5XakspTKp5jULXB7UbJAmag/DKzgKN6YXYP5zngU5Gc980c9oqcYz7ULIrRtwB9K3QcJ4Se9KmwMd80q1GtF40Qcgjb6VG9uw3BB+1dgmWQao2DrnGVORmiDuKlbQ7jGXSvYYODsa6uzA+1FSReY2c4pC3GN2NPmqJfzd6HIqvhtIz224rrNppw9IqCdjn00i2yz0iZSSDn7U1plUkHtQxncZyKgaQsc5plD9Fc9BonBbG29Byfnb61EX+aLZVeJWHK06SiJK5A3fvRsMAMQ8wHJpkceBqTBoonApZyvgYRrbApoBEC6HIHOagMjHmrBnGMMBjvQ01sWbVEuxpoy/RZR+oGY1GakKkEg8imlSORVk0S2cjVncBeSeT2q31hEXcHaqpNmyNqIjkzhWNS9FZXzdBnmrjbY0BPdEEjfFEEA8gioJ4kI2FTSSKtsBkn1HI2pqTYb5qZbPzAWXgc1z8OYG1bcd6bQuzqS5b1CorgqQQDvT3QKvmo31UdhQpJZjTRWwSlSJ4BtSrsQpUWKgLwtcPDHK86GOADeaQkDPJG5xjJPFXfTer2vUpJEtZNfl4ycYB+led9Z6qLa2SxiY+ZKujPC5JBOfpj4/SjPBPU+j9Ptnlur6SO5VDqSR8JpyT6B33Hzv8AaoN0UPR41ZcknNOB3rBWf9TumS37W81vLHCCQs49Q5OMjkZGK0PTvF3QuoTpBbXyea7aERlKlj8ZpM0/oyLqXcYFcCHGTThKmT6uK48qhTg0+zUugNzKACBQusZxXbiQ6zmhtRzmrIi2EZycVY2aAxMDwaqVJYgD3qwSR4Y8Fhv3pZbQ0SwVQowBtSYUEb0aQBjNdF8pGMb1PFlMkOuBpPwe9OSYLCN8mhLu61cUKJDmqKNrZPKnosZUDEPn1d/mmShGXIBGKjh1OQc4p1xzRXaA+WQVNZgGbJHFQmp7ZljUnHrNNN6Fj3ZJPKA9RSMMgE1HPrY5INCszFtwRU0itlmGCx6V49/eg7ttXHApgmxHhjgCh5JeR7e1Cgtj0bS4Y8DtXJWt9DSlvKxuxb8oFQNJtWO8W+KI4Wk6XZqJZGHlyk5Gg78Y78H2rSngrB0toPEkk0zCJE8sZ0gb5wcZ+PpSrJdJl8pThzrxhthSqP8AST3YcUV/WnluJGSRiyA5B4z8VQ3E4J8s5DZwq68d/wDurrqsytcN5hAGcasVmL2WKVg66mKHGlj3/wB0krbCSTK8TlonyR6mUfzJNMtLmeWUvFK/mD8rA8H69v8A3QiXBkQA6205DEt/aea5bztFJkZKg8YyB8+2dqCjRj1Hw543v+k2y2kkX4/1rgyT5Zc/2r9v52r1X8Q7qCwKZH5TyK+ZbWV5LyPzJtJdx6ieNufr969hh8SWnh3pNjBd3kt/JKpk8wNk6CcrnPwR+lV8nX+hWbdkL9gT9KHkj8tsMuKC6N4p6Z1CVbe1uMyt+UOpGr6HvVxIDLjOKsp3wXHRyBQFBwP0qRo0x6hyaamF2wAOKVzIFIC7470L2NWjkkMATOmgJcZOkHFEmb4qMzKc5UH7UytCumCZPvT48596IWRSwBUAfSn+gjnvRchcTkTgNlhU0jahkDaotJxkZxXQrAH2raDsn1qUVSM7cV2ONFXW65J2yahQ4ORTb6+itrWS4uX0QQoXdiDsAMk0rGRO2liNOQBUMwTB1EKANyayNp/UvoVxdSwyGeCJDhJZI9m+w3FAde8ddKv4JOnxLKY7iNkabCgoc7HB2I9+9Sc0voxB4m8d29rGi9IAldtQcyIQV40sN8Eb/wCKyNx4h6rdRyCXqMwiVANSjAfsfuMn3/3QPU+owang6drjg0+VtJnziD+bcDn2+lABnJ1O7FlBHsBn2FQlNtmov+n9f6vYXSGK9umij0s8UsgdTngH9uKr5JnkupJWVQ0jknPfJzQLRl49KqFYruw4+1PtUACiVZGDE5B27CpuWQUqNZ0ZFlQlm9WP5ilUvh25yjRooXSNyNqVVTYSo62RNIdStqyd1OP/ALWZ/BW7o7wuus5wsmdvkGr3r9yDK4kYqw4b296zU93EWkAeRmY7qAAO/wBfrQknYCUQ24lESsRMij1chvqKEunKtIhKMw7ooX/VRDU02skkYyCW3ouG3jnkV5JlVVBxtnPyay10wMJNKoBhc4496uY7gSRKshy6chiW2x8/z6VR3Wi2naKOQunOw70oJ2WRjvjsadxyQDTWHVHtepQTpMY0Rg2pD6l33x817p4c6yOu9ON2EkjXWQupcAjtj3GNs/FfPlgFkkUOAUTDOCraR29WPvXuXge4abpOo30dyNhhIQiocb4xz259qpBUgWaQYB3NP1AjAoWR2Xg0BP1uwtYZria7iIhHqVXDMTvsADztVObBZaMgBqMx4O+9Yyb+pXTY3CxWlxJnHLKuNtx3/wBUDef1NJREtOnBJyPUJX1BfpjGfvilzMehgAf205Rg5Kg/ArzKD+o97qBnsrdlA9ZRmXP0zVefH/W/x/ngxJaK3/BpBXGOCefvQ/ojHr5uH40DFRT31rbRmS5njiUYyXOOSAP3IH3ryTrXjXq/UYlijItIZPVqhBBce2TvjttiszLOWYlmZyuwJYk+wpH6r4E9S8Q/1Et7K5a36fbC8cYJk1+jJ7bb/wDyvPvFniy/67GiTmOKOPmJB/f3PvVPPMkcJIcEucZB/wB0DLbyyA+WE1yDJJyuPjNTc3IwyB4nnIBdmBzhge3+KmMjhnlmGUAIAzgnNQWUEiu7YZTgqcEHP1P27VLNIVKhBpUtvnfA+hpXRh0ayyzK0imNI/7ScnA9v1qR3GrSD+ZSR245x71DbSNLdNEgJB47H+cbVZKixyKAobSCutu38x2qcpUMgeH1ZaJgWZdKkHAx9vtXZ5iNAYYY9iu5+f1okGR5yEbHoB5wAP5mo7i+SKVUKvpXlmwxb7n3/Sli7YTWdGWO0so1Ay7DUSRzmlUXSp/PhR0VcBAN9t+9KuhGMr4mbMrE7HNZppEVGb16hwc5xWl8URkzMDznvWZQlJCGZsD2FVkBnRlvUnqGeRz3596sOnSQoWM5GkgDjIH6UyYyGEXCoyRpj1DH7Cg1lLZ9Xr+e9TayBQRfRQm61wyDy2HpA/MPr2oeJWRiHPPejBbLJCJGOWUYyDjvQEsrmQDWSo+aeF1Rmi0sLyWz8wxaGV0KMSMnH+q1ng7xpedLhuYYoY5BIdeHJwMZyNj32/SsPbuwlJBIIHb2o/p8aLJrj1c7qd8ijYDV9W8X9U6lYoLm50LnbQNIJGRnb+ZrNy3MscefNwrHjOD+lFSS3CQHylC5/uCjiq+3XzJpDLguDlVK7fpmgn1sAXbK0ql5XBLAaB3A9/2p6KfMYkOHYY0nj+dqDmwjqYzoPYKOKfbPIY3LEkhMAjbHP8+1B/piW4kKqUXGe++1PQ6LaRbglUkY6TzgVXWOGmy8w9IyqkHei5VDokBY+URkldt8/NCS4goOh06lA0vGqg7DnOMfT/1UUU6TTFjDlF9IB3APO9RSMVDFZFXCBQN8Afw/vUPT5CGkDSQsoH5VO/ap1phoImaOW0ZgfJ1Nuij2Pc85NMjjhK+YzRsmk+lXYfTfJya7cvlmSNVxp4Z8DP0qnlDpcaUkKjTlgNtgOMVoq0EsppQXBVWjCkDTiq+ZppGyqFgB2+DxvVhE2mw82QkgrhQeSP8AWwpslwsNrDo1AYGNK5zQTNQTBMohjeQelByExuaKt3eVQZFVYxsACMH5/wA1WdPneSdjI2Q/5I8Z/X61Y+ZIZ44yFTVkEY4wM4/zXP6p3QSWR4lLDUdWMc1BpiuJUQoGYkYy37ftQ19Mql0Qgu4/8eBVdDPJFNkhg2dyRnYVvPzb2E9F6WLaKLGEY43IzjPxSqs8P3Wu3HmDJCgbk0q7lF0ArPEdy6TNjRjP/gv/AFWV8x3kJ1Ab9lArSeJRmVvk1mmQ6dj34HNaRmFTBfLMZRS54ZRvjahBGFUYzn5FdVmGApwMfejbSCN1YyE4Bqd4mOJKoiCaQCw3oRoQXGnBGe1SXDgTERbhds1yLOTTrlgeyWCL1HH3xWh8K9Cu+rfiXiDHy1wSV4J4/agOkERtKmlSZFC5PbfmvWvBVqll0caWRmkbWSuPYYp0rAecX/TL2wt4xNHIoI3LLjPeqaVCV1BcEHdhXu13bQ3aBJ41cA7AiqO58JdOltpYo49DndW9jRwrgp5VbeWQcjddjk1IGGo7LsMEVsJ/AlyJC0U6HI75/wCqAvfB1/bBZlCyah6gudqm4sYy0iCJtSDAAqV0FxbFPy6WIJ9qvYvCvUZSE8n82+Tn3oI9HvUmNoYH1u2M6TvkUGmzAqorNpf1MUA2HPv/AJqG1HluwaPD5wDjt81Y3fTrqw0CaJl04Gqgmd1k1Y9Xz33pHaCMnzNCZCgYkFdxxQBspJP/ANR6QoyATn4o25lfyGwMZPA4piSlWQ5GMHI7UItowkkEcBjYgjG+2xPtTWEc1uoKpkbEE1yQrJnTgD2oO5jI3z27GgkYNsofIufM0K8YOVP/AI/SpZopTKojcktnThvv+lcs8Ii5bfOMUQY02YDSQcDH+qnOTysYAeR4H0TY4G+Ad/rTFaJpgWOVydlxk/tRd2A+tTksRsccGhLeBjIFKHB4K00JJ9Ma7oJtnRyI5h7+sf8AVKpOhwCOD15JI7ClXSpIBW+IINUhztvWXkgCksG39q3/AF6yJdzjf3rPSWKKVAQkZFTldmM6nJBXA9xRMc5hJVkytWi9M8rJAySeKjfpjn+3BzWSsxUldchYLgE8URDAckn7VZwdHllmRFXJY1dzeHbqC6WDyyW2Gw2NPUjFD02GZ7yKOD/k1Yx7/FeueHiR0mImIRMw9Sgd6ofD/hN7W+S4uFAMZ1L8t2rVsvlEIo2qsE/oCUSb05pAopiLkiuTxknanA0cafJ5qJpwTg8V3yD3pvkDuaIux4kXApDy2cMwGocEimLEA3O1O04H3rUY5eWUF3EUkRXU9iM1SXnhSxmRmjQKw24q8wewroU44oOCfQ5HmHiHoM9hdNHGpaNhqXb5rNXlvLDnWpUYyM/WvcngSX0yKCPkZqh8UeFU6haB7ZVSSMHtyOajPy/DJ2eRW5YS4J2xU0q6kPxirZOiXXnaEhYsO2MGnT9FuILgrJGRvgjFRcWOVCZ80YPzRqSK2GzvUjdOkiYNpPO4qRunsOARvmklGwkOvMgRhgkZFMMywOu2SN8CjB09m0E576hUy2KnSzY1A4BH7Ui89mLzockc9uGZDnHPvSovpNhi3UjYYxSrqS0YuupwxlmygqlkgiG+gUqVN9ANSCIg5QV1YIs/kFKlWMG2MUcdwrogDDODWvWGNlSRkBfSNz9KVKqR4BkoA05wM1GVBfcUqVOgE6quOKcyr7UqVAIx0XTxQzovtSpUQMZoX2p4Rc8UqVEUkRV9qk0LjgUqVYAgi+wp6qCpyKVKh9GiRNbQCVpPKTXj82N6GvbC1leN5IFZtWc+9KlSPg5nOrWluHDCJQScGq8QRHPoFKlUmY6sEWfyCpVtoQv/ABjmlSpF0xd9MiT8MPSOTSpUqoY//9k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0" name="AutoShape 8" descr="data:image/jpg;base64,/9j/4AAQSkZJRgABAQAAAQABAAD/2wBDAAkGBwgHBgkIBwgKCgkLDRYPDQwMDRsUFRAWIB0iIiAdHx8kKDQsJCYxJx8fLT0tMTU3Ojo6Iys/RD84QzQ5Ojf/2wBDAQoKCg0MDRoPDxo3JR8lNzc3Nzc3Nzc3Nzc3Nzc3Nzc3Nzc3Nzc3Nzc3Nzc3Nzc3Nzc3Nzc3Nzc3Nzc3Nzc3Nzf/wAARCACDAMYDASIAAhEBAxEB/8QAHAAAAQUBAQEAAAAAAAAAAAAABAACAwUGAQcI/8QANBAAAgEDAwIFAgUEAgMBAAAAAQIDAAQREiExBUEGEyJRYXGBFDKRofAHQrHBM9FS4fEj/8QAGAEAAwEBAAAAAAAAAAAAAAAAAQIDAAT/xAAfEQACAgMBAQEBAQAAAAAAAAAAAQIREiExA0FREzL/2gAMAwEAAhEDEQA/APZSO/apFQlcE4qNiFwOcU0ytvvVabOfJLo+VNA2aoSdq4SSck5NKmSEcreghD5keMb+9QqGY6APpTrfaUZBGaMxvSN4spFZIAYMhwwxTS1WJUEbjNCS27FiVAwTtvTRmn00oNcINdc1VLJbOoXTuTz8VAwIO+1UTT4Sdodrpa6ZgnipkgYjJIX61nSMm2cD1Ik4Ub1zyol/NIM08eRj8oPzSNodWh34lSOK55gbYGh5dA/4+PaoSx96MYIObDDIgyGOKaNMhwhzQRJJ96LtLaYHUcKK0oqK6aM3JjJEYDI3oWR2XO1Wy25AOXLCh5Yhg5XakspTKp5jULXB7UbJAmag/DKzgKN6YXYP5zngU5Gc980c9oqcYz7ULIrRtwB9K3QcJ4Se9KmwMd80q1GtF40Qcgjb6VG9uw3BB+1dgmWQao2DrnGVORmiDuKlbQ7jGXSvYYODsa6uzA+1FSReY2c4pC3GN2NPmqJfzd6HIqvhtIz224rrNppw9IqCdjn00i2yz0iZSSDn7U1plUkHtQxncZyKgaQsc5plD9Fc9BonBbG29Byfnb61EX+aLZVeJWHK06SiJK5A3fvRsMAMQ8wHJpkceBqTBoonApZyvgYRrbApoBEC6HIHOagMjHmrBnGMMBjvQ01sWbVEuxpoy/RZR+oGY1GakKkEg8imlSORVk0S2cjVncBeSeT2q31hEXcHaqpNmyNqIjkzhWNS9FZXzdBnmrjbY0BPdEEjfFEEA8gioJ4kI2FTSSKtsBkn1HI2pqTYb5qZbPzAWXgc1z8OYG1bcd6bQuzqS5b1CorgqQQDvT3QKvmo31UdhQpJZjTRWwSlSJ4BtSrsQpUWKgLwtcPDHK86GOADeaQkDPJG5xjJPFXfTer2vUpJEtZNfl4ycYB+led9Z6qLa2SxiY+ZKujPC5JBOfpj4/SjPBPU+j9Ptnlur6SO5VDqSR8JpyT6B33Hzv8AaoN0UPR41ZcknNOB3rBWf9TumS37W81vLHCCQs49Q5OMjkZGK0PTvF3QuoTpBbXyea7aERlKlj8ZpM0/oyLqXcYFcCHGTThKmT6uK48qhTg0+zUugNzKACBQusZxXbiQ6zmhtRzmrIi2EZycVY2aAxMDwaqVJYgD3qwSR4Y8Fhv3pZbQ0SwVQowBtSYUEb0aQBjNdF8pGMb1PFlMkOuBpPwe9OSYLCN8mhLu61cUKJDmqKNrZPKnosZUDEPn1d/mmShGXIBGKjh1OQc4p1xzRXaA+WQVNZgGbJHFQmp7ZljUnHrNNN6Fj3ZJPKA9RSMMgE1HPrY5INCszFtwRU0itlmGCx6V49/eg7ttXHApgmxHhjgCh5JeR7e1Cgtj0bS4Y8DtXJWt9DSlvKxuxb8oFQNJtWO8W+KI4Wk6XZqJZGHlyk5Gg78Y78H2rSngrB0toPEkk0zCJE8sZ0gb5wcZ+PpSrJdJl8pThzrxhthSqP8AST3YcUV/WnluJGSRiyA5B4z8VQ3E4J8s5DZwq68d/wDurrqsytcN5hAGcasVmL2WKVg66mKHGlj3/wB0krbCSTK8TlonyR6mUfzJNMtLmeWUvFK/mD8rA8H69v8A3QiXBkQA6205DEt/aea5bztFJkZKg8YyB8+2dqCjRj1Hw543v+k2y2kkX4/1rgyT5Zc/2r9v52r1X8Q7qCwKZH5TyK+ZbWV5LyPzJtJdx6ieNufr969hh8SWnh3pNjBd3kt/JKpk8wNk6CcrnPwR+lV8nX+hWbdkL9gT9KHkj8tsMuKC6N4p6Z1CVbe1uMyt+UOpGr6HvVxIDLjOKsp3wXHRyBQFBwP0qRo0x6hyaamF2wAOKVzIFIC7470L2NWjkkMATOmgJcZOkHFEmb4qMzKc5UH7UytCumCZPvT48596IWRSwBUAfSn+gjnvRchcTkTgNlhU0jahkDaotJxkZxXQrAH2raDsn1qUVSM7cV2ONFXW65J2yahQ4ORTb6+itrWS4uX0QQoXdiDsAMk0rGRO2liNOQBUMwTB1EKANyayNp/UvoVxdSwyGeCJDhJZI9m+w3FAde8ddKv4JOnxLKY7iNkabCgoc7HB2I9+9Sc0voxB4m8d29rGi9IAldtQcyIQV40sN8Eb/wCKyNx4h6rdRyCXqMwiVANSjAfsfuMn3/3QPU+owang6drjg0+VtJnziD+bcDn2+lABnJ1O7FlBHsBn2FQlNtmov+n9f6vYXSGK9umij0s8UsgdTngH9uKr5JnkupJWVQ0jknPfJzQLRl49KqFYruw4+1PtUACiVZGDE5B27CpuWQUqNZ0ZFlQlm9WP5ilUvh25yjRooXSNyNqVVTYSo62RNIdStqyd1OP/ALWZ/BW7o7wuus5wsmdvkGr3r9yDK4kYqw4b296zU93EWkAeRmY7qAAO/wBfrQknYCUQ24lESsRMij1chvqKEunKtIhKMw7ooX/VRDU02skkYyCW3ouG3jnkV5JlVVBxtnPyay10wMJNKoBhc4496uY7gSRKshy6chiW2x8/z6VR3Wi2naKOQunOw70oJ2WRjvjsadxyQDTWHVHtepQTpMY0Rg2pD6l33x817p4c6yOu9ON2EkjXWQupcAjtj3GNs/FfPlgFkkUOAUTDOCraR29WPvXuXge4abpOo30dyNhhIQiocb4xz259qpBUgWaQYB3NP1AjAoWR2Xg0BP1uwtYZria7iIhHqVXDMTvsADztVObBZaMgBqMx4O+9Yyb+pXTY3CxWlxJnHLKuNtx3/wBUDef1NJREtOnBJyPUJX1BfpjGfvilzMehgAf205Rg5Kg/ArzKD+o97qBnsrdlA9ZRmXP0zVefH/W/x/ngxJaK3/BpBXGOCefvQ/ojHr5uH40DFRT31rbRmS5njiUYyXOOSAP3IH3ryTrXjXq/UYlijItIZPVqhBBce2TvjttiszLOWYlmZyuwJYk+wpH6r4E9S8Q/1Et7K5a36fbC8cYJk1+jJ7bb/wDyvPvFniy/67GiTmOKOPmJB/f3PvVPPMkcJIcEucZB/wB0DLbyyA+WE1yDJJyuPjNTc3IwyB4nnIBdmBzhge3+KmMjhnlmGUAIAzgnNQWUEiu7YZTgqcEHP1P27VLNIVKhBpUtvnfA+hpXRh0ayyzK0imNI/7ScnA9v1qR3GrSD+ZSR245x71DbSNLdNEgJB47H+cbVZKixyKAobSCutu38x2qcpUMgeH1ZaJgWZdKkHAx9vtXZ5iNAYYY9iu5+f1okGR5yEbHoB5wAP5mo7i+SKVUKvpXlmwxb7n3/Sli7YTWdGWO0so1Ay7DUSRzmlUXSp/PhR0VcBAN9t+9KuhGMr4mbMrE7HNZppEVGb16hwc5xWl8URkzMDznvWZQlJCGZsD2FVkBnRlvUnqGeRz3596sOnSQoWM5GkgDjIH6UyYyGEXCoyRpj1DH7Cg1lLZ9Xr+e9TayBQRfRQm61wyDy2HpA/MPr2oeJWRiHPPejBbLJCJGOWUYyDjvQEsrmQDWSo+aeF1Rmi0sLyWz8wxaGV0KMSMnH+q1ng7xpedLhuYYoY5BIdeHJwMZyNj32/SsPbuwlJBIIHb2o/p8aLJrj1c7qd8ijYDV9W8X9U6lYoLm50LnbQNIJGRnb+ZrNy3MscefNwrHjOD+lFSS3CQHylC5/uCjiq+3XzJpDLguDlVK7fpmgn1sAXbK0ql5XBLAaB3A9/2p6KfMYkOHYY0nj+dqDmwjqYzoPYKOKfbPIY3LEkhMAjbHP8+1B/piW4kKqUXGe++1PQ6LaRbglUkY6TzgVXWOGmy8w9IyqkHei5VDokBY+URkldt8/NCS4goOh06lA0vGqg7DnOMfT/1UUU6TTFjDlF9IB3APO9RSMVDFZFXCBQN8Afw/vUPT5CGkDSQsoH5VO/ap1phoImaOW0ZgfJ1Nuij2Pc85NMjjhK+YzRsmk+lXYfTfJya7cvlmSNVxp4Z8DP0qnlDpcaUkKjTlgNtgOMVoq0EsppQXBVWjCkDTiq+ZppGyqFgB2+DxvVhE2mw82QkgrhQeSP8AWwpslwsNrDo1AYGNK5zQTNQTBMohjeQelByExuaKt3eVQZFVYxsACMH5/wA1WdPneSdjI2Q/5I8Z/X61Y+ZIZ44yFTVkEY4wM4/zXP6p3QSWR4lLDUdWMc1BpiuJUQoGYkYy37ftQ19Mql0Qgu4/8eBVdDPJFNkhg2dyRnYVvPzb2E9F6WLaKLGEY43IzjPxSqs8P3Wu3HmDJCgbk0q7lF0ArPEdy6TNjRjP/gv/AFWV8x3kJ1Ab9lArSeJRmVvk1mmQ6dj34HNaRmFTBfLMZRS54ZRvjahBGFUYzn5FdVmGApwMfejbSCN1YyE4Bqd4mOJKoiCaQCw3oRoQXGnBGe1SXDgTERbhds1yLOTTrlgeyWCL1HH3xWh8K9Cu+rfiXiDHy1wSV4J4/agOkERtKmlSZFC5PbfmvWvBVqll0caWRmkbWSuPYYp0rAecX/TL2wt4xNHIoI3LLjPeqaVCV1BcEHdhXu13bQ3aBJ41cA7AiqO58JdOltpYo49DndW9jRwrgp5VbeWQcjddjk1IGGo7LsMEVsJ/AlyJC0U6HI75/wCqAvfB1/bBZlCyah6gudqm4sYy0iCJtSDAAqV0FxbFPy6WIJ9qvYvCvUZSE8n82+Tn3oI9HvUmNoYH1u2M6TvkUGmzAqorNpf1MUA2HPv/AJqG1HluwaPD5wDjt81Y3fTrqw0CaJl04Gqgmd1k1Y9Xz33pHaCMnzNCZCgYkFdxxQBspJP/ANR6QoyATn4o25lfyGwMZPA4piSlWQ5GMHI7UItowkkEcBjYgjG+2xPtTWEc1uoKpkbEE1yQrJnTgD2oO5jI3z27GgkYNsofIufM0K8YOVP/AI/SpZopTKojcktnThvv+lcs8Ii5bfOMUQY02YDSQcDH+qnOTysYAeR4H0TY4G+Ad/rTFaJpgWOVydlxk/tRd2A+tTksRsccGhLeBjIFKHB4K00JJ9Ma7oJtnRyI5h7+sf8AVKpOhwCOD15JI7ClXSpIBW+IINUhztvWXkgCksG39q3/AF6yJdzjf3rPSWKKVAQkZFTldmM6nJBXA9xRMc5hJVkytWi9M8rJAySeKjfpjn+3BzWSsxUldchYLgE8URDAckn7VZwdHllmRFXJY1dzeHbqC6WDyyW2Gw2NPUjFD02GZ7yKOD/k1Yx7/FeueHiR0mImIRMw9Sgd6ofD/hN7W+S4uFAMZ1L8t2rVsvlEIo2qsE/oCUSb05pAopiLkiuTxknanA0cafJ5qJpwTg8V3yD3pvkDuaIux4kXApDy2cMwGocEimLEA3O1O04H3rUY5eWUF3EUkRXU9iM1SXnhSxmRmjQKw24q8wewroU44oOCfQ5HmHiHoM9hdNHGpaNhqXb5rNXlvLDnWpUYyM/WvcngSX0yKCPkZqh8UeFU6haB7ZVSSMHtyOajPy/DJ2eRW5YS4J2xU0q6kPxirZOiXXnaEhYsO2MGnT9FuILgrJGRvgjFRcWOVCZ80YPzRqSK2GzvUjdOkiYNpPO4qRunsOARvmklGwkOvMgRhgkZFMMywOu2SN8CjB09m0E576hUy2KnSzY1A4BH7Ui89mLzockc9uGZDnHPvSovpNhi3UjYYxSrqS0YuupwxlmygqlkgiG+gUqVN9ANSCIg5QV1YIs/kFKlWMG2MUcdwrogDDODWvWGNlSRkBfSNz9KVKqR4BkoA05wM1GVBfcUqVOgE6quOKcyr7UqVAIx0XTxQzovtSpUQMZoX2p4Rc8UqVEUkRV9qk0LjgUqVYAgi+wp6qCpyKVKh9GiRNbQCVpPKTXj82N6GvbC1leN5IFZtWc+9KlSPg5nOrWluHDCJQScGq8QRHPoFKlUmY6sEWfyCpVtoQv/ABjmlSpF0xd9MiT8MPSOTSpUqoY//9k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1" name="AutoShape 10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2" name="AutoShape 12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3" name="AutoShape 14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4" name="AutoShape 16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5" name="AutoShape 18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6" name="AutoShape 20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7" name="AutoShape 22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8" name="AutoShape 24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9" name="AutoShape 26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10" name="AutoShape 28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11" name="AutoShape 30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12" name="AutoShape 32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13" name="AutoShape 34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14" name="AutoShape 36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15" name="AutoShape 38" descr="data:image/jpg;base64,/9j/4AAQSkZJRgABAQAAAQABAAD/2wCEAAkGBhIQEBQQEBQSEBAPEA8QDxQSFBcQEhAPFBAVFBQQEhQXGyYeFxkjGRQUHy8gIycpLC0sFR4xNTAqNSYrLCkBCQoKDgwOGg8PFykcHBwpKSkqKSwpKSksKSwsKSkpKSksKSkpLCkpKSkpKSkpKSksKSksKSkpLCksLCkpKSkpKf/AABEIAMIBAwMBIgACEQEDEQH/xAAbAAACAwEBAQAAAAAAAAAAAAAAAwECBAUGB//EADkQAAEDAwEFBgQEBgIDAAAAAAEAAhEDEiExBBNBUWEFInGBkfAGobHRMlLB4RQWI0JichXxQ5Ki/8QAGgEBAQEBAQEBAAAAAAAAAAAAAAECAwQFBv/EACARAQEBAAICAgMBAAAAAAAAAAARAQISAyEEMRRBURP/2gAMAwEAAhEDEQA/AOxapDU21Fq+9XiLtUhqZapDUoXai1NtRalC7UWplqtalCbUWp1qLUoTai1OtRalQoNU2plqISoXai1NhEJVKtRamwgtSlKtRamwotSqTai1OtRalTSbUQmlqi1KpRai1NtRalCrUWptqiEoVaotTrVBalCbVFqdaotShVqEyEJQ6FNqZai1YoWGq1qvapDUoWGqYTLUWpUUtRamWqbUoUGqYTLUWpQu1FqbaptSoTai1OhFqUJtRanWotShNqLU21FqUKtRam2otShUKC1NsRalCrUWptqgtShUKLU21FqVSrUWptqi1UKtUFqdaoLVKpNqiE0tUWJQuEJlqEodaiFeFICxRSFICuGK5pEaghTtgVapAV4U2q0UtRamQgNSigaptTLUWoF2otTLUWJQu1EJlqLUopCITLUWpUKtRam2qC1KQu1FqZai1KKADxVqpB0EHii1Fqn7Uq1FqbCiFahVqi1NhEJVKtRamQhKFWosTCFCUUsRu1eVBKl0Ru0KEJ7WmQpQpAXOruBjyNFe8xn6qisFPS4AFKFKtZiIUhCkJ2IIUgIUp2IIRClFqdiKqYUwpV7EVhEK8KFOxFYRCtCCr2IrCgtVlMqdiFwiFeEJ2IXaptV1d1OBqPBOywgtRCkotV7JEQoLVYqJTsRWFBapKE7EUIVSEwqsJ2IpCFeEK9iIBVgvIbf8TFzgG9wm8Azq3rHH7KlL4yeIYA10DJMyQNTqvB+X47G69mELyf8ANL3VBAhknu8TjmVpq/Erg6RaG2QG5Lt5OCXco4K/leP+kelCW/a2BwYSLjwXlKPxBUZOQ7x/tJ4rN/yDnPuOsmc6+PDgue/L4z0v29ypleU/mGqGhrbARjvAkniOMLGz41qgODrC65wbjP8AqADBXTPk8NR7WpVDQXOMACSVn2HtNlYEtwQTg6kc/ovE1fiBz+69xJeAIOkfpkHCXs+2OD5aXTiMOEeBjTCxy+T79fSPfbNt7KhcGnLSQeBxxhaBUHPTJ4wOa+cVNrNGo6oCQagIGfwmBcPNYNn7VqFsSJMAHQ2kwbgcRC5/l7n3lHuqfxcx1awNO6hxNUnENbJdbE2/dZO2vipzKgbS7zQWZGQ+W3YcNBkehXn2PxpaC3IOAJGmMcuiQzbAXEDUNEkDMQYMDQLH5PLlkwen2H42BNlZlr74xhoaZNxnw4Lv7H2nSrTu3h9ph0cCvnNHaWV29/NsFp4t8Fs7G7SbsrqpIJeGgUxggknLp8oC6eP5G2ch9DuVG7Q0iQ5pAmSCIEazleS2z4zLmlrWhpcAJm6JGRERxXl6/aTmMDYIFxtEw252DHDMBdeXyMz6yj6nQ2tlQEsc14EZaZjxTAvnXZvbL2MG7eW3ZI/y0yfuupsnxXUpgCqLwSQC4w7wJGD4qcfk8d+/Q9hKm/hwXE2f4mD/APxvg6EZGnOAE49uN/KfVq9ObcuDpwoXLPb7fyO9QuVtnxuGutYzSZvnJnhAVsWvUqZXhdo+Nqjnd0imJggMuI04keKv/OFUgNDqcxBcWGTrnGOXos/6Yj20qCV5DZvjBwaGuteRq4y0nPIYVNo+MasgjdtbxwXTy1OFN8vHB7FC8Sfjh8/ipR3c28eUSnUfjd0tLhTLTJIaHTHiSp/txV68qq4TPi6k7QGZjUJbvjOkMFtQZj8J1mMYW858d/Y9Chcf+YW/kf8A/KFe2EeArVCX2ubDLTLiZMCMg8eOE+jX3cGWvEEFxGSOAJ0TbHVCWhsPDXVC6IbDQLjGNBlVp9n02tneXsfcLWtII70iZPdHivhZxuVrr+0bRVLTIPdd/c2JbiY6LSNs4F0tg4iPCeq2UexHFlzbRTIEEkmQQIgcdfkVydm2YvDyCDu3GRH9oyI4kRmY4K9db6nPrRAb3Q2SQTPCcobtbSbARoOhnhM65lP7P7Mq16jA0AmpN0w4BrTBcdMAnQLjbeWueGd9hF8BzQCQDGSDz8cFXeHo3jxzLXW3891xgtIOMmJ0PJcVuyVWVHAg2h7yTGQOGNRMlei7C7GZXrMc50BrgKgnvFkt73oY8jyT/i3YBTeRSBDNxTJdM/1LTeNZ1jTSQtZkysbnqvMUdqLXwe6Rkg4xk3Axkaeq6n8cPxEkCYEjWDkiOB181yNo7MeLhlpdl0i4uIOszIOdNMaDibLtLXGATcTaAcc4IBH0UzfbGN+0UHvIqYLGtkgn8QGuI5arnv2sufMkyBkagZ1HAcVTbtthwF4eDoZGBJEWDBmOKzGv3paMuALrTONcZ49Frc9kddu0AENuILwHEie7nInhgY8R1W1jgxjt0LHYcXZk5y5x4gAlcittJNKWYcMEzhoIEzPIQQtWybSBNR+CGS8YiYjIWNDmQe+3vXiXWnGucctTkSmljKoH4gASQeOmZnzSNr2xpqh9ItFwa5wwJJAxgeWU0UiHOJ7odSp5BBh/Hpwb6JuT2RWpRDGiDcJtdxiBgrG3aQXFjpc10Og8MiIAwYwZ6rp7LshhxmmWtggFwa6LeIJz5JbajeYEchJ8NFqb/EYtpDm95gc6LoaBOTHrxSv+Wc8tAa6ZMgiAeEeX6LoM3jybCQ2TGIP7Lo7F2MJDnSTMyea7ePx7yax3fh6gBs7TbDnzdMTM6eC0v2McvforUDa0AR81WptMcvQr6fHOuRC/4FvuPsoOwjgSoO2H/H5qp2tx/Kul0Qdijio/g/cI/iXdPVR/FHkEEfwh5pO0dktqCHhrgdZAKa6tPD5qL+isHKqfCOz/AJAPAu+6B8OUhgDTAycLqb1VL1nePHfvBzx2Kzr6lXPZrebvX9lrcfefuq3Kf58P4rGey283eo+yFsu8fVCf58f4PM7HUJp6ZIMiCDI06grb2TTfUEGhUOWl0NMFsiWAHgIPqq0WYDwQMDj+I8Q4iZles2P4npU2sDyyk5sBsuOYETIaSvheP36rrxZnV69Jjm0aFZlP8QDmFwE4gHkDJ81ydnp1qZzSAc17qrnYY5zXCHNt1cMtMeK7e3fHNaP6baLmmQS51QSegMLze39ubU9+9Y6k14kDu3MPHvTx5Lvvr9rvLL9tvZ1Pa6lEVaTGClTpNAtPfthxLPHvCR0Xktv2g3a3Frpqf44y1q1UtteaT296mRdILi0HXM6AHhPMwuZsjXhxc8PuORp0zr1OI4FefeWctv8AHHlrv9gdoU5ufTfWa0lph4pieAwF2ts+J2NYWUdnoU2vbD96XVC5vK64QPDK8pse17vDgWhzmtgZOf7oAEaDHTnK6XaZpsZ/WGIPDgRwEeKmctz6TOW/Tii6pUfUBNOm+HGCXBgnrkNjA8MrpUWEgEkOEmHXF2JJukjoIheaodomk4sa01KYmwOFpDZEHy4fuuzsu1EtaGYa13fD25BGrQZ6yrzuG4u/sdoqyIbAcW5dJAiDxxrhUq9jvfaGD+2bnOyNDAd5RHVb6jQ4y4gcO7+ItI/CDw/7SNl7PNM/03uLcQHcPks8eepTtn7BFg3jgXCDIxwxP5uKQey3d4SM3CZukO6kape2dpVKbiXQQQ2BwBE56aqo7XJEWiBkYVzjy+9azNaRsAIZP4qdsEcQJwR4mVraSGxrE5IzHDQrkVe0XNjAF0cNJKdRa6oTrhvzhdePDdXrv7aD3jgCA4DTxXbo9li1RsOxAUmzrMldNrl9HxeHrntndK2TYwGxC2UqcJTaqtvQvRErUHwodUSN6oNRVTDUHL5Jb3N5fJUuVXnqtCxt5FRa3qlElQXFAwsHVRZ1SzUPP5KN67iqLlh5o3Z6Km+UGogsWlVsKjeIFZBNrkKN4pQeUPaFsRDhGYz3eYxrjlwSqbztBLYMNi0gSATwJ10MrGKYAioA51TQiTHTHM9eJXR7MqtptIkEkw45GRwjWF+dk94V09lptpMtDi9x/HJlrTHAaKndOBAOAMSJ1mClPpSSeBg+qz13FmrTA1PVZ3jy3Vt+mmpTZgiXOHGNRwB98EmrSvEOiMHGoI5dP2WClUe9xFORrry4ws7u0ntP4s6fNbzx8syrnF1tk2DdxaXEn8xuk54Faaj3HDjOCMgEiVzOz69Sq6A7TK6/8GQCXP1I18Puu3D4vLnlTeM/bE/YWmTAe6SZgT6pZY1uoDSeOCVnr9ouvIBiG+pmf1XLdtBcYdrMaqcvD1XODrVduZTOM9MCD1SXdtmMfWVxqp7/AJpjh9FnpmN5wxvqV3VIug589FLWkGTwCp2Zs5cRykLr7ZsBBxxC7cfFu5cNmOc1t7hHRel7N2UBmdVy+zNgh8ngu+0gL2fH8U96xy2tDAAAOStcs+8UGovXGI07wKC5Zt4jeqDSH+KtvFk3qN4itW8UGosm9Vd6qNZqjgqGssxei9Bo3ineLNcovVGguVS9ILwovRYfvAje9VnuUF4Rpo3qFnuQg49PZmgm7OJMnjJTqWz02nDRMkmBqSFobsmfAS7iYnmpaAcDFudZ9V+fclGUwcTJxIOMlPYANTgiOfAgBJJaCXHn3vlBUtrAkAmZLh5RgqhlKkGkwA2ZPqR9guBt/Ybrrm5BOY8ea7jiZ8dOIHDIS33DrAjHNbzycpF77ji9i03MqEuwIjPqu/tdTuyPqs4Ze0ziQR/qU3aKJs58B/svd8byXjuN2+3l+0K1zydMEYWVp48VbawQ8jjKvSp4Xm57u664l9OYMfunVtkgg8CMe5VmUpXZ3AIaDwXbx+Pum6f2ZswYwdYK2VM/dJbUwjeL35xzMjmdSgJm9WW/3BRetI1b1Qayy3oc5FjRvkb5ZbuSkPUI171RvFm3nuUbxCNG994RvFm3nv2EbxXSNF6N4s2896Iv9yoRpvQXrLvIUipPVKQ/eKN4kOqeSgH3EK1Wi9G86/OVnLx7/dVc/l9UGje+KFm3nu79kKVYvs7nhpmMzIHAcM8VarUicQTrPHkPBIbWDc5OM+k6c0mttRPdzcRP2XwXE4VjMDRxMTqFFNzpE8cOHDjKRbGMxBJONZ+p/Vag7u66AOGcA9eiE0Va5AieP7wrmpkZ/tnPEyufWqniJIEzoP3XMrdpOba1pAESTOkkGFczdazhr0e8DAXHGJ6z4eao/tDeCBoPKSvPt2h1UhpBgFxdmZkAD0XTpd0RqPmvb8bx++2ukhW27JJnBHgMeHJZhsuYEDlMhdE1J1VGgeC9HLw5u1avRoADj1zqtF6RvEXrtmZnrEP3nsoNRZzUUXq1I0iop3izBykv8UpGg1Pfso3nh81nD1BelI0XoNTwWcPU3+PqlU/ee8INTqs5f7lAqe5Sq0bz3IRvFnvRelDy/wB4UX+8JF/uEb3qPT2UpGjee8/oEGoDy+R+qzg9Pp+olF/uZ+WEpD957hRvPfsJId7iP1UF/vVKRo3nuY/VQX+5P6lZzV9nRQH8o8oSkP3nuT91KRf1PzQlI0Um+ZOZd4HMeGfJaGNDcxpBbJkicxPosBrAAGOZnwBbHDgirtBiBjiOM9PkvhY5SNz60iQJ1BHHqY4Ju0Gi0f1HAExjnIETz8OuVy9m262103NPpFxB/Rc7tLaN67GWiYiYGgI/Vb4uvHP3pfbHaAcS1k2jGRH/AH+651KkSQeGh8FupbHz+60UqYavXw8G77bpuzUrBCfekXouXsz16xk+/qi9IvRcrSH3ouSblF3klIfvPFReOaTvPFAqeyEpD70XpFwRf1SkP3iL0i7wRd1CUh96L0i/3qi5KQ6/qFN/VILkB6Uh+86/JRd4JG89wg1OqUO3nVTvOeR76JG86g+OEGp0I+iUPnofLPzU7zr85WcHw8pH0U3+J8ifmlD59gR+qreeR9QPqEm8eHqovHMD1Sh+8/2/9gVBf1PoCk39QfVSHn2QlDJ6oSrujfVCUbNrqhskkWyBHCLo8eErEztCm94fcWgHEggO7ufNcvbtovg3HAIA5Tk/ZZgwnHBfJ6Vrr/XTrBtohznkZAjAyesK1B5iDjj5rJQokLUCvX4uE9qdKm9JlFy9NQ0lF6SXKblKG3qbkkORelDrgi8pN6Lkodei9JuRclDruigv6JUouKUNvUSlkqJShtym9JlEnmpQwvUh6XeVW5KH3n2UB6Vcou6JQ0v9wgP6ny/dLvRcfZShl/X1EInr9UufeFOep8D+itDN5/kR9EX+fgYS94ep6Kt88B6JQ2/r8v1RPQn0ISp5R9EZ9wlDLh+V3vyQqXHr6oSjlBbKQ0QheLxtGhWKEL2YmoCglCFdRWVdShQQgIQgkqAhCCVAQhAFUlCEFmqChCCQVBKEKaLICEJgiUIQmrgCuAhChqCFVyELSLuVeCEKCjghgQhTBRwyhCFof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36" y="5022354"/>
            <a:ext cx="2716090" cy="1805618"/>
          </a:xfrm>
          <a:prstGeom prst="rect">
            <a:avLst/>
          </a:prstGeom>
        </p:spPr>
      </p:pic>
      <p:sp>
        <p:nvSpPr>
          <p:cNvPr id="3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71137" y="6729586"/>
            <a:ext cx="1662113" cy="381000"/>
          </a:xfrm>
        </p:spPr>
        <p:txBody>
          <a:bodyPr/>
          <a:lstStyle/>
          <a:p>
            <a:pPr>
              <a:defRPr/>
            </a:pPr>
            <a:fld id="{488C83D3-1954-4A62-A731-927DB8EEEC3E}" type="slidenum">
              <a:rPr lang="ru-RU" i="1"/>
              <a:pPr>
                <a:defRPr/>
              </a:pPr>
              <a:t>21</a:t>
            </a:fld>
            <a:endParaRPr lang="ru-RU" i="1" dirty="0"/>
          </a:p>
        </p:txBody>
      </p:sp>
      <p:pic>
        <p:nvPicPr>
          <p:cNvPr id="4098" name="Picture 2" descr="D:\Рабочие документы\Туризм\Объекты\Жабны\DSC_72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184" y="536992"/>
            <a:ext cx="1808797" cy="138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53001C-B015-4251-8A2B-22CEA2E759E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34122"/>
            <a:ext cx="7122320" cy="424847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3850" y="19843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Социальная инфраструктура</a:t>
            </a: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108348" y="341832"/>
            <a:ext cx="6912768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52000" algn="just"/>
            <a:r>
              <a:rPr lang="ru-RU" sz="1100" b="1" dirty="0">
                <a:latin typeface="Garamond" pitchFamily="18" charset="0"/>
                <a:cs typeface="+mn-cs"/>
              </a:rPr>
              <a:t>В 14 км севернее п. Фирово находится древнее село Рождество — место массового паломничества верующих.</a:t>
            </a:r>
          </a:p>
          <a:p>
            <a:pPr indent="252000" algn="just"/>
            <a:r>
              <a:rPr lang="ru-RU" sz="1100" b="1" dirty="0">
                <a:latin typeface="Garamond" pitchFamily="18" charset="0"/>
                <a:cs typeface="+mn-cs"/>
              </a:rPr>
              <a:t>Есть на Земле такие места, которые учёные, занимаю­щиеся </a:t>
            </a:r>
            <a:r>
              <a:rPr lang="ru-RU" sz="1100" b="1" dirty="0" err="1">
                <a:latin typeface="Garamond" pitchFamily="18" charset="0"/>
                <a:cs typeface="+mn-cs"/>
              </a:rPr>
              <a:t>геомантией</a:t>
            </a:r>
            <a:r>
              <a:rPr lang="ru-RU" sz="1100" b="1" dirty="0">
                <a:latin typeface="Garamond" pitchFamily="18" charset="0"/>
                <a:cs typeface="+mn-cs"/>
              </a:rPr>
              <a:t>, называют «местами силы». Там как-то по-особому дышится, приходят в порядок мысли, улучша­ется самочувствие, и люди получают мощный заряд здоро­вья на долгое время. В таких местах обычно бьют ключи с целебной водой, строятся культовые сооружения, случают­ся малопонятные явления. Такое удивительно место есть и на </a:t>
            </a:r>
            <a:r>
              <a:rPr lang="ru-RU" sz="1100" b="1" dirty="0" smtClean="0">
                <a:latin typeface="Garamond" pitchFamily="18" charset="0"/>
                <a:cs typeface="+mn-cs"/>
              </a:rPr>
              <a:t>Фировской </a:t>
            </a:r>
            <a:r>
              <a:rPr lang="ru-RU" sz="1100" b="1" dirty="0">
                <a:latin typeface="Garamond" pitchFamily="18" charset="0"/>
                <a:cs typeface="+mn-cs"/>
              </a:rPr>
              <a:t>земле, и оно имеет особую, чарующую притягательность.</a:t>
            </a:r>
          </a:p>
          <a:p>
            <a:pPr indent="252000" algn="just"/>
            <a:r>
              <a:rPr lang="ru-RU" sz="1100" b="1" dirty="0">
                <a:latin typeface="Garamond" pitchFamily="18" charset="0"/>
                <a:cs typeface="+mn-cs"/>
              </a:rPr>
              <a:t>Примерно тысячу лет назад на берегах реки Граничной, около места её впадения в </a:t>
            </a:r>
            <a:r>
              <a:rPr lang="ru-RU" sz="1100" b="1" dirty="0" err="1">
                <a:latin typeface="Garamond" pitchFamily="18" charset="0"/>
                <a:cs typeface="+mn-cs"/>
              </a:rPr>
              <a:t>Шлину</a:t>
            </a:r>
            <a:r>
              <a:rPr lang="ru-RU" sz="1100" b="1" dirty="0">
                <a:latin typeface="Garamond" pitchFamily="18" charset="0"/>
                <a:cs typeface="+mn-cs"/>
              </a:rPr>
              <a:t>, возникло поселение рыбаков, которое прозвали Холуи. Как сообщает словарь </a:t>
            </a:r>
            <a:r>
              <a:rPr lang="ru-RU" sz="1100" b="1" dirty="0" err="1">
                <a:latin typeface="Garamond" pitchFamily="18" charset="0"/>
                <a:cs typeface="+mn-cs"/>
              </a:rPr>
              <a:t>В.И</a:t>
            </a:r>
            <a:r>
              <a:rPr lang="ru-RU" sz="1100" b="1" dirty="0">
                <a:latin typeface="Garamond" pitchFamily="18" charset="0"/>
                <a:cs typeface="+mn-cs"/>
              </a:rPr>
              <a:t>. Даля, слово "холуи" раньше употреблялось в значении "плетень рыболовный, яз..."</a:t>
            </a:r>
          </a:p>
          <a:p>
            <a:pPr indent="252000" algn="just"/>
            <a:r>
              <a:rPr lang="ru-RU" sz="1100" b="1" dirty="0">
                <a:latin typeface="Garamond" pitchFamily="18" charset="0"/>
                <a:cs typeface="+mn-cs"/>
              </a:rPr>
              <a:t>Впервые селение упомянуто в новгородской писцовой книге около 1495 года. Во времена опричнины Ивана Грозного многие местности, в том числе и селение Холуи, пришли в запустение.</a:t>
            </a:r>
          </a:p>
          <a:p>
            <a:pPr indent="252000" algn="just"/>
            <a:r>
              <a:rPr lang="ru-RU" sz="1100" b="1" dirty="0">
                <a:latin typeface="Garamond" pitchFamily="18" charset="0"/>
                <a:cs typeface="+mn-cs"/>
              </a:rPr>
              <a:t>В допетровские времена Холуи развивались благодаря умелому и активному занятия населения сначала рыболов­ством и охотой, затем — земледелием и промыслами, из которых самым развитым был известковый, а позднее — лесоторговый. Славилось село и ремёслами, особенно кузнечным и гончарным.</a:t>
            </a: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330202" y="6640513"/>
            <a:ext cx="1662113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defRPr/>
            </a:pPr>
            <a:fld id="{488C83D3-1954-4A62-A731-927DB8EEEC3E}" type="slidenum">
              <a:rPr lang="ru-RU" i="1" smtClean="0">
                <a:solidFill>
                  <a:schemeClr val="bg1"/>
                </a:solidFill>
              </a:rPr>
              <a:pPr algn="l">
                <a:defRPr/>
              </a:pPr>
              <a:t>22</a:t>
            </a:fld>
            <a:endParaRPr lang="ru-RU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5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3D7F0-136A-41F4-8D06-ADBAD34FF125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17938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Инвестиции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850" y="341832"/>
            <a:ext cx="3240088" cy="364715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88000" algn="just"/>
            <a:r>
              <a:rPr lang="ru-RU" sz="1100" b="1" dirty="0">
                <a:latin typeface="Garamond" pitchFamily="18" charset="0"/>
              </a:rPr>
              <a:t>Во времена Екатерины </a:t>
            </a:r>
            <a:r>
              <a:rPr lang="ru-RU" sz="1100" b="1" dirty="0" err="1">
                <a:latin typeface="Garamond" pitchFamily="18" charset="0"/>
              </a:rPr>
              <a:t>II</a:t>
            </a:r>
            <a:r>
              <a:rPr lang="ru-RU" sz="1100" b="1" dirty="0">
                <a:latin typeface="Garamond" pitchFamily="18" charset="0"/>
              </a:rPr>
              <a:t>, во время проведения Гене­рального межевания земель России, село Холуи в доку­ментах по разделу земель было названо, как и часовня Рождества Богородицы над </a:t>
            </a:r>
            <a:r>
              <a:rPr lang="ru-RU" sz="1100" b="1" dirty="0" smtClean="0">
                <a:latin typeface="Garamond" pitchFamily="18" charset="0"/>
              </a:rPr>
              <a:t>источником (который </a:t>
            </a:r>
            <a:r>
              <a:rPr lang="ru-RU" sz="1100" b="1" dirty="0">
                <a:latin typeface="Garamond" pitchFamily="18" charset="0"/>
              </a:rPr>
              <a:t>забил в том месте, где пристала к берегу приплывшая против течения, икона Рождества Божьей </a:t>
            </a:r>
            <a:r>
              <a:rPr lang="ru-RU" sz="1100" b="1" dirty="0" smtClean="0">
                <a:latin typeface="Garamond" pitchFamily="18" charset="0"/>
              </a:rPr>
              <a:t>Матери). </a:t>
            </a:r>
            <a:r>
              <a:rPr lang="ru-RU" sz="1100" b="1" dirty="0">
                <a:latin typeface="Garamond" pitchFamily="18" charset="0"/>
              </a:rPr>
              <a:t>Так и записали: «Холуи — Рождество </a:t>
            </a:r>
            <a:r>
              <a:rPr lang="ru-RU" sz="1100" b="1" dirty="0" err="1">
                <a:latin typeface="Garamond" pitchFamily="18" charset="0"/>
              </a:rPr>
              <a:t>тож</a:t>
            </a:r>
            <a:r>
              <a:rPr lang="ru-RU" sz="1100" b="1" dirty="0">
                <a:latin typeface="Garamond" pitchFamily="18" charset="0"/>
              </a:rPr>
              <a:t>». Было это в 1780 году. С тех пор на всех картах Холуи начали обозначаться как Рождество. По преданию, на источнике бывала и сама императрица. Проезжая по мосту через реку Граничную, любуясь живописными местами, она повелела остановиться у деревянной часовенки, что была устроена над источником. Красота этих мест и часовня с изображением Богородицы на фронтоне запомнилась государыне. Здесь с участием императрицы был отслужен молебен.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5" y="3654202"/>
            <a:ext cx="3168873" cy="2378518"/>
          </a:xfrm>
          <a:prstGeom prst="rect">
            <a:avLst/>
          </a:prstGeom>
        </p:spPr>
      </p:pic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324371" y="6030468"/>
            <a:ext cx="324008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100" b="1" dirty="0" smtClean="0">
                <a:latin typeface="Garamond" pitchFamily="18" charset="0"/>
              </a:rPr>
              <a:t>Посетив </a:t>
            </a:r>
            <a:r>
              <a:rPr lang="ru-RU" sz="1100" b="1" dirty="0">
                <a:latin typeface="Garamond" pitchFamily="18" charset="0"/>
              </a:rPr>
              <a:t>село, Екатерина </a:t>
            </a:r>
            <a:r>
              <a:rPr lang="ru-RU" sz="1100" b="1" dirty="0" err="1">
                <a:latin typeface="Garamond" pitchFamily="18" charset="0"/>
              </a:rPr>
              <a:t>II</a:t>
            </a:r>
            <a:r>
              <a:rPr lang="ru-RU" sz="1100" b="1" dirty="0">
                <a:latin typeface="Garamond" pitchFamily="18" charset="0"/>
              </a:rPr>
              <a:t> благословила его жителей на сооружение нового каменного храма взамен двух стоявших тут обветшавших деревянных церквей Бориса и Глеба и Рождества Христова, а также часовни над источником. </a:t>
            </a:r>
            <a:endParaRPr lang="ru-RU" sz="1100" b="1" dirty="0">
              <a:latin typeface="Calibri" pitchFamily="34" charset="0"/>
            </a:endParaRPr>
          </a:p>
        </p:txBody>
      </p:sp>
      <p:sp>
        <p:nvSpPr>
          <p:cNvPr id="9" name="Прямоугольник 10"/>
          <p:cNvSpPr>
            <a:spLocks noChangeArrowheads="1"/>
          </p:cNvSpPr>
          <p:nvPr/>
        </p:nvSpPr>
        <p:spPr bwMode="auto">
          <a:xfrm>
            <a:off x="3740870" y="2715485"/>
            <a:ext cx="3240088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100" b="1" dirty="0" smtClean="0">
                <a:latin typeface="Garamond" pitchFamily="18" charset="0"/>
              </a:rPr>
              <a:t>Строительство </a:t>
            </a:r>
            <a:r>
              <a:rPr lang="ru-RU" sz="1100" b="1" dirty="0">
                <a:latin typeface="Garamond" pitchFamily="18" charset="0"/>
              </a:rPr>
              <a:t>церкви Рождества Богородицы началось уже после смерти государыни, и было закончено к 1820 году. А в 1840 году была возведена кирпичная часовня над чудотворным источником, со временем она была утеряна.</a:t>
            </a:r>
            <a:endParaRPr lang="ru-RU" sz="1100" b="1" dirty="0">
              <a:latin typeface="Calibri" pitchFamily="34" charset="0"/>
            </a:endParaRPr>
          </a:p>
        </p:txBody>
      </p:sp>
      <p:pic>
        <p:nvPicPr>
          <p:cNvPr id="10" name="Picture 6" descr="Тверская область. Фировский район. Рождество. Церковь Рождества Пресвятой Богородицы. Роспись. Фотография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7756" y="3712367"/>
            <a:ext cx="3165475" cy="226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660280" y="6120608"/>
            <a:ext cx="32829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Роспись паруса Богородице-Рождественской церкви в селе Рождество (евангелисты Матфей и Лука)</a:t>
            </a:r>
          </a:p>
        </p:txBody>
      </p:sp>
      <p:pic>
        <p:nvPicPr>
          <p:cNvPr id="5122" name="Picture 2" descr="D:\Рабочие документы\Туризм\Объекты\С. Рождество\DSC_76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870" y="425847"/>
            <a:ext cx="2958313" cy="196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42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63937" y="424062"/>
            <a:ext cx="3240088" cy="364715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88000" algn="just"/>
            <a:r>
              <a:rPr lang="ru-RU" sz="1100" b="1" dirty="0">
                <a:latin typeface="Garamond" pitchFamily="18" charset="0"/>
              </a:rPr>
              <a:t>В с. </a:t>
            </a:r>
            <a:r>
              <a:rPr lang="ru-RU" sz="1100" b="1" dirty="0" err="1">
                <a:latin typeface="Garamond" pitchFamily="18" charset="0"/>
              </a:rPr>
              <a:t>Пухтина</a:t>
            </a:r>
            <a:r>
              <a:rPr lang="ru-RU" sz="1100" b="1" dirty="0">
                <a:latin typeface="Garamond" pitchFamily="18" charset="0"/>
              </a:rPr>
              <a:t> Гора в 1886 году была построена  Казанская деревянная церковь построена.  В приходе было  семь деревень, 276 дворов, 868 мужчин и 859 женщин, из них 865 карел.  Деревянная одноглавая церковь с трехъярусной колокольней </a:t>
            </a:r>
            <a:r>
              <a:rPr lang="ru-RU" sz="1100" b="1">
                <a:latin typeface="Garamond" pitchFamily="18" charset="0"/>
              </a:rPr>
              <a:t>на </a:t>
            </a:r>
            <a:r>
              <a:rPr lang="ru-RU" sz="1100" b="1" smtClean="0">
                <a:latin typeface="Garamond" pitchFamily="18" charset="0"/>
              </a:rPr>
              <a:t>кирпичном </a:t>
            </a:r>
            <a:r>
              <a:rPr lang="ru-RU" sz="1100" b="1" dirty="0">
                <a:latin typeface="Garamond" pitchFamily="18" charset="0"/>
              </a:rPr>
              <a:t>цоколе стояла в центре села на небольшом холме. Стены церкви снаружи были обшиты тесом. Постройка представляет собой редкий для </a:t>
            </a:r>
            <a:r>
              <a:rPr lang="ru-RU" sz="1100" b="1" dirty="0" err="1">
                <a:latin typeface="Garamond" pitchFamily="18" charset="0"/>
              </a:rPr>
              <a:t>Tверской</a:t>
            </a:r>
            <a:r>
              <a:rPr lang="ru-RU" sz="1100" b="1" dirty="0">
                <a:latin typeface="Garamond" pitchFamily="18" charset="0"/>
              </a:rPr>
              <a:t> области образец деревянного храма второй половины </a:t>
            </a:r>
            <a:r>
              <a:rPr lang="ru-RU" sz="1100" b="1" dirty="0" err="1">
                <a:latin typeface="Garamond" pitchFamily="18" charset="0"/>
              </a:rPr>
              <a:t>XIX</a:t>
            </a:r>
            <a:r>
              <a:rPr lang="ru-RU" sz="1100" b="1" dirty="0">
                <a:latin typeface="Garamond" pitchFamily="18" charset="0"/>
              </a:rPr>
              <a:t> века в форме позднего классицизма.   В августе 2005 года церковь сгорела</a:t>
            </a:r>
          </a:p>
          <a:p>
            <a:pPr indent="288000" algn="just"/>
            <a:r>
              <a:rPr lang="ru-RU" sz="1100" b="1" dirty="0">
                <a:latin typeface="Garamond" pitchFamily="18" charset="0"/>
              </a:rPr>
              <a:t>Недалеко от церкви располагалась часовня.  Летом 2008 года часовня была восстановлена. Это место является уникальным, здесь находится родник, который вытекает из-под горы. Вытекает из камней, хотя местность вокруг – песчаная</a:t>
            </a: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indent="357188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850" y="19843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Социальная инфраструктура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310" y="3873190"/>
            <a:ext cx="3467715" cy="25793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45" y="3873192"/>
            <a:ext cx="3041467" cy="25793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81" y="427040"/>
            <a:ext cx="3040963" cy="3078975"/>
          </a:xfrm>
          <a:prstGeom prst="rect">
            <a:avLst/>
          </a:prstGeom>
        </p:spPr>
      </p:pic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30202" y="6640513"/>
            <a:ext cx="1662113" cy="381000"/>
          </a:xfrm>
        </p:spPr>
        <p:txBody>
          <a:bodyPr/>
          <a:lstStyle/>
          <a:p>
            <a:pPr algn="l">
              <a:defRPr/>
            </a:pPr>
            <a:fld id="{488C83D3-1954-4A62-A731-927DB8EEEC3E}" type="slidenum">
              <a:rPr lang="ru-RU" i="1"/>
              <a:pPr algn="l">
                <a:defRPr/>
              </a:pPr>
              <a:t>24</a:t>
            </a:fld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35376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17938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Инвестиции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5137152" y="6640513"/>
            <a:ext cx="1662113" cy="381000"/>
          </a:xfrm>
        </p:spPr>
        <p:txBody>
          <a:bodyPr/>
          <a:lstStyle/>
          <a:p>
            <a:pPr>
              <a:defRPr/>
            </a:pPr>
            <a:fld id="{FA8CE5D4-BDEF-485E-AF58-CC70F6C0CBD1}" type="slidenum">
              <a:rPr lang="ru-RU" i="1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25</a:t>
            </a:fld>
            <a:endParaRPr lang="ru-RU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940" name="AutoShape 6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1" name="AutoShape 8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2" name="AutoShape 10" descr="http://t3.gstatic.com/images?q=tbn:ANd9GcSBGMxdG6z3x1XLhw86oiVYrMgLh5ghNmN0YZOxT01A_wgchyAC7g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850" y="550240"/>
            <a:ext cx="324008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tabLst>
                <a:tab pos="4640263" algn="l"/>
              </a:tabLst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Храм Параскевы Пятницы. С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2015 года ведутся восстановительные работы в Храме.</a:t>
            </a:r>
          </a:p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Приход села Домкино (в последующем деревня) до революции входил в состав Валдайского уезда Новгородской губернии. Село находилось в 1,5 км. к северо-востоку от деревни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Фролево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, на проселке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Фролево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-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Королево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. На месте села сохранилось кладбище и церковь.</a:t>
            </a:r>
          </a:p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Приход существует издавна; когда и кем основан, неизвестно. Из грамоты, данной Митрополитом Великого Новгорода Димитрием в 1763 году 4 Марта, причту и прихожанам, на построение новой деревянной церкви, во имя Рождества Пресвятой Богородицы с приделом Великомученицы Параскевы, на место обветшавшей тоже деревянной (признаки фундамента этой церкви заметны были еще в 1865 году), видно, что погост носил название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Деревской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пятины, Жихаревой половины,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Жабенского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погоста, выставки Домкина. </a:t>
            </a:r>
          </a:p>
        </p:txBody>
      </p:sp>
      <p:pic>
        <p:nvPicPr>
          <p:cNvPr id="1026" name="Picture 2" descr="D:\Рабочие документы\Туризм\Объекты\Домкино\DSC_7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99" y="4590306"/>
            <a:ext cx="240051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чие документы\Туризм\Объекты\Домкино\DSC_72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384570"/>
            <a:ext cx="3760812" cy="265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чие документы\Туризм\Объекты\Домкино\DSC_72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797" y="485923"/>
            <a:ext cx="2441864" cy="367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17938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Инвестиции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5137152" y="6640513"/>
            <a:ext cx="1662113" cy="381000"/>
          </a:xfrm>
        </p:spPr>
        <p:txBody>
          <a:bodyPr/>
          <a:lstStyle/>
          <a:p>
            <a:pPr>
              <a:defRPr/>
            </a:pPr>
            <a:fld id="{FA8CE5D4-BDEF-485E-AF58-CC70F6C0CBD1}" type="slidenum">
              <a:rPr lang="ru-RU" i="1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26</a:t>
            </a:fld>
            <a:endParaRPr lang="ru-RU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940" name="AutoShape 6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1" name="AutoShape 8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2" name="AutoShape 10" descr="http://t3.gstatic.com/images?q=tbn:ANd9GcSBGMxdG6z3x1XLhw86oiVYrMgLh5ghNmN0YZOxT01A_wgchyAC7g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56282" y="540142"/>
            <a:ext cx="6641132" cy="297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tabLst>
                <a:tab pos="4640263" algn="l"/>
              </a:tabLst>
            </a:pP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Христорожденственская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церковь в деревне Трестино — типичный пример постройки позднего классицизма. Разрешение на ее строительство было дано в 1820 году, а освящена она была в 1847 году. Возводилось здание явно «по плану и фасаду», составленному архитектором, и оно имеет много общих черт с «высочайше опробованными образцовыми проектами», рекомендованными для строительства церквей в селах. О том, что в основу этого здания положен проект, составленный архитектором, достаточно ясно видно по тому, как исполнен венчающий храм восьмерик — граненый снаружи, он сделан внутри круглым. Этот прием неизвестен мастерам-каменщикам, строившим в селах прежде, к тому же оформление фасадов храма пилястровым портиком, увенчанным фронтоном, декор трапезной, воспроизводящий форму тройного, «венецианского», окна и даже такая мелочь, как постановка вокруг завершающего храм барабана круглой металлической ограды, — все это дело рук архитектора академического толка, хорошо знакомого с классическими формами. Само же техническое исполнение проекта и его деталей несколько грубовато. Некоторые части декора, простодушно-наивные, как, например, капители пилястр у колокольни, а также обработка карнизов, выдают руку неискушенных в столичных тонкостях умельцев, старательно исполнявших составленный проект.</a:t>
            </a:r>
          </a:p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Несколько лет назад по инициативе работавшей организатором сельскохозяйственного процветающего производства Екатерины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Макаровны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Зуевой начато восстановление церкви.</a:t>
            </a:r>
          </a:p>
        </p:txBody>
      </p:sp>
      <p:pic>
        <p:nvPicPr>
          <p:cNvPr id="2050" name="Picture 2" descr="D:\Рабочие документы\Туризм\Объекты\Трестино\DSC_76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95" y="3510186"/>
            <a:ext cx="6408711" cy="33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69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17938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Инвестиции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5137152" y="6640513"/>
            <a:ext cx="1662113" cy="381000"/>
          </a:xfrm>
        </p:spPr>
        <p:txBody>
          <a:bodyPr/>
          <a:lstStyle/>
          <a:p>
            <a:pPr>
              <a:defRPr/>
            </a:pPr>
            <a:fld id="{FA8CE5D4-BDEF-485E-AF58-CC70F6C0CBD1}" type="slidenum">
              <a:rPr lang="ru-RU" i="1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27</a:t>
            </a:fld>
            <a:endParaRPr lang="ru-RU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940" name="AutoShape 6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1" name="AutoShape 8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2" name="AutoShape 10" descr="http://t3.gstatic.com/images?q=tbn:ANd9GcSBGMxdG6z3x1XLhw86oiVYrMgLh5ghNmN0YZOxT01A_wgchyAC7g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002581" y="557858"/>
            <a:ext cx="3100635" cy="50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Часовня Георгия Победоносца расположена в устье небольшой речки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Сонка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- притока реки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Цна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, вытекающей из живописного озера Сонино, на территории села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Сонка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в Фировском районе. </a:t>
            </a:r>
          </a:p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Каменная часовня Георгия Победоносца возведена в 1900 году в честь исторических событий, происходивших в этих местах в XVI веке. Именно в деревне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Сонка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русские воины остановили польско-литовских интервентов и предотвратили их дальнейшее вторжение на Русь. Об этом же свидетельствуют оборонительные сооружения - рвы, насыпи, останки защитных стен, находящиеся в окрестностях села. Само название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Сонка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означает, что это место массового захоронения погибших воинов. Еще в XIX веке был обнаружен древний арсенал - хранилище камней для стрельбы из метательных орудий. </a:t>
            </a:r>
          </a:p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Каменная часовня Георгия Победоносца выстроена в стиле эклектики, представляет собой восьмигранный объем, завершенный высоким восьмигранным шатром и главкой. Здание украшено пилястрами и треугольными фронтонами. С приходом советской власти она была закрыта, помещения разграблены. </a:t>
            </a:r>
          </a:p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 настоящее время часовня Георгия Победоносца в селе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Сонка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не действует.</a:t>
            </a:r>
          </a:p>
        </p:txBody>
      </p:sp>
      <p:pic>
        <p:nvPicPr>
          <p:cNvPr id="3074" name="Picture 2" descr="D:\Рабочие документы\Туризм\Объекты\д. Сонка\часовня в д. Сон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784572"/>
            <a:ext cx="3070265" cy="454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24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3" descr="http://valdaypark.ru/files/photos/orehovna.jpg"/>
          <p:cNvPicPr>
            <a:picLocks noChangeAspect="1" noChangeArrowheads="1"/>
          </p:cNvPicPr>
          <p:nvPr/>
        </p:nvPicPr>
        <p:blipFill>
          <a:blip r:embed="rId2"/>
          <a:srcRect t="3096"/>
          <a:stretch>
            <a:fillRect/>
          </a:stretch>
        </p:blipFill>
        <p:spPr bwMode="auto">
          <a:xfrm>
            <a:off x="2" y="4225925"/>
            <a:ext cx="7129463" cy="293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850" y="179388"/>
            <a:ext cx="64801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Характеристика Фировского района / Инвестиции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5137152" y="6640513"/>
            <a:ext cx="1662113" cy="381000"/>
          </a:xfrm>
        </p:spPr>
        <p:txBody>
          <a:bodyPr/>
          <a:lstStyle/>
          <a:p>
            <a:pPr>
              <a:defRPr/>
            </a:pPr>
            <a:fld id="{FA8CE5D4-BDEF-485E-AF58-CC70F6C0CBD1}" type="slidenum">
              <a:rPr lang="ru-RU" i="1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28</a:t>
            </a:fld>
            <a:endParaRPr lang="ru-RU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940" name="AutoShape 6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1" name="AutoShape 8" descr="data:image/jpg;base64,/9j/4AAQSkZJRgABAQAAAQABAAD/2wCEAAkGBhQSERQUEhQWFRUVGBcaGBgYGBgWGBgcGBkXFRoXGhkYGyYeGBsjHBgXHy8gIycpLC0sGB4xNTAqNScrLCkBCQoKDgwOGg8PGjQlHyQqLCwsLCwvLCwsLCwsLCwsLCwqLCwsLCwsLCwsLCwsLCksLCwsLCwsLCwsLCwsLCwsLP/AABEIALQBFAMBIgACEQEDEQH/xAAcAAACAwEBAQEAAAAAAAAAAAADBAIFBgABBwj/xABDEAABAgQEAwYDBgMHBAIDAAABAhEAAyExBBJBUQUiYQYTMnGBkUKhsRQjUsHR8AczYhUkQ5Ky4fEWU3KiY7NEgpP/xAAZAQADAQEBAAAAAAAAAAAAAAABAgMABAX/xAAxEQACAgEDAgIJBAIDAAAAAAAAAQIRAxIhMUFRE/AEIlJhgZGhseEyQnHRFIIjYqL/2gAMAwEAAhEDEQA/AL9CGjwwaYlqQMiPcs84ERHkTIjxoFgIER4Ym0eNGMQaIkQQiIkQQEDESImRHhjAIGIGCEREiNYAZiBghERIg2YGRETBCIgRGsxAxExMxAwDEDETEymIkQbMQMRMTIiJjWY9z0A2hpWMAATLcMXBJqfOE2jhCNJjJ0bnhudIGYBiKEPXz2gyOM92TmsPnFDN4kpclIBLp0cB3DNDiMWlSUMglYFkur3bWOFx7napdi2PaVKzyg/SHxmIeKbDS0pU5QpJOhB+Txd4fFBmZojKlwOveKCecwEOoUDR4UnIyqfzjpanLiA9wjwwoOsHSQm0ARDCZDwgwKdi4GmSpV6QaZhYBOxGQVggPTg+sdCZ4lHQdwbHuJwAnIKkqTme59LnZoXHZdZDhSFPsTb2ijRiTv59YueCY7IaqI6aesdTlOK2ZFKMnuNK7LFQ+GWQwo6gRvdwYqcZwOZLbwqBLcpdjo40eNhJ4ilVjaM9xTFFMwlNKwkM073GljiUUyUUkgggihBuOhgeWNTwvFyJgCVS05xUk6q/P1i2GAkuJgQkEEEKFLeUVfpFcomsN9T5+Ux4RGm7YzEiUZgSCQ1QKvZyRoAeukZiSvMkGtdw0Vx5NasnOGl0eFMRIgpERaK2ToERESIKRECI1gBEREiCkRFowAREQIgxEQKYwARECfmUGNAiuhzJenlr5wwUwqzYicnZEknzKAT/AKgIVvdDJbNkyIg0GyxEphhQShEWhhMgl2DsCfQUMWHBuEmaoZkkyw5ccr6Nm28oRzSVjKLboqJcoqISkEk2ADk+QhyVwDEKZpEytfC31tG94PwCVK5kJZTMS5J+cP4iblciOaXpW9RR0x9HXVmT4B2QJz/aAwIYAGo36RcYTs2mU+WYvNpZgP8AxZjSLLDYkK1EF7wKtHNLLJvcvGEUtgYw9BV9yaP6QJciGJk2Ep+NaEQwSbh9XiKQA0IzMeTEU4kiDTAXMowWZjGEVKeJNAZ/EQYFBsan8TVpFdiJ61XLRBWKgEzFwyQrIKlKePYCcfHkMAqzNYweVi4Vmym1eA5mi92R4LxGMpeBzMW8VScT1iapwMKNY2nE5S4i54bxFxzLIS4BF/2Iy4X1hvDFWkFpUCLNXMkJmS5grkY8w2YnXo8GxPZiSEOkzE0u+f61+cY3jHaf7Nh5qZj5ZiVywkByStCkuKigBc10i97M9u0Y3DNLQsKlpSiYCxD5RUEEuks++4iLcovZlfVktxbiOAMpTOFA1BHpChEPKx6Ur50JWmzGjDcEWIi0xvZ4LdWHbLRg992JtHUsqVKRB4+xmyIgRGrldkkhDzVkL6NlHSorCkzsqrmyLzEBwMpBPS9OhgrPDuB4pGdIiBENTMKoO6VBruDTz2gJTFtRFoC0RaDFMeCWY1goXnTAhJUoslN/JwPzjG4Licn7ecs7MkzCkKq0wqCkoIH4X0sHGwjV8ekqMhYS2Y5LtbOl3fpHyeRwuZLOFmlmnLBRrVEwILg9W94482RrIkuiv6nbhxJ4m31bXyX5PrpTA5sxKWzZmJblSVKOpypFy35Q3NTU+Z+sZrtulScOJiCQpKgKWIU5L+WV3846sktMW0cmOOqSRd9nO0MrvJiFgg5lGW4LFJJUEvbOAWPRPpGmkcclgtbyDJ9P2I+QdisPMXiSZub7tBUBYZuQV9JgLdRG2K+fK9cuZtWzFLts8c8IqcbZfJJ45Ujd4bjRV4LQ0uUVpd4wMjEqQXSoiNnwPHibKqapoXpVvmIlkx6N0PDJq2Flyykv8/OGsNiiBHTCFEgG0REo/wDEI3ZQnOxsIzMXFgnCJVcxyuDyz8RhbQSt+2hoAvFvFjieFoHlCZwiRu0FMAHvHgEyaYLMmJsk/N4EtDAnKVMHYQVuACcSYtMJwxM0UU/1HRoq8OoTXISEgNc1jT4LDCWl0gV11MaWxo7lers2l/EY9iwXOrHsLuNSKxaMx8CT5I/QRKbwwFL/AGYAC6mUPr+kaOZxFKQyWT5Cnyivm8bUxCkhQN6tFdd8Inp95Sy8PJF5ST6/JouEjDKSMkuWlWxSPkYVX2iFU5QElrgFt9KiBpxUuY7JIXflszfh00eC0pdKAtiONDf4I/y/pFcvEtTugPQj84swVJLVHvE5+PVLTnUGSN0u70Arck0jONG1WZPj+LT9mmiaEhBSoc1RmykobV8wDR52Pxf91lDDlKUhOVTBgF0zv1epMT7e9okqwCk92j7xSBVICkqKiWH4VBKVl9AB+IRRdhe1kvDZ5E5LSULUXSOYBSjmWTdbDL1b/wAYRvawo3UrszMmcxmpA/8AEv6aRoOGoMiWEFQLGmkQws1JSFSVlSCHGa3pGZ7TccVKZfKGIYOzu9QTTQxKc6W/A6SXBpMZxpJJRqA522irmcaWHZR2vptGMk8VVMXLCBnzTU1dqv10JerswOkag8KnEsAn/MI2OSaMzyXj5j2cGjEUNf1hlPCFrfJLYkmpPLpZ48wsmZKotLjZ40PC8WC7qFBrFnkcd0LpT5KZXZGZlJCkqVSgoOtVQ7wbswQM0xRD/Ak6dVfpFj9rvUHYgwTDY+rKMI802qCscU7Mr/E/GSsHw8nuy0ybLTyZcwNVuSqvwM/WPzuMcp5OZSiiSXSPw8wWpn3I1j7r/HSeDw5LH/Hl/wCmbHwwJHcrIRV0gqZRYnvDl2GYBP8Al84hbuztxpOFPufT8b2iy4hCAlJE3wl2LKKSCRocpt+sZrt72oOdeFQkAIPOTQlQcMCFeHKRo9TFZ2s4x3k9kkhAloCan4paMzbJUQzfrEeLSGw0hgGCspL8wzoRNKNmBLjZzHRPNKq7s58Po8W77C3Ae1kzDzc6udCqLBqWJQ5TUczISA9KCNsnEyjxB+8IJQOUkNnUhJyO21Wdnj59jcKEzygEFOYJehoW1s9YTK1JcAlgS1S1DQsKRoZdOzNkwqbuPVH2spiUuaU2N4y/ZHjeJnTVS8QUkJlBbsAokmWxJFyy6xqCmO2M1JWefKLg6LfhONyglRIFA7Ej1NtYusNLMwhiWNqEO1YoMPxcolZEj3rfbSCSu0MwEEsSLG3vHPODdtItGaSps0OOxCJElU2YrKlAJrctoBqYykz+IWGUOVa8wDlBQygcuZrsTpQmKDt/x9U1cp6d2LOGLmtxRVACKuAD0jD4eWymmBwZiVCvKWBodQetbG0cMpSUmi1p8G9X2yM7EyCiZllMvPnOUEEsSQSLcrF9SdCIpu0fb2amcruCkICuVKgDmZgXBDkFibi8V6cMQgKU+Ug5VqAIKgaVLKOoJDUb1z3EEJVV8pG9jSwIcDo4iCySbpjKJop3H5vez1SJhSiYUrYEbhzmPk3vD/ZD+Is6SqXInBKpCe8QZnximaXWpVlymgvmbQRi5cvKEgrdJD0Yhn1e/wAVW9LQWfwzPKlqQqWEAlz3qAQSUuSCAoAOA7XGweHxqSe7C47H13HY8rU9XFjW14hJ4jNBcLPqae0e9kOz2TBSRMYkpzUKrKOYMSkMGNmpuYc7T8Tl4TBqSkALWpkuxagzqAI2YeZj0XmhGN0c3hybuyOD7aylA51CWQohlA8wHxDofyjo+Wz5uYvUdDeOjyn6W+xaveffcZLSFeHNuEkhXs/5QtOw0pdEZkq1Bf8AShieJlWJJ80kN5VhNaUg1M31ysfMiPSSFYqcAjMylKA3GUt8rRYSkSpACpasxqC4DsfkbOImeJpfwJPoP0rAZmKQT/KR6Bo3rM2yLDDSTNJKSQzeIb+UZ3tpxkqWMHJWozqAtpmAzUNDykM+sSxX8RsPI5SC4JokUNNyWuwhXsohJM/iE8h2WrxZihAdWtRQMH/IRxzyeI9MRlRjf4gTAibKwqC6cMjnO82aAVE7skIHvGXxX8xb2Jr6gF/evvDWMxapsxc2YOaapS1V1UczeQDD0hbFnnPkn/SI9OEElRFu3Z9V7D9qUz8sjL3OQBAHfBRJSm+VYCl0y8qc1CSSLRlO3Mwmat1ulB2ZPkwtQX9aRWdmuMKkzMyZvc0yrVkQssA6Q5GZIIdNCIlxycmYsJTMBQsA5lOBTNQAAkbWvZ4870lNNRKpoV4HxBeVQQE0UFioZKTQjM+YakgfpH0PA9oO7XIw04GStcpJSFKGYZiVJCn1KSl9iWj5HwXiUuXi5cxSwUoUpVKVALXSQKm+VrPFlxfiMyfiVTlqzArEwpJKgBm5eUXSHKuWhfaDBUH+T7Hi8ItKmUVA9QD+ceS8OWcg5bZmLbXiq4d2hTOkqnkLKZajmobBVOpOu1WehjKye181WJziYUpUwUhiqWQTmCcotQMDSqXMVllUGkLVn0qVKlnMErqlgWRYqBIdz0JgspSlCgSpI1Btb/aPm6u00wjEJCyUqIJNmvQegFPPeKrgfambhZqVutSHZScx8JBdOUPVJZTtpHJ/mJy0j6aLv+NUrLKwoSVZVqmkhwUukIAcakZlVb4jvGX4SmWnBrd+aUslk0CnWRV6lwioFAkWjS/xBQrGS8MZKkzUZlsUnMAFiXldvCTtehpSKJfZ+ZKlHOgB5RQFK5fhmE5XDhRzJoat5GBmlvyeng0xxJsyOCxE2ZMSlJUSd1KIDVckvSkXUopH3ZkIWCtSs6lEubEgJZqGg6esNzCJaTkHNlZ2YBL5mEZ9PECmb4ht0bYU0+sR/wAieVtx4PM26IsMUqQFlKpCXqQoEgWeqbH5CKfGmUSohKgS/hUnLsOXLT0MFTix3kwLd8pDnQlntTQQlhcJMPImWVKUxpsPyi+O1+p9B4J6jd9hOK4UYyYvEzRKkqkoQk5iGWBJBdnLHIrmNI+gY+dgxLVMlzDMSLZFpWk25cwFySPIGPgs3hs1KSFSVA0qzt7RqOzGMKMKuXlI58xcEWFCHpV60sIs8+iN2bLiXY3vC8cidLVcTUKZTeBi5DPqz66WrDOTqI+e8A7RGTijNQAsFOUg1A1BKLEggiu8b+XhZs6SiapQK1pBQkSggFcxJUiXQgBzy7w0fTFCKUuSS9Gc3sYLj5T36wFFRU5cOHAJJTShahDUIB2hPFA5FAOAtgb2BpQVJq7XrCODxUyfiJippKlgPdgAKBISAzByB5w3xQsgUPM4BGjO/v8AlHn5G/FXn3lFCtgvEuJkgBIZfdhyAxJtzAVQSzMWDnaM/O4rMY1q9aUszNb9tBVcVJbJzLbKpVQ9AlOUBjQampJMKLw00L7pYWlf4Vukh62VbSOvw480ZIu+HcFRMCCUnMt1AB6jmUXGoZJ29Yv+B8JmTJZRKCqFISQAhJIKld2ZgdVWLFTgNcUimwKCmWlGVPeIBDvUKWod21K5qmh1VTWLfh5mpSjJmASQQTah0pXdyCKm8JKai92UrbY1PA+1ExE2XKnMhKQUKSDmAUXclRH4qDZiHL1rf4gYwrxAS4yoSGALjmZRuAyt4zPEONqlTOdAfIVWZ9gWah+bQsniKZgTzpJWk0chWYCqbMHdgfOJZJOWPbq/oLp3IqVWuZ/RvRzaOiPEp5K+V2YWZvRxs0dElBg1Is1dqOKEN32Kb/8Ab65Y8ldruKINFzy34pSVj/2RD+G7QpI56OaVr7RbYeahYdKnHnv6x7cckJcHM1KPJn19uOKPeZ5fZ0N/9cWGG7XY2ZLX3ylABQZpSZSqj+lAKhp0pBcbj2DSuY7klv8AeFcGqcspSpJmr/oStRIcmoTY/KkcefLDIvDi/iikYS5oqJE5a8SEqOiiElRIJSMwSpX4HqdWDRbqxq5UicAcwnAS15lBJ5ZmZZWQKJzS1trlJGjl5fYnEpmd+ZTZUqaUS0yYVApYJBKhd3O0AxXBsXMlqQMDNCiXyg5ic5XmqQyGK1GvQaRLDcElwdUIJ423XzX9mWVOmZyFKeYwUUFu6Z/CAKpUPFnB38zPFKJKVJIBI8RIUwDuUhhnU1XLUKaAu1hi+A4pK1TfsqiWKTkmpWBoQAlNSLEgkA+0Uk/FkBH3ZdKVJKSWKfgY0qcoB9bR2RcktiUlFkpDqDhykpdJUecMahX4gC1f6h1h7h6wtRStDhCEqCmLuryNQaFhrFXg8UQye7IASoAlRN2LW1IFYWxXCpq1ZghgQNXsG84OmTW64FelCuHllJdSQdCCQK7F/pDUkZyQSAlqDMKWDDzPtEsPwbE0CUOygp6UNhU+sEm9mpylBKBn1e1av6frHNOaT0t0xlZc8NxiEEy+9mN+AAkEgH4UctNnMPPLDEIU6ipQr4lWJZI2I/YjPSOAYlDMUgpL5cwBoXf5dbxZr4Lie97xiMvhDh0vcJJozP1qY4MkU3akHfsXswBMtRKWBNXBGnW9Yy+JkrClKQKAkE0IDAX2v6xZYzBzykgKOrOovoNqf7QpL4Cpf81EskWU63U73KLEUvuIjigo3K+fPcNOXQD/ANWTMimU80gJC3AIAckgBnNva0WfDOLTFyhmpMo5IHOCX1N2ce0Ly+zEvMkhKs16LJFOhQXjk8PyzVFlrJYurKrLT8RS4D6ghofJLFJVH+TK2w/GVPLeWtIcUqDV2yvYRmJsmZlIVlagotB8NKsS0XM5HepShwhaTzBiQlj5a01N/OC/9PpUsnMC45qBFs1tgaaw2JxxLSzKFukZUS2f1GnrYxpsHjcstISuTYAg5gdQ7AttDZ4HJyJSZaQzVDu1y5Bqf94Hg+ASEqzsbkgEukOaJpf1h8maGRDrG0wacbiL9wDYulfyq7xNGImKAdE5BIpQF9OV1AGLQFA0FPwhQsG1oPSBqxTFknKaVyo6DXy+fSOZyj2X1/Jn6uzExhl/ElTt4ikPTrdukMd3NUlKUzJoSNAtaB1YO3WPTjAVABINWdqDXp5U1MPSpqmchvf3t8oGpjRkuBWRwMS8xQgjM2YlWYkCEEcOClHvJaLlnNSHerG0Xpn09tNTXTWIpnJJLgEg3YvbWtICk7bvcNRuxJMqUCD3aXsCLjoGFINLTKzErlpJJclUsKJ81FyTDJUkjlyuXZyofOA5y3wuTrtuN4OqXcf1RnDYaSKiWlxsGPobt6iDKwGGIolvJS0t7KhJUxYFcppTV/OvyhVWLKi5BPyp+UDXIXUW2E4Xg5mYTRLBCyJbMTkplJKgXU+a3SITexaEMqUhzVlEZtXoCw9qxVpUpIUwIAq4dmLDmo2tPODSUKIDKZn1awez6CsVcpMFrsEmcLmgtzDoxT8mjotsNxuflH3ruHfl1rtHkLQmnH2MtM4wlKg8lbm/I4qHoWr53g8niSFVCik3YpqaWHlFpK4ilSXJfcU966+nWF0cRlpV+mUP8twdNY5nNy207/z+CTl3KOd2kmFRSgZQNVNQbsm+vnFn2b7U4nOZblKAidMd1Sye7QZlS2uUj16QfD8URMBUgUSSOUJelW+sSwaFKM5SnBGHxAYkNWVMFKULXY3jrwZFGaWmunIas0UjjGOY5Zc8jXupiJm5q0xJ9ekcvj+KXLmSh9olKyLLrQtAGVJUXIKg7DU1eKjGT2SpkoNPimKlH+Yj4krS3/A1Lu4ZTzptG5MRTNmNJawK+gLaW0jrhnk9N9Wds/RYa8kF+1N/IzOL4/iZSihU+a4ZgiUCACKCgAtoLRWY3jK5pBmqnrI1VKSD6KKgQPN4T7aK/vah/Sj/AEiKGO22nscMcSlFNmgOKFf5vSssN/7l4GcckaL8jNQPWgLRRvHhMbXLuN4UTWT+EzSUd1V0JU6laqr0YJD11hyRhMYlJBmy/F+Iu2rFvUC8WcqW8mWXDBCdnPIkWNw5EGPDSAXUkVF0lmt73tHkel+kT8Rx22fYEFStCQkhJSSs5i7kVv1O8TmYkMQl3bM5qBoOsFmYJNQshtnBO7/IR6ZKGuQSwLgEVsD0eODVfI9+8XmzlNyqUGpyg6swqdSfpBglQsXJIJGz3J3iaADWt3egD+VaxCatIdmPTf8AbD3g87BjJ3SOKA4OZnSdRTYUMRUDLGtblwKdfTQwLhk/DqoRzEuoKrahZ9HL0h/FplAgqFtr+gfy9gIZpqVG3uhZU8G66toai2np8o8OCKi4qDa1Tt+cSlSJASSiUkeEkkl6h/E92L6xBU8gsAD0FXZ/pB0P9pqlHZsPisCtATYOHNQf35QKXhphPKgqDjwtTzszQ33lwpBDMdw5uaekTGPAPM6BUUNeppr+kIovig+GCVwyYwoHpRQs/UGp6B49HCpqSHlJKW0a9g4r/wAQ0OKJHxE+RL/TWAp4pR3JJsKNRwOuh0hq7m0JHsuUEhsqQ2gUDWugtZ6tA5uCSQSdGepo+oD/ALrEV4nMHNSCRo7dNWqYhMxBZISlROUaFq1qdXYxtKHUF1CplJAPOUAEf1BzQOP3eIYlIyFKZta6ED1123v0hVUhanYKB0cHQEjz2hfDcOnqUoqS2rmtWAIoaOQYeK2GahQeUWsvNuGY1J8+j11pHs3FAZH5ioKD9ULALVDUKb7mJYbhCgoLWs0FEs1mIN99IdlSAkpCWTlBYqHN94AolxqWHsIV5oRvqQco9BEzCpiEM2wAd70qXoYliEFIYO5I1rTvABYbgwye5SAqYtFaOCAfKp0/OHO4DHKAeVShYk0e51YaxSE7kveZybM+MDPupkoIWoErLfdh1KYdAWLaQLFkJzIRUlMxKlknMsusMAVMA2T2G4EOT8y5MlaUg5pGLGRybrU5LVolIrryjWFpkjOuakAqdwVqYEpfO3KAxOZxoQw1j0klCNhZocIcOEJ8ALBx3eavmKR0UeMaWpiEnbO4I6UoR1/SOjg1ye6QPFa6GZR3hBDHYmqUhgQ1rliWEHwfCZilh1EpqxDt4bhwwq7OfSNUuZJVdrZi5JdwUV2PN8zHqOISJdE5ToAAzAhjQWFg3lF3l7ItHDvuhbAYdUmQEoFX5SqqSSospWVifXpDWBExlCYsHNLnIygJCUqXLKAHAdnN4DP44ioblIS3oQ4GxFPaBTO0qQkuEm4G+jqq42p1iEY+tqre7A8Ku0Wc5KCFJUUF6AKlGaL56soKApYdDoIj9qAmKtzJmWdudJ3DvVz66QlieOpVUAg6VoCQxPlb5wPDcTzNyhxYAs9nLHfLDW1VdGdD1zcp9WqfxKvtDwlWImhSMoKsod3dmAtbxCEOGcBUlRWplBLgUDEgOKm1aW0i+wilLSEgFiGYUIFa7kPWmx2guKlryuzJa4NGdg4Gn++sO/SJ8N8nNLE4R5MljMCqZMCAllkhtLsAKVvSvWAo7PzCogMebK4cg1KQQQLEg+xjQrX3aUzFk8xWEpSkD+WoBytwWJLij00g2GxaQQKBmLWDsWHTxGLvNKEVsbFBSW7LHCYpKJIUoZShCA5SczhCSQ4NgWDNeKHiXEpZZbzcuZgzJKiLk5lFQYNsNKxYBC5rEeY5WDkWrtB8N2Vzfz5ViWOdwou9QnzN/KOR5I63OfXz1FlGMNosrcPiZRSMpmgBy6k3Aq1D5Q0vEZUUUdypSd9KW0i6/sCSEgFOV6ctqehaOxHZuTMFVLIJeisvoafKIa4t9aE3KGRPmBKQMqyXYjlHR+r7QVcpQrmBSRZugZq7mx0rGgwvBpSSQlR0DBKUt7u51eGVYJLVJO9BW8K8jvaJk59jMy5ASFKKAeYlLhk1YBx7nzhXHYnu8qlpNbPUhk1o9qA++0atPC5IXmCRm/EQVF96mh6wSVwaWovlcsRzOQxpa1YZTblurH9dO6MaMTOn5RhgCEhlM2tK/C/ltDGG4fjFJSDKSmzkqSmxAdurP5xtEcMCQAQkAWGUADWgFBeIqw6Q9IfxZJUor4h0SZnf7CnEMVppc8yi7mtBWn1h2RwpICnXne3KAwqLgkk1NYL2oI+wzCwouWDVixcgAauxrTWFOAzD9llbjMH6BZIHzjSi/DUmxt+rGJWCSXFW/dbQZMiWgMEBRNa1tq6ukEQTtWtAQX9qdYr5pmA1diKA0/5uBHJJqWyEbvZD8qcqjJCejAfMefW0ezVlVKHd1MPZ4XkTKgEGhauzs7+sEKQq4f5/T93h5SizN2tyQS1KNqxpu9o7vxYa9f3rETMYMPS+td4gh3/MsR6QFQEkGRLBBd1AZXpfM59y1Ir8TN7zOJamAOUVfwgA1N6+kW8oNIxKmY5UtW4zKDX/AKtd4zfAZH3RYgAEbMKAkl2AFdTHX4UXhTS3sWkzydwYqws3OQFSgJiSkuSc4CxRqEKHqkWieBxapaEpSpSlqkqTkQxmAKS2Y5qIQ1yr02hiZMmLlTzILIEoqVNUPGApPLKBqakc6mDAsI94TPEuRLyICpk1CqeEzCUqClrVoA7lROjCpjoSajG1vfy/kxTYSUnu5akzMq5kucgJCirIHILuaOEkuwBKgw5YfqhalFLksSUkWCcoCgbE5Q7bAQNSQl0LQFLJWks2UIJ5OR3DAOBsokvV058oBBAWWun4gN6/Ek09QCGjZ56npA2WS8cFly6CKM12+Kr3joqJWKmFylAVU5iDr5aUaOifhoW0EHCgFZhOe1CicbUBJ7sUZv3SOl8KIYmfLFXLonuauX+79bxfTZc4WkzTWuUPfRwWgkhE5TtInhq1QogbCgo8BTm+YefkUjkk1uZ2XwcHxYuXsBlWxFL5k08g8GmdnJKhTEybvzKy7UqH9SxrF+cPiHDSpv8AlVr53EQVIngE5Vt1ej0oPeG1S6J+fgPFuL2ZRp7OoP8A+XKS5cJStDaWCi9G1i0kcJSnL/eJayn/AOWS5Yk2zf1NDP2ee/hOZrl3qzeT+0erwU5uZCja4FdBrWu0B2+U/P8AqF7u7PUYAAgiZJAAYfeyX0sozLMGan6nmBDN30gXP8+S3tmgJ4VN0kKO7Sxv0EC/s+YkEmTMFfwKBpWrDr84RYor9r8/AyjXDK7jnCROTJTLm4dkZ87z5YqVgkitaA23EXUvh0keBcihoe9lnq4dTdIynG+HTpk9JRImqbIzS1nXNcJ2+kX68JOKiVSVA1NZbuHd6pvHRkqo7P5/gF+8tKfDNkgByAJkr5DM/rElFIfNOkDznShvTxRXpwK3DyyxsO5Na+UMHh6wqktQu/3JpZvhiD0+y/PwMm+5xxku32iR/wD1B6aAwIYyXriJAO6TMPyEs1+UFMqZbIr/ACK/SnrE1ImfgmeiFv75YG3s/X8Bp9wEvGSXriJZNLInE+rS2if2+X/3FnbLh5pB8naIqwkxTjJN8wlY9y2sFRIm0BRMJH9C39aRrXsjpe8mniCNE4hXlII+qoZlcSagkYgk2dKE+tTA5eFmAfypvlkX8qVhlGGW9ZUwA18J+m/tDppft+4WveLLxhdjInOf6pT9NfnApmMOmHml7ZpklI9C9RFsMJMVQS1+qSPfpAV4JQskE+j+RNxA1f8AT6MX4mW7R8QV9mUF4cBAmSnBm5iolM0DwsUgVLjUAWjuzx/uqN3V0ZidRc6tBO20tScNUMnvEFyU1ISsaHzifZaWVYRFdVMWpVRNTqIOZ3iVqtwbVsNELV8JboW+lQY6ThlZnI3oXU7dOjqLkj5Q7LwhSwzl/T28oDiJxBSHSzsDy6kMk2erjX1do8+fFJEpOldAJ6wFJoQg5dCXYFyS5ZyDsI8XxFIXQpYhqgb7OQ/k9oSxeOykhIUEk2sK3BJGwYBrxT4jiDFjlZ/hIBepe5L9TuKCGhi1Ldef7Ja5Mv52Ka4DjaproWpsfzjxGNYKJpX56D6xWScbypZiSRUhyzW616U3MOy3URmKVVfQitmOsOoKKoqty0kYkHD4kkn+Skimy6n6RmuB8PEyWe8zEJUKAgAuEVIHiNL1jSSktJxKaF5JFL+IE/KM9wQkhSEJJU7v8CAWGZZFb5mSKqbQR2xtYPVdBfDLfFTEolzUspS5sogJQxU2ZJKjpLSGIzHUgAExV8NUrukrSGUtCQQwAlpS4SAk3oHBL5iSS8NzyZSVAc8ya9SWMxgKlvgSKUoPV4pZmPWfCMygSohTBWbKlzmNL6elGEJFt41GP18/Ilq7B15Zc7IlJIy8pS7ub5nDqc1JiWMSwKFAAi3m9wRVO+1DFcnFzCuX3ktdDT2ctuGAtD/EEhYzFwKio+T6FtHaFaaasWUuhVTThiXUCCfwqKR7Jp6x0VmLwCs58XoD/vHR3xgq/UFPY1czBSk17tIoKJQFFqWBo932p5QZGHT/ANtD3bKl73La20hzD8RmEEnJqA0tKcyswFCU1q/nrBBiDYpQKuXlIDnfY3FLx5z5/UWtleMIhqy02qwAr+/ygv8AZssXQLi7UbR2309ImMWcxphyEgF+6SU1sEsoF/F7eUMjHA0MuSSKuM4KvifxnVof/b7h1CisJLPwS0i75X+rQE4ZANEoGngH7pFnNVVwJBNGHdFRTehVn3EQmzlGqUSiaU7tQ6/92kLFr2/v/RkxH7CgByKgUskHagFX9o6WsJzAZ73C1ouH+FT7Q1icRkKuSUQzfy5gBJO4nUr9IKlTkfcSLXAnJbcEd7WlXpBckv3/AH/oKozXE+Jz0zUoE6aEFSXSJiyDmIBuXrXWLtUwJzA5wATebMAuwfnb0ir4ji0JWrvMJIKkFLnPOADtUDPoSLHWLpeVQ+8ky8z1AmTUgkk7k6iLZJerH1vuFV2AsoChUBuJ0yn/ALsReOTPWAAgzampM6YwAYeFJ39aRKXKl5h/dwGrTEqSH6AoP7ENSymjyiNvvw7esuopeJapdJ/Vi9SuTjJzkFM920mTMp/9/wBvBM84Cq1kuG+8ms21VnraLIFI/wAJfriJfsPuxA5+I1ElXpNlH6ojOU/a+odKvgVloJAK1TD5zllvJiKN6xJJQCxz1FxNmNsR4rwZGJlm6Zu9FSDR76U6+URXKkqbMmeWp/gbac+zwq19Z/UP8IGgSiTVbD/5Zm16K/bR7KwyCXMuY25mLYjRmVrDMtEgWROqwFJKi3+ePUhCagYpgNe5YO1aL8qPBuftf+vyUTj2IjByjeSSNiuYT/qZxDkjhGGP+AD55yfrWFu+STbF02EpW9fHWOViUMHTiOjy0+/KtxvDev7X1/Jnp7FF224ehCPuUhIPduACGOaadejCm0XPY2UTgpRD3WwCmHiIL+xij45Nzy0hphJmJTzAW5igu9X18qGNJ2TCRhZQSaDNZi5zFy9dXiuR/wDGk/PIEqHWAALai/trSkIYmY9mBDMQXINrGl/zi4XhQasD83en7/3gMyQbEU8unSscjVjNJoys3AzQhSSQoML0s5KWBfLyj1Iinn4XE52VJCkopUAEpbwuKkpoymdxG7RKRqLtVz5hz6wPEJQkAZwlxrtUA3ho5NPBN4+xh8VhZmU5UrzJAJCqrcnKatXRtw5paHOF4NRl1oqxvXQp+Q9Y1LJugDZ2Ls7gP0AgUwqNEq6eInd9XqOsLLLaoi4tMlwrCtLnbqlLDbWrWrtT1MUvAeIhOdClMFBCgnVWUFOUCxURrYMSaPGo4dKRK7xQH+EuuYknwsltKA6aRiUYxMhZJJHKA7hw+ZJIBNHYDyPWK45KePSPFWi5xM0IqQCss5sBshL1y3G5dRMUuIk0zS/5qbKoVVpbRgfEzu1aQXFcYlrSku5NdzoCeu3qYHN4lLlqsSlndIbLUkG3Na8BKS6b+fNCTSock49S0pJUylVIalCCzGp1vvWE8bPFShRDUUGoRW4D5SElrOWFBCmPQCykZQqhC3DE0UpJGr05vPeJ8PkmclkqSDloHq+rABgAQDV7XazKCS1nPGO9kF8KmqJPeEB6MyCRcFQfxf7R0WSOzyy5M0+iAoHZmZvKOh/FXf6DNoYwmAQluZbuASonKnxW3ZyG6wLiOFDAk+IgnQsHJ8rAftoZOKBB1pZhcghg/V4SxM0sWAV0cUuB6RzJys7NIeXhuVhQ5nroGHIkOalqbUivxElSSVBZB/Fdn2Pv8oel4uYQrK4FNNNbm0eJmOwKXNSNmrU6aHyhlceQSikUn2uaADXNlFP3+6w7/amILpy1DEsAKl7tsG6Xi5BBsgUZqbhx7dIJ3Kch8IzdHNKADakB54+yTSFJOImeJaaEtQg6Gu1x6vDcjitASPxAlyAzu/1ia0NyoAoRq5L1cs+UtpWjHaFcXJqGG+YvlZIrlD6lhbSJ2m+CiaKvjEjNNMw+EZS/QM7N/wCLb1hf/qvK4IfbzqSfWLHFYZa1I7oOk0XlpUbPX3hThvYd1ZpywQVUAd+puK2jpjLFX/I/4DKaXALAdpEqUxzEmwAqSeg9miwnYwA+JzXlFS1Pld9qQ2jgUqWGl8rOM3NmqWPpYuGb1gh4IhwUcxSGLgktcBSiRq2+kI5Y27iBPqhdHEQQlieVJcfETUl9qN6QaTiwGzFiohk76U161iWK4DOcuU5SzpLhw9WI6m70gmG4QUg5EAAigCavVlPbQQj0hcmgPfpewr9AR84KvEIoQEvcvf01/SPMLwGb96uYXWqiU/hqWJDsCWTSsMDs82ZKnJUwPnUkA20GkI1FdQqT6gU4+XmYgOKizqelHub1gsvFjOEZhrQBz0fTeldIckcJlo8aUlaRQAg5QwDn2iIw8tBOVOY5i+UWLOGGtm+cbYL1AZ85Lirk7HlA3j2YoM4OvRKg2o62hBGCWtalAdWd2L9KE2EOSeDrQjMSEk6Kpegdq0IJZ9ekLo94m9lLxRSAMtcylHzF3dviIe0dw7tImSjKl0h2FaDr1+VSYhxjhE6ZZOapJYBiTT0qb2tGbncAxEsqGRyzskuwVbq/ToY7scIzjvIZyo+p4LjaZodLMaPY2269IspOKBFvoB7mPjHCsVMlK+JLuHIIB6F6XEaTBdvWbvMO53StvkUH6w3+PJPbcykj6DisKld0u1n33aKtWDUVGqRdmQCQKlnUfKwEVmG7cqWPu8HNVYB5gAr5IcwCZxHHTqS8KJQJuSWLvRTgFX/EReFp/lBbLnEIqQ6WatWNGBo3kbxTK4jLKsiC5BVUOQpjcNf6UPnAsN2enqJM+c4FWSVcwLjmZDv16EbRacL4HLkkKSknK4ck1KvEWsCflaJSjFdbFqxbiayiQrJe5bTybS2zvGXRwdc3N3mWoLEuNAx93HQxup+HzPQfEk5mF2YEah4Ql8JSF5lBJJa9g42NqPXrBxS0LYHBi8PwhDgkkJVW4LEOwP8ASC9Q9GgU8ZM2UhQAbUEVANd+jHWN1MwGdPNKyZruqpq70BoR5QgeHSEhjLDioJp4TU8xpa9y43jqWbrIWUdtzGJ4gAcyCXfwqbVnLM2g+W0aDg2OR3YCRzGuVI8NaUIqCQdaOLw5MwOGWkEJzudQQXOtN97m0dhuGS5gCUpmS2UcoI6u2YBwXa9aDaDOcJKkiNK9gMrElQB71n/Elz/pNrekdF1/ZGJpkxU5I0BR3h8yop1vHQvhwfbz8CuhdjJjEq3/AMMq8iM1YLLW6Qo3p0+l7R0dAki64Crx60oABYVppZSvyHtCfC+ILmrAWaNYepjo6Morw5Oic+S+wcgIQLqddlF2oaiHpooCa1Ca7FqUjo6OGXKZJCyphE1dTqbne17CBzZpYi4BSPkbx0dDxX2C1sj2VNNBcKUlJHSpo1R4RaLATSoqFgwoLWNPKnzMdHRCaROtgkplTUpUARlKtfhsKafoIdw/hB8qaVAjo6Jp7fArEkicWFdfqb0g/wBqPM4BqBWpr1jo6LQbb8+4onsic2aQDuAa+qh+UdgpbMHJfcvrHR0U6FULYqYQL3FRpfpFTj6oocubNmy0flBfz/SOjoVmYfgaSlCeZR82Pwg7RHiGJWpRBUdtNWJ0+seR0ZP1iSYzJuQ7g5rtolwLWg2HlBSVE3oH1NDc30+Zjo6HhuOuCaSxsCS9SHNAAzmITuGynLSkB8oLBnvoKaR0dATASMkSwSCTSjklr29o9lTCc5dmD0821jo6MjEVr+pfr5wUTKBqO9n32ePY6DHg0mwapjFmDU0/qy/SEJ0oZyAGGaYKbIZrx0dFUkTY9hQ4FTRKbHo9Yj3YKilQCglmzB6OzHoNNmjo6LR5LsCvBy8xZCQQbhwTmUoF665RFtw7h8tAGVIdQrfd2Z2jyOisErOPG21Y8MMnYHzj2OjosoquAuTvk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42" name="AutoShape 10" descr="http://t3.gstatic.com/images?q=tbn:ANd9GcSBGMxdG6z3x1XLhw86oiVYrMgLh5ghNmN0YZOxT01A_wgchyAC7g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850" y="634878"/>
            <a:ext cx="3240088" cy="33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Другой достопримечательностью Фировского района является самая высокая точка Валдайской возвышенности. В любом атласе, на любой географической карте России почти на границе между Фировским, Вышневолоцким и Кувшиновским районами можно увидеть отметку, обозначающую наивысшую точку Валдайской возвышенности – 346,5 м над уровнем моря. Это вершина водораздела между Каспийским и Балтийским морями, место, буквально пронизанное реками и ручьями. На северо-запад, к Балтике, отсюда уходит Цна со своими притоками – реками Красенкой, Белой и другими. На юго-востоке течет Поведь с многочисленными ручьями.</a:t>
            </a:r>
            <a:endParaRPr lang="ru-RU" sz="1100" b="1" dirty="0">
              <a:latin typeface="Garamond" pitchFamily="18" charset="0"/>
            </a:endParaRPr>
          </a:p>
          <a:p>
            <a:pPr algn="just" eaLnBrk="0" hangingPunct="0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Из болот на высотах Валдайской возвышенности берут начало сотни ручьев и рек, в том числе и сама Волга, исток которой находится на высоте 299 м над уровнем моря.</a:t>
            </a:r>
            <a:endParaRPr lang="ru-RU" sz="1100" b="1" dirty="0">
              <a:latin typeface="Garamond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00450" y="630240"/>
            <a:ext cx="3240088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Малая известность "макушки" Валдая объясняется просто: вершина центра России находится вдали от больших дорог, в диком, непроходимом лесу.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Придти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сюда можно с трех разных сторон: от Фирова, Вышнего Волочка и Кувшинова. Эти места называются здесь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Нурмекунде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, что в переводе с эстонского значит «высокое, красивое место».</a:t>
            </a:r>
            <a:endParaRPr lang="ru-RU" sz="1100" b="1" dirty="0">
              <a:latin typeface="Garamond" pitchFamily="18" charset="0"/>
            </a:endParaRPr>
          </a:p>
          <a:p>
            <a:pPr algn="just" eaLnBrk="0" hangingPunct="0">
              <a:tabLst>
                <a:tab pos="4640263" algn="l"/>
              </a:tabLst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Именно в этих краях во второй половине </a:t>
            </a:r>
            <a:r>
              <a:rPr lang="ru-RU" sz="1100" b="1" dirty="0" err="1">
                <a:latin typeface="Garamond" pitchFamily="18" charset="0"/>
                <a:cs typeface="Times New Roman" pitchFamily="18" charset="0"/>
              </a:rPr>
              <a:t>XIX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в. обосновались переселенцы из Эстонии, образовав тверские "хутора эстов", - так обозначены поселения на дореволюционной карте Вышневолоцкого уезда, в который раньше входили эти земли.</a:t>
            </a:r>
            <a:endParaRPr lang="ru-RU" sz="1100" b="1" dirty="0">
              <a:latin typeface="Garamond" pitchFamily="18" charset="0"/>
            </a:endParaRPr>
          </a:p>
          <a:p>
            <a:pPr algn="just" eaLnBrk="0" hangingPunct="0">
              <a:tabLst>
                <a:tab pos="4640263" algn="l"/>
              </a:tabLst>
            </a:pPr>
            <a:r>
              <a:rPr lang="ru-RU" sz="1100" b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Наличие большого количества рек и озер на территории района дает возможность развивать водные виды туризма. Так, на сегодняшний день существуют два маршрута по реке Шлина, продолжительностью 6 дней/5 ночей, а также по реке Цна, продолжительностью 3 дня/4 ночи</a:t>
            </a:r>
            <a:endParaRPr lang="ru-RU" sz="11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43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2289319" y="197818"/>
            <a:ext cx="4605709" cy="441524"/>
          </a:xfrm>
          <a:prstGeom prst="roundRect">
            <a:avLst>
              <a:gd name="adj" fmla="val 16667"/>
            </a:avLst>
          </a:prstGeom>
          <a:solidFill>
            <a:srgbClr val="E9BF0D"/>
          </a:solidFill>
          <a:ln>
            <a:noFill/>
          </a:ln>
          <a:effectLst>
            <a:prstShdw prst="shdw18" dist="17961" dir="13500000">
              <a:srgbClr val="E9BF0D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Паспорт земельного</a:t>
            </a:r>
            <a:r>
              <a:rPr lang="en-US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участка 1,65 га</a:t>
            </a:r>
            <a:endParaRPr lang="ru-RU" sz="1400" b="1" dirty="0">
              <a:solidFill>
                <a:srgbClr val="1A9A2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17"/>
          <p:cNvSpPr>
            <a:spLocks noChangeArrowheads="1"/>
          </p:cNvSpPr>
          <p:nvPr/>
        </p:nvSpPr>
        <p:spPr bwMode="auto">
          <a:xfrm>
            <a:off x="180355" y="197818"/>
            <a:ext cx="2108962" cy="441524"/>
          </a:xfrm>
          <a:prstGeom prst="roundRect">
            <a:avLst>
              <a:gd name="adj" fmla="val 16667"/>
            </a:avLst>
          </a:prstGeom>
          <a:solidFill>
            <a:srgbClr val="1A9A29"/>
          </a:solidFill>
          <a:ln>
            <a:noFill/>
          </a:ln>
          <a:effectLst>
            <a:prstShdw prst="shdw18" dist="17961" dir="13500000">
              <a:srgbClr val="1A9A29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F4D038"/>
                </a:solidFill>
              </a:rPr>
              <a:t>Площадка №1</a:t>
            </a:r>
            <a:endParaRPr lang="ru-RU" sz="1400" b="1" dirty="0">
              <a:solidFill>
                <a:srgbClr val="F4D038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6577" y="849023"/>
            <a:ext cx="3240088" cy="649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85738" indent="-185738">
              <a:lnSpc>
                <a:spcPct val="90000"/>
              </a:lnSpc>
              <a:spcBef>
                <a:spcPct val="20000"/>
              </a:spcBef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1. Общая информация</a:t>
            </a:r>
            <a:endParaRPr lang="ru-RU" sz="1100" b="1" dirty="0">
              <a:solidFill>
                <a:srgbClr val="3AAC50"/>
              </a:solidFill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Месторасположение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земельного участка: Тверская область, Фировский район, п.Фирово; 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Ориентиры земельного участка: около окружной дороги на г.В.Волочек в п.Фирово;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Площадь: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1,65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га;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Категория земельного участка: земли населенных пунктов;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Разрешенный вид использования земельного участка: производственная зона. Зона промпредприятий и складов </a:t>
            </a:r>
            <a:r>
              <a:rPr lang="en-US" sz="1100" b="1" dirty="0">
                <a:latin typeface="Garamond" pitchFamily="18" charset="0"/>
                <a:cs typeface="Times New Roman" pitchFamily="18" charset="0"/>
              </a:rPr>
              <a:t>IV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и </a:t>
            </a:r>
            <a:r>
              <a:rPr lang="en-US" sz="1100" b="1" dirty="0">
                <a:latin typeface="Garamond" pitchFamily="18" charset="0"/>
                <a:cs typeface="Times New Roman" pitchFamily="18" charset="0"/>
              </a:rPr>
              <a:t>V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класса вредности с санитарно-защитной зоной 100м.;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Необходимость перевода земельного участка в другую категорию: нет;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Кадастровый номер: 69:36:0000013:1475</a:t>
            </a:r>
          </a:p>
          <a:p>
            <a:pPr marL="185738" indent="-185738">
              <a:lnSpc>
                <a:spcPct val="90000"/>
              </a:lnSpc>
              <a:spcBef>
                <a:spcPct val="20000"/>
              </a:spcBef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2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 транспортной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Автомобильное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сообщение: Автодорога Красномайский; Фирово регионального значения с твердым покрытием протяженностью 58 км. около п.Красномайский соединяется с автотрассой Москва - Санкт-Петербург Аналитическая ценность;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Москвы - 370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Санкт-Петербурга - 508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Твери - 200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городской черты, ближайшего крупного населенного пункта:  в черте пос.Фирово.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Железнодорожное    сообщение: Бологое - Великие Луки,Октябрьская железная дорога</a:t>
            </a:r>
          </a:p>
          <a:p>
            <a:pPr marL="400050" lvl="1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endParaRPr lang="ru-RU" sz="1600" dirty="0"/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95985" y="773882"/>
            <a:ext cx="3240088" cy="496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00050" lvl="1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3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об инженерной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Расстояние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до ближайшей электроподстанции: на участке расположена ЗТП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свободной мощности электроподстанции: 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Газоснабжение: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газораспределительной станции: 10 км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газопровода: 0,25 км.;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Характеристики газопровода: газопровод   высокого и низкого давления;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Водоснабжение: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водопровода: 150 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ближайших котельных, теплосетей:0,8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подключения нового потребителя: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Вид топлива котельной:  газ;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Связь: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подведения лини связи (городская телефонная сеть,  Интернет):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сотовой связи: имеется;</a:t>
            </a:r>
          </a:p>
          <a:p>
            <a:pPr marL="400050" lvl="1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endParaRPr lang="ru-RU" sz="1600" dirty="0"/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32914" y="6678538"/>
            <a:ext cx="1662113" cy="381000"/>
          </a:xfrm>
        </p:spPr>
        <p:txBody>
          <a:bodyPr/>
          <a:lstStyle/>
          <a:p>
            <a:pPr>
              <a:defRPr/>
            </a:pPr>
            <a:fld id="{488C83D3-1954-4A62-A731-927DB8EEEC3E}" type="slidenum">
              <a:rPr lang="ru-RU" i="1"/>
              <a:pPr>
                <a:defRPr/>
              </a:pPr>
              <a:t>29</a:t>
            </a:fld>
            <a:endParaRPr lang="ru-RU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234" y="5310388"/>
            <a:ext cx="2539852" cy="14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3D7F0-136A-41F4-8D06-ADBAD34FF125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30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2289319" y="197818"/>
            <a:ext cx="4605709" cy="441524"/>
          </a:xfrm>
          <a:prstGeom prst="roundRect">
            <a:avLst>
              <a:gd name="adj" fmla="val 16667"/>
            </a:avLst>
          </a:prstGeom>
          <a:solidFill>
            <a:srgbClr val="E9BF0D"/>
          </a:solidFill>
          <a:ln>
            <a:noFill/>
          </a:ln>
          <a:effectLst>
            <a:prstShdw prst="shdw18" dist="17961" dir="13500000">
              <a:srgbClr val="E9BF0D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Паспорт земельного</a:t>
            </a:r>
            <a:r>
              <a:rPr lang="en-US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участка 0,7 га</a:t>
            </a:r>
            <a:endParaRPr lang="ru-RU" sz="1400" b="1" dirty="0">
              <a:solidFill>
                <a:srgbClr val="1A9A2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17"/>
          <p:cNvSpPr>
            <a:spLocks noChangeArrowheads="1"/>
          </p:cNvSpPr>
          <p:nvPr/>
        </p:nvSpPr>
        <p:spPr bwMode="auto">
          <a:xfrm>
            <a:off x="180355" y="197818"/>
            <a:ext cx="2108962" cy="441524"/>
          </a:xfrm>
          <a:prstGeom prst="roundRect">
            <a:avLst>
              <a:gd name="adj" fmla="val 16667"/>
            </a:avLst>
          </a:prstGeom>
          <a:solidFill>
            <a:srgbClr val="1A9A29"/>
          </a:solidFill>
          <a:ln>
            <a:noFill/>
          </a:ln>
          <a:effectLst>
            <a:prstShdw prst="shdw18" dist="17961" dir="13500000">
              <a:srgbClr val="1A9A29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F4D038"/>
                </a:solidFill>
              </a:rPr>
              <a:t>Площадка №2</a:t>
            </a:r>
            <a:endParaRPr lang="ru-RU" sz="1400" b="1" dirty="0">
              <a:solidFill>
                <a:srgbClr val="F4D038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6577" y="832096"/>
            <a:ext cx="3240088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85738" indent="-185738">
              <a:lnSpc>
                <a:spcPct val="90000"/>
              </a:lnSpc>
              <a:spcBef>
                <a:spcPct val="20000"/>
              </a:spcBef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1. Общая информация</a:t>
            </a:r>
            <a:endParaRPr lang="ru-RU" sz="1100" b="1" dirty="0">
              <a:solidFill>
                <a:srgbClr val="3AAC50"/>
              </a:solidFill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Месторасположение </a:t>
            </a: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земельного участка: Тверская область, Фировский район, п.Великооктябрьский; 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Ориентиры земельного участка: в черте п.Великооктябрьский;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 Площадь: </a:t>
            </a: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0,7 </a:t>
            </a: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га;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Категория земельного участка: земли населенных пунктов;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Разрешенный вид использования земельного участка: под производственную базу;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Необходимость перевода земельного участка в другую категорию: нет;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Кадастровые номера: 69:36:0090112:52; 69:36:0090112:45;  </a:t>
            </a:r>
            <a:endParaRPr lang="ru-RU" sz="1100" b="1" dirty="0">
              <a:solidFill>
                <a:prstClr val="black"/>
              </a:solidFill>
              <a:latin typeface="Garamond" pitchFamily="18" charset="0"/>
              <a:cs typeface="Times New Roman" pitchFamily="18" charset="0"/>
            </a:endParaRPr>
          </a:p>
          <a:p>
            <a:pPr marL="400050" lvl="1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endParaRPr lang="ru-RU" sz="1100" b="1" dirty="0" smtClean="0">
              <a:solidFill>
                <a:prstClr val="black"/>
              </a:solidFill>
              <a:latin typeface="Garamond" pitchFamily="18" charset="0"/>
              <a:cs typeface="Times New Roman" pitchFamily="18" charset="0"/>
            </a:endParaRPr>
          </a:p>
          <a:p>
            <a:pPr marL="0" lvl="1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2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 транспортной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Автомобильное сообщение: Автодорога Красномайский; Фирово регионального значения с твердым покрытием протяженностью 58 км. около п.Красномайский соединяется с автотрассой Москва - Санкт-Петербург Аналитическая ценность;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г. Москвы - 360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г. Санкт-Петербурга - 498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г. Твери - 190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городской черты, ближайшего крупного населенного пункта:  в черте пос.Великооктябрьский.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Железнодорожное    сообщение: Бологое - Великие Луки,Октябрьская железная дорога</a:t>
            </a:r>
          </a:p>
          <a:p>
            <a:pPr marL="585788" lvl="1" indent="-185738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endParaRPr lang="ru-RU" sz="1600" dirty="0">
              <a:solidFill>
                <a:prstClr val="black"/>
              </a:solidFill>
            </a:endParaRPr>
          </a:p>
          <a:p>
            <a:pPr algn="just">
              <a:tabLst>
                <a:tab pos="4640263" algn="l"/>
              </a:tabLst>
            </a:pPr>
            <a:endParaRPr lang="ru-RU" sz="1100" b="1" dirty="0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95985" y="850057"/>
            <a:ext cx="3240088" cy="43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00050" lvl="1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3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об инженерной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ближайшей электроподстанции: 0.3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Наличие свободной мощности электроподстанции: 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Газоснабжение: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газораспределительной станции: 2,5 км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газопровода: 0,15 км.;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Характеристики газопровода: газопровод  низкого давления;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Водоснабжение: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водопровода: 50 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ближайших котельных, теплосетей: 0,6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Возможность подключения нового потребителя: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Вид топлива котельной:  газ;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Связь: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Возможность подведения лини связи (городская телефонная сеть,  Интернет):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Наличие сотовой связи: имеется;</a:t>
            </a:r>
          </a:p>
          <a:p>
            <a:pPr algn="just">
              <a:tabLst>
                <a:tab pos="4640263" algn="l"/>
              </a:tabLst>
            </a:pPr>
            <a:endParaRPr lang="ru-RU" sz="1100" b="1" dirty="0">
              <a:solidFill>
                <a:prstClr val="black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3D7F0-136A-41F4-8D06-ADBAD34FF1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2289319" y="197818"/>
            <a:ext cx="4605709" cy="441524"/>
          </a:xfrm>
          <a:prstGeom prst="roundRect">
            <a:avLst>
              <a:gd name="adj" fmla="val 16667"/>
            </a:avLst>
          </a:prstGeom>
          <a:solidFill>
            <a:srgbClr val="E9BF0D"/>
          </a:solidFill>
          <a:ln>
            <a:noFill/>
          </a:ln>
          <a:effectLst>
            <a:prstShdw prst="shdw18" dist="17961" dir="13500000">
              <a:srgbClr val="E9BF0D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Паспорт земельного</a:t>
            </a:r>
            <a:r>
              <a:rPr lang="en-US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участка </a:t>
            </a:r>
            <a:r>
              <a:rPr lang="ru-RU" sz="1400" b="1" dirty="0" smtClean="0">
                <a:solidFill>
                  <a:srgbClr val="3AAC50"/>
                </a:solidFill>
                <a:latin typeface="Arial" pitchFamily="34" charset="0"/>
                <a:cs typeface="Arial" pitchFamily="34" charset="0"/>
              </a:rPr>
              <a:t>2,9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га</a:t>
            </a:r>
            <a:endParaRPr lang="ru-RU" sz="1400" b="1" dirty="0">
              <a:solidFill>
                <a:srgbClr val="1A9A2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17"/>
          <p:cNvSpPr>
            <a:spLocks noChangeArrowheads="1"/>
          </p:cNvSpPr>
          <p:nvPr/>
        </p:nvSpPr>
        <p:spPr bwMode="auto">
          <a:xfrm>
            <a:off x="180355" y="197818"/>
            <a:ext cx="2108962" cy="441524"/>
          </a:xfrm>
          <a:prstGeom prst="roundRect">
            <a:avLst>
              <a:gd name="adj" fmla="val 16667"/>
            </a:avLst>
          </a:prstGeom>
          <a:solidFill>
            <a:srgbClr val="1A9A29"/>
          </a:solidFill>
          <a:ln>
            <a:noFill/>
          </a:ln>
          <a:effectLst>
            <a:prstShdw prst="shdw18" dist="17961" dir="13500000">
              <a:srgbClr val="1A9A29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F4D038"/>
                </a:solidFill>
              </a:rPr>
              <a:t>Площадка №6</a:t>
            </a:r>
            <a:endParaRPr lang="ru-RU" sz="1400" b="1" dirty="0">
              <a:solidFill>
                <a:srgbClr val="F4D038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6577" y="998240"/>
            <a:ext cx="3240088" cy="542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85738" indent="-185738" algn="just">
              <a:lnSpc>
                <a:spcPct val="90000"/>
              </a:lnSpc>
              <a:spcBef>
                <a:spcPct val="20000"/>
              </a:spcBef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1. Общая информация</a:t>
            </a:r>
            <a:endParaRPr lang="ru-RU" sz="1100" b="1" dirty="0">
              <a:solidFill>
                <a:srgbClr val="3AAC50"/>
              </a:solidFill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Месторасположение 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земельного участка: Тверская область, Фировский район, п.Великооктябрьский; 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Ориентиры земельного участка: в черте п.Великооктябрьский;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 Площадь: более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2,9 </a:t>
            </a: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га</a:t>
            </a: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Категория земельного участка: земли населенных пунктов</a:t>
            </a: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Разрешенный вид использования: для ведения подсобного хозяйства;</a:t>
            </a:r>
            <a:endParaRPr lang="ru-RU" sz="1100" b="1" dirty="0">
              <a:solidFill>
                <a:prstClr val="black"/>
              </a:solidFill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Кадастровый номер: 69:36:0090115:71</a:t>
            </a:r>
            <a:endParaRPr lang="ru-RU" sz="1100" b="1" dirty="0">
              <a:solidFill>
                <a:prstClr val="black"/>
              </a:solidFill>
              <a:latin typeface="Garamond" pitchFamily="18" charset="0"/>
              <a:cs typeface="Times New Roman" pitchFamily="18" charset="0"/>
            </a:endParaRPr>
          </a:p>
          <a:p>
            <a:pPr marL="0" lvl="1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2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 транспортной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Автомобильное </a:t>
            </a: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сообщение: Автодорога Красномайский; Фирово регионального значения с твердым покрытием протяженностью 58 км. около п.Красномайский соединяется с автотрассой Москва - Санкт-Петербург Аналитическая ценность;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г. Москвы - 360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г. Санкт-Петербурга - 498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г. Твери - 190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городской черты, ближайшего крупного населенного пункта:  в черте пос.Великооктябрьский.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Железнодорожное    сообщение: Бологое - Великие Луки,Октябрьская железная дорога</a:t>
            </a:r>
          </a:p>
          <a:p>
            <a:pPr algn="just">
              <a:tabLst>
                <a:tab pos="4640263" algn="l"/>
              </a:tabLst>
            </a:pPr>
            <a:endParaRPr lang="ru-RU" sz="1100" b="1" dirty="0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95985" y="845892"/>
            <a:ext cx="3240088" cy="405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00050" lvl="1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3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об инженерной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</a:t>
            </a: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яние до ближайшей электроподстанции: 0.3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Наличие свободной мощности электроподстанции: 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Газоснабжение: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газопровода: 0,1 км.;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Характеристики газопровода: газопровод  низкого давления;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Водоснабжение: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водопровода: 100 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Расстояние до ближайших котельных, теплосетей: 1,1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Возможность подключения нового потребителя: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Вид топлива котельной:  газ;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Связь: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Возможность подведения лини связи (городская телефонная сеть,  Интернет):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solidFill>
                  <a:prstClr val="black"/>
                </a:solidFill>
                <a:latin typeface="Garamond" pitchFamily="18" charset="0"/>
                <a:cs typeface="Times New Roman" pitchFamily="18" charset="0"/>
              </a:rPr>
              <a:t>Наличие сотовой связи: имеется;</a:t>
            </a:r>
          </a:p>
          <a:p>
            <a:pPr algn="just">
              <a:tabLst>
                <a:tab pos="4640263" algn="l"/>
              </a:tabLst>
            </a:pPr>
            <a:endParaRPr lang="ru-RU" sz="1100" b="1" dirty="0">
              <a:solidFill>
                <a:prstClr val="black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9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3D7F0-136A-41F4-8D06-ADBAD34FF125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2289319" y="197818"/>
            <a:ext cx="4605709" cy="441524"/>
          </a:xfrm>
          <a:prstGeom prst="roundRect">
            <a:avLst>
              <a:gd name="adj" fmla="val 16667"/>
            </a:avLst>
          </a:prstGeom>
          <a:solidFill>
            <a:srgbClr val="E9BF0D"/>
          </a:solidFill>
          <a:ln>
            <a:noFill/>
          </a:ln>
          <a:effectLst>
            <a:prstShdw prst="shdw18" dist="17961" dir="13500000">
              <a:srgbClr val="E9BF0D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Паспорт земельного</a:t>
            </a:r>
            <a:r>
              <a:rPr lang="en-US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участка </a:t>
            </a:r>
            <a:r>
              <a:rPr lang="ru-RU" sz="1400" b="1" dirty="0" smtClean="0">
                <a:solidFill>
                  <a:srgbClr val="3AAC50"/>
                </a:solidFill>
                <a:latin typeface="Arial" pitchFamily="34" charset="0"/>
                <a:cs typeface="Arial" pitchFamily="34" charset="0"/>
              </a:rPr>
              <a:t>7,5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га</a:t>
            </a:r>
            <a:endParaRPr lang="ru-RU" sz="1400" b="1" dirty="0">
              <a:solidFill>
                <a:srgbClr val="1A9A2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17"/>
          <p:cNvSpPr>
            <a:spLocks noChangeArrowheads="1"/>
          </p:cNvSpPr>
          <p:nvPr/>
        </p:nvSpPr>
        <p:spPr bwMode="auto">
          <a:xfrm>
            <a:off x="180355" y="197818"/>
            <a:ext cx="2108962" cy="441524"/>
          </a:xfrm>
          <a:prstGeom prst="roundRect">
            <a:avLst>
              <a:gd name="adj" fmla="val 16667"/>
            </a:avLst>
          </a:prstGeom>
          <a:solidFill>
            <a:srgbClr val="1A9A29"/>
          </a:solidFill>
          <a:ln>
            <a:noFill/>
          </a:ln>
          <a:effectLst>
            <a:prstShdw prst="shdw18" dist="17961" dir="13500000">
              <a:srgbClr val="1A9A29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F4D038"/>
                </a:solidFill>
              </a:rPr>
              <a:t>Площадка №5</a:t>
            </a:r>
            <a:endParaRPr lang="ru-RU" sz="1400" b="1" dirty="0">
              <a:solidFill>
                <a:srgbClr val="F4D038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6577" y="998240"/>
            <a:ext cx="3240088" cy="542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85738" indent="-185738" algn="just">
              <a:lnSpc>
                <a:spcPct val="90000"/>
              </a:lnSpc>
              <a:spcBef>
                <a:spcPct val="20000"/>
              </a:spcBef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1. Общая информация</a:t>
            </a:r>
            <a:endParaRPr lang="ru-RU" sz="1100" b="1" dirty="0">
              <a:solidFill>
                <a:srgbClr val="3AAC50"/>
              </a:solidFill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Месторасположение </a:t>
            </a:r>
            <a:r>
              <a:rPr lang="ru-RU" sz="1100" dirty="0"/>
              <a:t>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земельного участка: Тверская область, Фировский район, п.Великооктябрьский; 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Ориентиры земельного участка: в черте п.Великооктябрьский;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Площадь: более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7,5</a:t>
            </a:r>
            <a:r>
              <a:rPr lang="ru-RU" sz="1100" b="1" dirty="0" smtClean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га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Категория земельного участка: земли населенных пунктов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Разрешенный вид использования: для ведения подсобного хозяйства;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Кадастровый номер: 69:36:0090115:70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0" lvl="1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2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 транспортной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Автомобильное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сообщение: Автодорога Красномайский; Фирово регионального значения с твердым покрытием протяженностью 58 км. около п.Красномайский соединяется с автотрассой Москва - Санкт-Петербург Аналитическая ценность;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Москвы - 360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Санкт-Петербурга - 498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Твери - 190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городской черты, ближайшего крупного населенного пункта:  в черте пос.Великооктябрьский.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Железнодорожное    сообщение: Бологое - Великие Луки,Октябрьская железная дорога</a:t>
            </a:r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95985" y="845892"/>
            <a:ext cx="3240088" cy="405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00050" lvl="1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3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об инженерной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Рассто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яние до ближайшей электроподстанции: 0.3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свободной мощности электроподстанции: 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Газоснабжение: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газопровода: 0,1 км.;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Характеристики газопровода: газопровод  низкого давления;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Водоснабжение: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водопровода: 100 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ближайших котельных, теплосетей: 1,1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подключения нового потребителя: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Вид топлива котельной:  газ;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Связь: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подведения лини связи (городская телефонная сеть,  Интернет):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сотовой связи: имеется;</a:t>
            </a:r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4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3D7F0-136A-41F4-8D06-ADBAD34FF125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2289319" y="197818"/>
            <a:ext cx="4605709" cy="441524"/>
          </a:xfrm>
          <a:prstGeom prst="roundRect">
            <a:avLst>
              <a:gd name="adj" fmla="val 16667"/>
            </a:avLst>
          </a:prstGeom>
          <a:solidFill>
            <a:srgbClr val="E9BF0D"/>
          </a:solidFill>
          <a:ln>
            <a:noFill/>
          </a:ln>
          <a:effectLst>
            <a:prstShdw prst="shdw18" dist="17961" dir="13500000">
              <a:srgbClr val="E9BF0D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Паспорт земельного</a:t>
            </a:r>
            <a:r>
              <a:rPr lang="en-US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участка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3AAC50"/>
                </a:solidFill>
                <a:latin typeface="Arial" pitchFamily="34" charset="0"/>
                <a:cs typeface="Arial" pitchFamily="34" charset="0"/>
              </a:rPr>
              <a:t>12,76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га</a:t>
            </a:r>
            <a:endParaRPr lang="ru-RU" sz="1400" b="1" dirty="0">
              <a:solidFill>
                <a:srgbClr val="1A9A2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17"/>
          <p:cNvSpPr>
            <a:spLocks noChangeArrowheads="1"/>
          </p:cNvSpPr>
          <p:nvPr/>
        </p:nvSpPr>
        <p:spPr bwMode="auto">
          <a:xfrm>
            <a:off x="180355" y="197818"/>
            <a:ext cx="2108962" cy="441524"/>
          </a:xfrm>
          <a:prstGeom prst="roundRect">
            <a:avLst>
              <a:gd name="adj" fmla="val 16667"/>
            </a:avLst>
          </a:prstGeom>
          <a:solidFill>
            <a:srgbClr val="1A9A29"/>
          </a:solidFill>
          <a:ln>
            <a:noFill/>
          </a:ln>
          <a:effectLst>
            <a:prstShdw prst="shdw18" dist="17961" dir="13500000">
              <a:srgbClr val="1A9A29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F4D038"/>
                </a:solidFill>
              </a:rPr>
              <a:t>Площадка №4</a:t>
            </a:r>
            <a:endParaRPr lang="ru-RU" sz="1400" b="1" dirty="0">
              <a:solidFill>
                <a:srgbClr val="F4D038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96577" y="999258"/>
            <a:ext cx="324008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85738" indent="-185738">
              <a:lnSpc>
                <a:spcPct val="90000"/>
              </a:lnSpc>
              <a:spcBef>
                <a:spcPct val="20000"/>
              </a:spcBef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1. Общая информация</a:t>
            </a:r>
            <a:endParaRPr lang="ru-RU" sz="1100" b="1" dirty="0">
              <a:solidFill>
                <a:srgbClr val="3AAC50"/>
              </a:solidFill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Месторасположение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земельного участка: Тверская область, Фировский район,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п.Фирово, ул. Новая; 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Ориентиры земельного участка: расположен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на расстоянии 0,2 км. от центра п.Фирово;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Площадь: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12,76 га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Кадастровые номера: 69:36:0070101:89; 69:36:0570103:72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0" lvl="1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2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 транспортной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Ав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томобильное сообщение: Автодорога Красномайский; Фирово регионального значения с твердым покрытием протяженностью 58 км. около п.Красномайский соединяется с автотрассой Москва - Санкт-Петербург Аналитическая ценность;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Москвы - 370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Санкт-Петербурга - 508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Твери - 200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городской черты, ближайшего крупного населенного пункта:  в черте пос.Фирово.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Железнодорожное    сообщение: Бологое - Великие Луки,Октябрьская железная дорога</a:t>
            </a:r>
          </a:p>
          <a:p>
            <a:pPr marL="585788" lvl="1" indent="-185738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endParaRPr lang="ru-RU" sz="1600" dirty="0"/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595985" y="1061652"/>
            <a:ext cx="3240088" cy="43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00050" lvl="1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3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об инженерной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Расстояние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до ближайшей электроподстанции: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600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м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свободной мощности электроподстанции: 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Газоснабжение: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газораспределительной станции: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10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км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газопровода: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2 км;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Характеристики газопровода: газопровод  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низкого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давления;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Водоснабжение: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водопровода: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1,2 км;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ближайших котельных, теплосетей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: 2,8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подключения нового потребителя: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Вид топлива котельной:  газ;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Связь: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подведения лини связи (городская телефонная сеть,  Интернет):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сотовой связи: имеется;</a:t>
            </a:r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3D7F0-136A-41F4-8D06-ADBAD34FF125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2289319" y="197818"/>
            <a:ext cx="4605709" cy="441524"/>
          </a:xfrm>
          <a:prstGeom prst="roundRect">
            <a:avLst>
              <a:gd name="adj" fmla="val 16667"/>
            </a:avLst>
          </a:prstGeom>
          <a:solidFill>
            <a:srgbClr val="E9BF0D"/>
          </a:solidFill>
          <a:ln>
            <a:noFill/>
          </a:ln>
          <a:effectLst>
            <a:prstShdw prst="shdw18" dist="17961" dir="13500000">
              <a:srgbClr val="E9BF0D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Паспорт земельного</a:t>
            </a:r>
            <a:r>
              <a:rPr lang="en-US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участка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3AAC50"/>
                </a:solidFill>
                <a:latin typeface="Arial" pitchFamily="34" charset="0"/>
                <a:cs typeface="Arial" pitchFamily="34" charset="0"/>
              </a:rPr>
              <a:t>26 </a:t>
            </a:r>
            <a:r>
              <a:rPr lang="ru-RU" sz="1400" b="1" dirty="0" smtClean="0">
                <a:solidFill>
                  <a:srgbClr val="1A9A29"/>
                </a:solidFill>
                <a:latin typeface="Arial" pitchFamily="34" charset="0"/>
                <a:cs typeface="Arial" pitchFamily="34" charset="0"/>
              </a:rPr>
              <a:t>га</a:t>
            </a:r>
            <a:endParaRPr lang="ru-RU" sz="1400" b="1" dirty="0">
              <a:solidFill>
                <a:srgbClr val="1A9A2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17"/>
          <p:cNvSpPr>
            <a:spLocks noChangeArrowheads="1"/>
          </p:cNvSpPr>
          <p:nvPr/>
        </p:nvSpPr>
        <p:spPr bwMode="auto">
          <a:xfrm>
            <a:off x="180355" y="197818"/>
            <a:ext cx="2108962" cy="441524"/>
          </a:xfrm>
          <a:prstGeom prst="roundRect">
            <a:avLst>
              <a:gd name="adj" fmla="val 16667"/>
            </a:avLst>
          </a:prstGeom>
          <a:solidFill>
            <a:srgbClr val="1A9A29"/>
          </a:solidFill>
          <a:ln>
            <a:noFill/>
          </a:ln>
          <a:effectLst>
            <a:prstShdw prst="shdw18" dist="17961" dir="13500000">
              <a:srgbClr val="1A9A29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F4D038"/>
                </a:solidFill>
              </a:rPr>
              <a:t>Площадка №3</a:t>
            </a:r>
            <a:endParaRPr lang="ru-RU" sz="1400" b="1" dirty="0">
              <a:solidFill>
                <a:srgbClr val="F4D038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6577" y="1001373"/>
            <a:ext cx="324008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85738" indent="-185738">
              <a:lnSpc>
                <a:spcPct val="90000"/>
              </a:lnSpc>
              <a:spcBef>
                <a:spcPct val="20000"/>
              </a:spcBef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1. Общая информация</a:t>
            </a:r>
            <a:endParaRPr lang="ru-RU" sz="1100" b="1" dirty="0">
              <a:solidFill>
                <a:srgbClr val="3AAC50"/>
              </a:solidFill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Месторасположение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земельного участка: Тверская область, Фировский район, п.Фирово; 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Ориентиры земельного участка: расположен при въезде в п.Фирово, перед жилой зоной;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 Площадь: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26 га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Категория земельного участка: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Земли населенных пунктов;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Разрешенный вид использования земельного участка: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для жилищного строительства;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Необходимость перевода земельного участка в другую категорию: </a:t>
            </a: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нет;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Кадастровый номер: 69:36:0000013:2295</a:t>
            </a:r>
            <a:endParaRPr lang="ru-RU" sz="1100" b="1" dirty="0">
              <a:latin typeface="Garamond" pitchFamily="18" charset="0"/>
              <a:cs typeface="Times New Roman" pitchFamily="18" charset="0"/>
            </a:endParaRPr>
          </a:p>
          <a:p>
            <a:pPr marL="0" lvl="1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2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 транспортной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Ав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томобильное сообщение: Автодорога Красномайский; Фирово регионального значения с твердым покрытием протяженностью 58 км. около п.Красномайский соединяется с автотрассой Москва - Санкт-Петербург Аналитическая ценность;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Москвы - 370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Санкт-Петербурга - 508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г. Твери - 200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городской черты, ближайшего крупного населенного пункта:  в черте пос.Фирово.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Железнодорожное    сообщение: Бологое - Великие Луки,Октябрьская железная дорога</a:t>
            </a:r>
          </a:p>
          <a:p>
            <a:pPr marL="585788" lvl="1" indent="-185738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endParaRPr lang="ru-RU" sz="1600" dirty="0"/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95985" y="985480"/>
            <a:ext cx="3240088" cy="454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00050" lvl="1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</a:pPr>
            <a:r>
              <a:rPr lang="ru-RU" sz="1100" b="1" dirty="0" smtClean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3</a:t>
            </a:r>
            <a:r>
              <a:rPr lang="ru-RU" sz="1100" b="1" dirty="0">
                <a:solidFill>
                  <a:srgbClr val="3AAC50"/>
                </a:solidFill>
                <a:latin typeface="Garamond" pitchFamily="18" charset="0"/>
                <a:cs typeface="Times New Roman" pitchFamily="18" charset="0"/>
              </a:rPr>
              <a:t>. Сведения об инженерной инфраструктуре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 smtClean="0">
                <a:latin typeface="Garamond" pitchFamily="18" charset="0"/>
                <a:cs typeface="Times New Roman" pitchFamily="18" charset="0"/>
              </a:rPr>
              <a:t>Расстояние </a:t>
            </a: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до ближайшей электроподстанции: 200 м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свободной мощности электроподстанции: 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Газоснабжение: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газораспределительной станции: 9,5 км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газопровода: проходит через данный участок;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Характеристики газопровода: газопровод   высокого давления;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Водоснабжение: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водопровода: 300 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Расстояние до ближайших котельных, теплосетей:1,2 км;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подключения нового потребителя: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Вид топлива котельной:  газ;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Связь: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Возможность подведения лини связи (городская телефонная сеть,  Интернет): имеется;</a:t>
            </a:r>
          </a:p>
          <a:p>
            <a:pPr marL="585788" lvl="1" indent="-185738" algn="just">
              <a:lnSpc>
                <a:spcPct val="90000"/>
              </a:lnSpc>
              <a:spcBef>
                <a:spcPct val="20000"/>
              </a:spcBef>
              <a:buClr>
                <a:srgbClr val="191B7B"/>
              </a:buClr>
              <a:buFont typeface="Wingdings" pitchFamily="2" charset="2"/>
              <a:buChar char="q"/>
            </a:pPr>
            <a:r>
              <a:rPr lang="ru-RU" sz="1100" b="1" dirty="0">
                <a:latin typeface="Garamond" pitchFamily="18" charset="0"/>
                <a:cs typeface="Times New Roman" pitchFamily="18" charset="0"/>
              </a:rPr>
              <a:t>Наличие сотовой связи: имеется;</a:t>
            </a:r>
          </a:p>
          <a:p>
            <a:pPr algn="just">
              <a:tabLst>
                <a:tab pos="4640263" algn="l"/>
              </a:tabLst>
            </a:pPr>
            <a:endParaRPr lang="ru-RU" sz="1100" b="1" dirty="0">
              <a:latin typeface="Garamond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8" t="38889" r="93" b="24765"/>
          <a:stretch/>
        </p:blipFill>
        <p:spPr bwMode="auto">
          <a:xfrm>
            <a:off x="4068787" y="5382394"/>
            <a:ext cx="2560118" cy="1535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64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30202" y="6640513"/>
            <a:ext cx="1662113" cy="381000"/>
          </a:xfrm>
        </p:spPr>
        <p:txBody>
          <a:bodyPr/>
          <a:lstStyle/>
          <a:p>
            <a:pPr algn="l">
              <a:defRPr/>
            </a:pPr>
            <a:fld id="{488C83D3-1954-4A62-A731-927DB8EEEC3E}" type="slidenum">
              <a:rPr lang="ru-RU" i="1"/>
              <a:pPr algn="l">
                <a:defRPr/>
              </a:pPr>
              <a:t>35</a:t>
            </a:fld>
            <a:endParaRPr lang="ru-RU" i="1" dirty="0"/>
          </a:p>
        </p:txBody>
      </p:sp>
      <p:sp>
        <p:nvSpPr>
          <p:cNvPr id="40962" name="Прямоугольник 6"/>
          <p:cNvSpPr>
            <a:spLocks noChangeArrowheads="1"/>
          </p:cNvSpPr>
          <p:nvPr/>
        </p:nvSpPr>
        <p:spPr bwMode="auto">
          <a:xfrm>
            <a:off x="2635252" y="93664"/>
            <a:ext cx="357346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700" dirty="0">
                <a:latin typeface="Garamond" pitchFamily="18" charset="0"/>
                <a:ea typeface="Adobe Fangsong Std R"/>
                <a:cs typeface="Adobe Fangsong Std R"/>
              </a:rPr>
              <a:t>Контактная информация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29015" y="465137"/>
            <a:ext cx="3502025" cy="143885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Глава </a:t>
            </a:r>
            <a:r>
              <a:rPr lang="ru-RU" sz="1100" b="1" dirty="0" smtClean="0">
                <a:latin typeface="Garamond" pitchFamily="18" charset="0"/>
                <a:cs typeface="+mn-cs"/>
              </a:rPr>
              <a:t>Фировского </a:t>
            </a:r>
            <a:r>
              <a:rPr lang="ru-RU" sz="1100" b="1" dirty="0">
                <a:latin typeface="Garamond" pitchFamily="18" charset="0"/>
                <a:cs typeface="+mn-cs"/>
              </a:rPr>
              <a:t>района  </a:t>
            </a:r>
            <a:endParaRPr lang="ru-RU" sz="1100" b="1" dirty="0" smtClean="0">
              <a:latin typeface="Garamond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Garamond" pitchFamily="18" charset="0"/>
                <a:cs typeface="+mn-cs"/>
              </a:rPr>
              <a:t>Самодурова Елена Владимировна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Garamond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100" dirty="0" smtClean="0">
                <a:latin typeface="Garamond" pitchFamily="18" charset="0"/>
                <a:cs typeface="+mn-cs"/>
              </a:rPr>
              <a:t>E-mail</a:t>
            </a:r>
            <a:r>
              <a:rPr lang="en-US" sz="1100" dirty="0">
                <a:latin typeface="Garamond" pitchFamily="18" charset="0"/>
                <a:cs typeface="+mn-cs"/>
              </a:rPr>
              <a:t>:</a:t>
            </a:r>
            <a:r>
              <a:rPr lang="en-US" sz="1100">
                <a:latin typeface="Garamond" pitchFamily="18" charset="0"/>
                <a:cs typeface="+mn-cs"/>
              </a:rPr>
              <a:t> </a:t>
            </a:r>
            <a:r>
              <a:rPr lang="en-US" sz="1100" smtClean="0">
                <a:latin typeface="Garamond" pitchFamily="18" charset="0"/>
                <a:cs typeface="+mn-cs"/>
              </a:rPr>
              <a:t>glavafirovo@mail.ru </a:t>
            </a:r>
            <a:endParaRPr lang="ru-RU" sz="1100" dirty="0">
              <a:latin typeface="Garamond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Garamond" pitchFamily="18" charset="0"/>
                <a:cs typeface="+mn-cs"/>
              </a:rPr>
              <a:t>    Тел.: </a:t>
            </a:r>
            <a:r>
              <a:rPr lang="ru-RU" sz="1100" dirty="0">
                <a:solidFill>
                  <a:prstClr val="black"/>
                </a:solidFill>
                <a:latin typeface="Garamond" pitchFamily="18" charset="0"/>
                <a:cs typeface="+mn-cs"/>
              </a:rPr>
              <a:t>+7 (48239) 3-14-64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Garamond" pitchFamily="18" charset="0"/>
                <a:cs typeface="+mn-cs"/>
              </a:rPr>
              <a:t>    Факс: +7 (48239) 3-19-80</a:t>
            </a:r>
          </a:p>
          <a:p>
            <a:pPr indent="177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Garamond" pitchFamily="18" charset="0"/>
                <a:cs typeface="+mn-cs"/>
              </a:rPr>
              <a:t>    </a:t>
            </a:r>
          </a:p>
        </p:txBody>
      </p:sp>
      <p:sp>
        <p:nvSpPr>
          <p:cNvPr id="40964" name="Прямоугольник 8"/>
          <p:cNvSpPr>
            <a:spLocks noChangeArrowheads="1"/>
          </p:cNvSpPr>
          <p:nvPr/>
        </p:nvSpPr>
        <p:spPr bwMode="auto">
          <a:xfrm>
            <a:off x="420688" y="5885579"/>
            <a:ext cx="621665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dirty="0">
                <a:solidFill>
                  <a:srgbClr val="000000"/>
                </a:solidFill>
                <a:latin typeface="Garamond" pitchFamily="18" charset="0"/>
              </a:rPr>
              <a:t>По вопросам размещения инвестиционных проектов на территории Фировского района обращаться в </a:t>
            </a:r>
            <a:r>
              <a:rPr lang="ru-RU" sz="1100" dirty="0" smtClean="0">
                <a:solidFill>
                  <a:srgbClr val="000000"/>
                </a:solidFill>
                <a:latin typeface="Garamond" pitchFamily="18" charset="0"/>
              </a:rPr>
              <a:t>Администрацию </a:t>
            </a:r>
            <a:r>
              <a:rPr lang="ru-RU" sz="1100" dirty="0">
                <a:solidFill>
                  <a:srgbClr val="000000"/>
                </a:solidFill>
                <a:latin typeface="Garamond" pitchFamily="18" charset="0"/>
              </a:rPr>
              <a:t>Фировского района по адресу</a:t>
            </a:r>
            <a:r>
              <a:rPr lang="ru-RU" sz="1100" dirty="0" smtClean="0">
                <a:solidFill>
                  <a:srgbClr val="000000"/>
                </a:solidFill>
                <a:latin typeface="Garamond" pitchFamily="18" charset="0"/>
              </a:rPr>
              <a:t>:</a:t>
            </a:r>
            <a:r>
              <a:rPr lang="ru-RU" sz="1100" dirty="0">
                <a:solidFill>
                  <a:srgbClr val="000000"/>
                </a:solidFill>
                <a:latin typeface="Garamond" pitchFamily="18" charset="0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Garamond" pitchFamily="18" charset="0"/>
              </a:rPr>
            </a:br>
            <a:r>
              <a:rPr lang="ru-RU" sz="1100" dirty="0">
                <a:solidFill>
                  <a:srgbClr val="000000"/>
                </a:solidFill>
                <a:latin typeface="Garamond" pitchFamily="18" charset="0"/>
              </a:rPr>
              <a:t>172721 Россия, Тверская область, пос. Фирово ул. Советская, </a:t>
            </a:r>
            <a:r>
              <a:rPr lang="ru-RU" sz="1100" dirty="0" err="1">
                <a:solidFill>
                  <a:srgbClr val="000000"/>
                </a:solidFill>
                <a:latin typeface="Garamond" pitchFamily="18" charset="0"/>
              </a:rPr>
              <a:t>д.21</a:t>
            </a:r>
            <a:r>
              <a:rPr lang="ru-RU" sz="1100" dirty="0">
                <a:solidFill>
                  <a:srgbClr val="000000"/>
                </a:solidFill>
                <a:latin typeface="Garamond" pitchFamily="18" charset="0"/>
              </a:rPr>
              <a:t> </a:t>
            </a:r>
          </a:p>
          <a:p>
            <a:pPr algn="ctr"/>
            <a:r>
              <a:rPr lang="ru-RU" sz="1100" dirty="0">
                <a:solidFill>
                  <a:srgbClr val="000000"/>
                </a:solidFill>
                <a:latin typeface="Garamond" pitchFamily="18" charset="0"/>
              </a:rPr>
              <a:t>Тел.: +7 (</a:t>
            </a:r>
            <a:r>
              <a:rPr lang="ru-RU" sz="1100" dirty="0" smtClean="0">
                <a:solidFill>
                  <a:srgbClr val="000000"/>
                </a:solidFill>
                <a:latin typeface="Garamond" pitchFamily="18" charset="0"/>
              </a:rPr>
              <a:t>48239) 3-14-64</a:t>
            </a:r>
            <a:endParaRPr lang="ru-RU" sz="1100" dirty="0">
              <a:solidFill>
                <a:srgbClr val="000000"/>
              </a:solidFill>
              <a:latin typeface="Garamond" pitchFamily="18" charset="0"/>
            </a:endParaRPr>
          </a:p>
          <a:p>
            <a:pPr algn="ctr"/>
            <a:r>
              <a:rPr lang="ru-RU" sz="1100" dirty="0">
                <a:latin typeface="Garamond" pitchFamily="18" charset="0"/>
              </a:rPr>
              <a:t>Факс: +7 (</a:t>
            </a:r>
            <a:r>
              <a:rPr lang="ru-RU" sz="1100" dirty="0" smtClean="0">
                <a:latin typeface="Garamond" pitchFamily="18" charset="0"/>
              </a:rPr>
              <a:t>48239) 3-19-80</a:t>
            </a:r>
            <a:endParaRPr lang="ru-RU" sz="1100" dirty="0">
              <a:latin typeface="Garamond" pitchFamily="18" charset="0"/>
            </a:endParaRPr>
          </a:p>
          <a:p>
            <a:pPr algn="ctr"/>
            <a:r>
              <a:rPr lang="en-US" sz="1100" dirty="0" smtClean="0">
                <a:solidFill>
                  <a:srgbClr val="000000"/>
                </a:solidFill>
                <a:latin typeface="Garamond" pitchFamily="18" charset="0"/>
              </a:rPr>
              <a:t>www.glavafirovo.ru</a:t>
            </a:r>
            <a:endParaRPr lang="ru-RU" sz="1100" dirty="0">
              <a:solidFill>
                <a:srgbClr val="000000"/>
              </a:solidFill>
              <a:latin typeface="Garamond" pitchFamily="18" charset="0"/>
            </a:endParaRPr>
          </a:p>
        </p:txBody>
      </p:sp>
      <p:pic>
        <p:nvPicPr>
          <p:cNvPr id="40966" name="Picture 2" descr="http://glavafirovo.narod.ru/main/title/ger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357" y="93662"/>
            <a:ext cx="808955" cy="98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507385" y="3294164"/>
            <a:ext cx="3502025" cy="160813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Garamond" pitchFamily="18" charset="0"/>
                <a:cs typeface="+mn-cs"/>
              </a:rPr>
              <a:t>И. о. заместителя Главы </a:t>
            </a:r>
            <a:r>
              <a:rPr lang="ru-RU" sz="1100" b="1" dirty="0">
                <a:latin typeface="Garamond" pitchFamily="18" charset="0"/>
                <a:cs typeface="+mn-cs"/>
              </a:rPr>
              <a:t>администрации Фировского </a:t>
            </a:r>
            <a:r>
              <a:rPr lang="ru-RU" sz="1100" b="1" dirty="0" smtClean="0">
                <a:latin typeface="Garamond" pitchFamily="18" charset="0"/>
                <a:cs typeface="+mn-cs"/>
              </a:rPr>
              <a:t>района, руководителя отдела экономики  </a:t>
            </a:r>
            <a:endParaRPr lang="ru-RU" sz="1100" b="1" dirty="0">
              <a:latin typeface="Garamond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100" b="1" dirty="0" smtClean="0">
                <a:latin typeface="Garamond" pitchFamily="18" charset="0"/>
                <a:cs typeface="+mn-cs"/>
              </a:rPr>
              <a:t>Васильева Ирина Владимировна</a:t>
            </a:r>
            <a:endParaRPr lang="ru-RU" sz="1100" b="1" dirty="0">
              <a:latin typeface="Garamond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Garamond" pitchFamily="18" charset="0"/>
                <a:cs typeface="+mn-cs"/>
              </a:rPr>
              <a:t>    </a:t>
            </a:r>
            <a:r>
              <a:rPr lang="en-US" sz="1100" dirty="0">
                <a:latin typeface="Garamond" pitchFamily="18" charset="0"/>
                <a:cs typeface="+mn-cs"/>
              </a:rPr>
              <a:t>E-mail: </a:t>
            </a:r>
            <a:r>
              <a:rPr lang="en-US" sz="1100" dirty="0" smtClean="0">
                <a:latin typeface="Garamond" pitchFamily="18" charset="0"/>
                <a:cs typeface="+mn-cs"/>
              </a:rPr>
              <a:t>fir_econom@mail.ru,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latin typeface="Garamond" pitchFamily="18" charset="0"/>
                <a:cs typeface="+mn-cs"/>
              </a:rPr>
              <a:t> </a:t>
            </a:r>
            <a:r>
              <a:rPr lang="en-US" sz="1100" dirty="0" smtClean="0">
                <a:latin typeface="Garamond" pitchFamily="18" charset="0"/>
                <a:cs typeface="+mn-cs"/>
              </a:rPr>
              <a:t>   </a:t>
            </a:r>
            <a:r>
              <a:rPr lang="ru-RU" sz="1100" dirty="0" smtClean="0">
                <a:latin typeface="Garamond" pitchFamily="18" charset="0"/>
                <a:cs typeface="+mn-cs"/>
              </a:rPr>
              <a:t> </a:t>
            </a:r>
            <a:r>
              <a:rPr lang="ru-RU" sz="1100" dirty="0">
                <a:latin typeface="Garamond" pitchFamily="18" charset="0"/>
                <a:cs typeface="+mn-cs"/>
              </a:rPr>
              <a:t>Тел.: </a:t>
            </a:r>
            <a:r>
              <a:rPr lang="ru-RU" sz="1100" dirty="0">
                <a:solidFill>
                  <a:prstClr val="black"/>
                </a:solidFill>
                <a:latin typeface="Garamond" pitchFamily="18" charset="0"/>
                <a:cs typeface="+mn-cs"/>
              </a:rPr>
              <a:t>+7 (48239) </a:t>
            </a:r>
            <a:r>
              <a:rPr lang="ru-RU" sz="1100" dirty="0" smtClean="0">
                <a:solidFill>
                  <a:prstClr val="black"/>
                </a:solidFill>
                <a:latin typeface="Garamond" pitchFamily="18" charset="0"/>
                <a:cs typeface="+mn-cs"/>
              </a:rPr>
              <a:t>3-1</a:t>
            </a:r>
            <a:r>
              <a:rPr lang="en-US" sz="1100" dirty="0" smtClean="0">
                <a:solidFill>
                  <a:prstClr val="black"/>
                </a:solidFill>
                <a:latin typeface="Garamond" pitchFamily="18" charset="0"/>
                <a:cs typeface="+mn-cs"/>
              </a:rPr>
              <a:t>5</a:t>
            </a:r>
            <a:r>
              <a:rPr lang="ru-RU" sz="1100" dirty="0" smtClean="0">
                <a:solidFill>
                  <a:prstClr val="black"/>
                </a:solidFill>
                <a:latin typeface="Garamond" pitchFamily="18" charset="0"/>
                <a:cs typeface="+mn-cs"/>
              </a:rPr>
              <a:t>-</a:t>
            </a:r>
            <a:r>
              <a:rPr lang="en-US" sz="1100" dirty="0" smtClean="0">
                <a:solidFill>
                  <a:prstClr val="black"/>
                </a:solidFill>
                <a:latin typeface="Garamond" pitchFamily="18" charset="0"/>
                <a:cs typeface="+mn-cs"/>
              </a:rPr>
              <a:t>93</a:t>
            </a:r>
            <a:endParaRPr lang="ru-RU" sz="1100" dirty="0">
              <a:solidFill>
                <a:prstClr val="black"/>
              </a:solidFill>
              <a:latin typeface="Garamond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Garamond" pitchFamily="18" charset="0"/>
                <a:cs typeface="+mn-cs"/>
              </a:rPr>
              <a:t>    Факс: +7 (48239) </a:t>
            </a:r>
            <a:r>
              <a:rPr lang="ru-RU" sz="1100" dirty="0" smtClean="0">
                <a:solidFill>
                  <a:prstClr val="black"/>
                </a:solidFill>
                <a:latin typeface="Garamond" pitchFamily="18" charset="0"/>
                <a:cs typeface="+mn-cs"/>
              </a:rPr>
              <a:t>3-19-80,</a:t>
            </a:r>
            <a:r>
              <a:rPr lang="en-US" sz="1100" dirty="0" smtClean="0">
                <a:solidFill>
                  <a:prstClr val="black"/>
                </a:solidFill>
                <a:latin typeface="Garamond" pitchFamily="18" charset="0"/>
                <a:cs typeface="+mn-cs"/>
              </a:rPr>
              <a:t> 3-16-74</a:t>
            </a:r>
            <a:endParaRPr lang="ru-RU" sz="1100" dirty="0">
              <a:solidFill>
                <a:prstClr val="black"/>
              </a:solidFill>
              <a:latin typeface="Garamond" pitchFamily="18" charset="0"/>
              <a:cs typeface="+mn-cs"/>
            </a:endParaRPr>
          </a:p>
          <a:p>
            <a:pPr indent="177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Garamond" pitchFamily="18" charset="0"/>
                <a:cs typeface="+mn-cs"/>
              </a:rPr>
              <a:t>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0" b="10742"/>
          <a:stretch/>
        </p:blipFill>
        <p:spPr bwMode="auto">
          <a:xfrm>
            <a:off x="1195437" y="425953"/>
            <a:ext cx="2057400" cy="216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73DC-C8D0-4ADE-BDB6-C995534FD7B6}" type="slidenum">
              <a:rPr lang="ru-RU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2363" y="3942234"/>
            <a:ext cx="6803851" cy="247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indent="216000" algn="ctr"/>
            <a:r>
              <a:rPr lang="ru-RU" b="1" dirty="0" smtClean="0">
                <a:latin typeface="Garamond" pitchFamily="18" charset="0"/>
              </a:rPr>
              <a:t>Работу с инвесторами на территории Тверской области осуществляет  Управление инвестиционного развития и предпринимательства </a:t>
            </a:r>
            <a:r>
              <a:rPr lang="ru-RU" b="1" dirty="0">
                <a:latin typeface="Garamond" pitchFamily="18" charset="0"/>
              </a:rPr>
              <a:t>Т</a:t>
            </a:r>
            <a:r>
              <a:rPr lang="ru-RU" b="1" dirty="0" smtClean="0">
                <a:latin typeface="Garamond" pitchFamily="18" charset="0"/>
              </a:rPr>
              <a:t>верской области</a:t>
            </a:r>
          </a:p>
          <a:p>
            <a:pPr lvl="0" indent="216000" algn="ctr"/>
            <a:r>
              <a:rPr lang="ru-RU" b="1" dirty="0" smtClean="0">
                <a:latin typeface="Garamond" pitchFamily="18" charset="0"/>
              </a:rPr>
              <a:t> </a:t>
            </a:r>
            <a:endParaRPr lang="ru-RU" b="1" dirty="0">
              <a:latin typeface="Garamond" pitchFamily="18" charset="0"/>
            </a:endParaRPr>
          </a:p>
          <a:p>
            <a:pPr indent="216000" algn="ctr"/>
            <a:r>
              <a:rPr lang="ru-RU" b="1" dirty="0">
                <a:latin typeface="Garamond" pitchFamily="18" charset="0"/>
              </a:rPr>
              <a:t>170100, Россия, г. Тверь ул. </a:t>
            </a:r>
            <a:r>
              <a:rPr lang="ru-RU" b="1" dirty="0" err="1">
                <a:latin typeface="Garamond" pitchFamily="18" charset="0"/>
              </a:rPr>
              <a:t>Новоторжская</a:t>
            </a:r>
            <a:r>
              <a:rPr lang="ru-RU" b="1" dirty="0">
                <a:latin typeface="Garamond" pitchFamily="18" charset="0"/>
              </a:rPr>
              <a:t>, д. </a:t>
            </a:r>
            <a:r>
              <a:rPr lang="ru-RU" b="1" dirty="0" smtClean="0">
                <a:latin typeface="Garamond" pitchFamily="18" charset="0"/>
              </a:rPr>
              <a:t>24 </a:t>
            </a:r>
          </a:p>
          <a:p>
            <a:pPr indent="216000" algn="ctr"/>
            <a:r>
              <a:rPr lang="ru-RU" b="1" dirty="0" smtClean="0">
                <a:latin typeface="Garamond" pitchFamily="18" charset="0"/>
              </a:rPr>
              <a:t>тел.: </a:t>
            </a:r>
            <a:r>
              <a:rPr lang="ru-RU" b="1" dirty="0">
                <a:latin typeface="Garamond" pitchFamily="18" charset="0"/>
              </a:rPr>
              <a:t>+</a:t>
            </a:r>
            <a:r>
              <a:rPr lang="ru-RU" b="1" dirty="0" smtClean="0">
                <a:latin typeface="Garamond" pitchFamily="18" charset="0"/>
              </a:rPr>
              <a:t>7(4822)34-60-77</a:t>
            </a:r>
          </a:p>
          <a:p>
            <a:pPr indent="216000" algn="ctr"/>
            <a:r>
              <a:rPr lang="fr-FR" b="1" dirty="0">
                <a:latin typeface="Garamond" pitchFamily="18" charset="0"/>
              </a:rPr>
              <a:t>тел.: +7(4822) 33-30-07</a:t>
            </a:r>
          </a:p>
          <a:p>
            <a:pPr indent="216000" algn="ctr"/>
            <a:r>
              <a:rPr lang="fr-FR" b="1" dirty="0">
                <a:latin typeface="Garamond" pitchFamily="18" charset="0"/>
              </a:rPr>
              <a:t>email: dep_economy@web.region.tver.ru</a:t>
            </a:r>
            <a:r>
              <a:rPr lang="ru-RU" b="1" dirty="0" smtClean="0">
                <a:latin typeface="Garamond" pitchFamily="18" charset="0"/>
              </a:rPr>
              <a:t> </a:t>
            </a:r>
            <a:endParaRPr lang="ru-RU" b="1" dirty="0">
              <a:latin typeface="Garamond" pitchFamily="18" charset="0"/>
            </a:endParaRPr>
          </a:p>
          <a:p>
            <a:pPr indent="216000" algn="just">
              <a:buFontTx/>
              <a:buChar char="-"/>
            </a:pPr>
            <a:endParaRPr lang="ru-RU" sz="11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3"/>
          <p:cNvSpPr>
            <a:spLocks noChangeArrowheads="1"/>
          </p:cNvSpPr>
          <p:nvPr/>
        </p:nvSpPr>
        <p:spPr bwMode="auto">
          <a:xfrm>
            <a:off x="2" y="1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10" name="Rectangle 14"/>
          <p:cNvSpPr>
            <a:spLocks noChangeArrowheads="1"/>
          </p:cNvSpPr>
          <p:nvPr/>
        </p:nvSpPr>
        <p:spPr bwMode="auto">
          <a:xfrm>
            <a:off x="2" y="1306793"/>
            <a:ext cx="7129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11" name="Rectangle 15"/>
          <p:cNvSpPr>
            <a:spLocks noChangeArrowheads="1"/>
          </p:cNvSpPr>
          <p:nvPr/>
        </p:nvSpPr>
        <p:spPr bwMode="auto">
          <a:xfrm>
            <a:off x="2" y="2255322"/>
            <a:ext cx="7129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12" name="Rectangle 16"/>
          <p:cNvSpPr>
            <a:spLocks noChangeArrowheads="1"/>
          </p:cNvSpPr>
          <p:nvPr/>
        </p:nvSpPr>
        <p:spPr bwMode="auto">
          <a:xfrm>
            <a:off x="2" y="320306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C67B9-6E80-4BCF-B2E5-02C1B4522293}" type="slidenum">
              <a:rPr lang="ru-RU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2367" y="4080733"/>
            <a:ext cx="6963847" cy="220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indent="216000" algn="ctr"/>
            <a:r>
              <a:rPr lang="ru-RU" b="1" dirty="0" smtClean="0">
                <a:latin typeface="Garamond" pitchFamily="18" charset="0"/>
              </a:rPr>
              <a:t>Администрация Фировского района</a:t>
            </a:r>
          </a:p>
          <a:p>
            <a:pPr lvl="0" indent="216000" algn="ctr"/>
            <a:r>
              <a:rPr lang="ru-RU" b="1" dirty="0" smtClean="0">
                <a:latin typeface="Garamond" pitchFamily="18" charset="0"/>
              </a:rPr>
              <a:t> </a:t>
            </a:r>
            <a:endParaRPr lang="ru-RU" b="1" dirty="0">
              <a:latin typeface="Garamond" pitchFamily="18" charset="0"/>
            </a:endParaRPr>
          </a:p>
          <a:p>
            <a:pPr algn="ctr"/>
            <a:r>
              <a:rPr lang="ru-RU" b="1" dirty="0" smtClean="0">
                <a:latin typeface="Garamond" pitchFamily="18" charset="0"/>
              </a:rPr>
              <a:t>172721, </a:t>
            </a:r>
            <a:r>
              <a:rPr lang="ru-RU" b="1" dirty="0">
                <a:latin typeface="Garamond" pitchFamily="18" charset="0"/>
              </a:rPr>
              <a:t>Россия, </a:t>
            </a:r>
            <a:r>
              <a:rPr lang="ru-RU" b="1" dirty="0" smtClean="0">
                <a:latin typeface="Garamond" pitchFamily="18" charset="0"/>
              </a:rPr>
              <a:t>Тверская область, пос. Фирово </a:t>
            </a:r>
            <a:r>
              <a:rPr lang="ru-RU" b="1" dirty="0">
                <a:latin typeface="Garamond" pitchFamily="18" charset="0"/>
              </a:rPr>
              <a:t>ул</a:t>
            </a:r>
            <a:r>
              <a:rPr lang="ru-RU" b="1" dirty="0" smtClean="0">
                <a:latin typeface="Garamond" pitchFamily="18" charset="0"/>
              </a:rPr>
              <a:t>. Советская, д. 21 тел.: +7(48239)3-14-64</a:t>
            </a:r>
          </a:p>
          <a:p>
            <a:pPr indent="216000" algn="ctr"/>
            <a:r>
              <a:rPr lang="ru-RU" b="1" dirty="0" smtClean="0">
                <a:latin typeface="Garamond" pitchFamily="18" charset="0"/>
              </a:rPr>
              <a:t>факс</a:t>
            </a:r>
            <a:r>
              <a:rPr lang="fr-FR" b="1" dirty="0" smtClean="0">
                <a:latin typeface="Garamond" pitchFamily="18" charset="0"/>
              </a:rPr>
              <a:t>: </a:t>
            </a:r>
            <a:r>
              <a:rPr lang="fr-FR" b="1" dirty="0">
                <a:latin typeface="Garamond" pitchFamily="18" charset="0"/>
              </a:rPr>
              <a:t>+</a:t>
            </a:r>
            <a:r>
              <a:rPr lang="fr-FR" b="1" dirty="0" smtClean="0">
                <a:latin typeface="Garamond" pitchFamily="18" charset="0"/>
              </a:rPr>
              <a:t>7(482</a:t>
            </a:r>
            <a:r>
              <a:rPr lang="ru-RU" b="1" dirty="0" smtClean="0">
                <a:latin typeface="Garamond" pitchFamily="18" charset="0"/>
              </a:rPr>
              <a:t>39</a:t>
            </a:r>
            <a:r>
              <a:rPr lang="fr-FR" b="1" dirty="0" smtClean="0">
                <a:latin typeface="Garamond" pitchFamily="18" charset="0"/>
              </a:rPr>
              <a:t>) </a:t>
            </a:r>
            <a:r>
              <a:rPr lang="ru-RU" b="1" dirty="0" smtClean="0">
                <a:latin typeface="Garamond" pitchFamily="18" charset="0"/>
              </a:rPr>
              <a:t>3-19-80</a:t>
            </a:r>
            <a:endParaRPr lang="fr-FR" b="1" dirty="0">
              <a:latin typeface="Garamond" pitchFamily="18" charset="0"/>
            </a:endParaRPr>
          </a:p>
          <a:p>
            <a:pPr indent="216000" algn="ctr"/>
            <a:r>
              <a:rPr lang="fr-FR" b="1" dirty="0">
                <a:latin typeface="Garamond" pitchFamily="18" charset="0"/>
              </a:rPr>
              <a:t>email: </a:t>
            </a:r>
            <a:r>
              <a:rPr lang="fr-FR" b="1" dirty="0" smtClean="0">
                <a:latin typeface="Garamond" pitchFamily="18" charset="0"/>
              </a:rPr>
              <a:t>glavafirovo@mail.ru</a:t>
            </a:r>
            <a:r>
              <a:rPr lang="ru-RU" b="1" dirty="0" smtClean="0">
                <a:latin typeface="Garamond" pitchFamily="18" charset="0"/>
              </a:rPr>
              <a:t> </a:t>
            </a:r>
            <a:endParaRPr lang="en-US" b="1" dirty="0" smtClean="0">
              <a:latin typeface="Garamond" pitchFamily="18" charset="0"/>
            </a:endParaRPr>
          </a:p>
          <a:p>
            <a:pPr indent="216000" algn="ctr"/>
            <a:r>
              <a:rPr lang="en-US" b="1" dirty="0" smtClean="0">
                <a:latin typeface="Garamond" pitchFamily="18" charset="0"/>
              </a:rPr>
              <a:t>www.glavafirovo.ru</a:t>
            </a:r>
            <a:endParaRPr lang="ru-RU" b="1" dirty="0">
              <a:latin typeface="Garamond" pitchFamily="18" charset="0"/>
            </a:endParaRPr>
          </a:p>
          <a:p>
            <a:pPr indent="216000" algn="just">
              <a:buFontTx/>
              <a:buChar char="-"/>
            </a:pPr>
            <a:endParaRPr lang="ru-RU" sz="11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8391</TotalTime>
  <Words>6283</Words>
  <Application>Microsoft Office PowerPoint</Application>
  <PresentationFormat>Произвольный</PresentationFormat>
  <Paragraphs>560</Paragraphs>
  <Slides>37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Воздушный поток</vt:lpstr>
      <vt:lpstr>Презентация PowerPoint</vt:lpstr>
      <vt:lpstr>Презентация PowerPoint</vt:lpstr>
      <vt:lpstr>Презентация PowerPoint</vt:lpstr>
      <vt:lpstr> Расположение Фировского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vva</dc:creator>
  <cp:lastModifiedBy>INFORM</cp:lastModifiedBy>
  <cp:revision>483</cp:revision>
  <cp:lastPrinted>2018-06-26T11:12:07Z</cp:lastPrinted>
  <dcterms:modified xsi:type="dcterms:W3CDTF">2023-11-02T12:36:07Z</dcterms:modified>
</cp:coreProperties>
</file>